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7"/>
  </p:notesMasterIdLst>
  <p:handoutMasterIdLst>
    <p:handoutMasterId r:id="rId118"/>
  </p:handoutMasterIdLst>
  <p:sldIdLst>
    <p:sldId id="256" r:id="rId3"/>
    <p:sldId id="257" r:id="rId4"/>
    <p:sldId id="258" r:id="rId5"/>
    <p:sldId id="283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4" r:id="rId29"/>
    <p:sldId id="285" r:id="rId30"/>
    <p:sldId id="286" r:id="rId31"/>
    <p:sldId id="287" r:id="rId32"/>
    <p:sldId id="288" r:id="rId33"/>
    <p:sldId id="289" r:id="rId34"/>
    <p:sldId id="304" r:id="rId35"/>
    <p:sldId id="305" r:id="rId36"/>
    <p:sldId id="306" r:id="rId37"/>
    <p:sldId id="307" r:id="rId38"/>
    <p:sldId id="290" r:id="rId39"/>
    <p:sldId id="291" r:id="rId40"/>
    <p:sldId id="292" r:id="rId41"/>
    <p:sldId id="293" r:id="rId42"/>
    <p:sldId id="318" r:id="rId43"/>
    <p:sldId id="319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3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6" r:id="rId79"/>
    <p:sldId id="335" r:id="rId80"/>
    <p:sldId id="337" r:id="rId81"/>
    <p:sldId id="338" r:id="rId82"/>
    <p:sldId id="339" r:id="rId83"/>
    <p:sldId id="340" r:id="rId84"/>
    <p:sldId id="341" r:id="rId85"/>
    <p:sldId id="342" r:id="rId86"/>
    <p:sldId id="343" r:id="rId87"/>
    <p:sldId id="344" r:id="rId88"/>
    <p:sldId id="345" r:id="rId89"/>
    <p:sldId id="346" r:id="rId90"/>
    <p:sldId id="347" r:id="rId91"/>
    <p:sldId id="348" r:id="rId92"/>
    <p:sldId id="349" r:id="rId93"/>
    <p:sldId id="350" r:id="rId94"/>
    <p:sldId id="351" r:id="rId95"/>
    <p:sldId id="352" r:id="rId96"/>
    <p:sldId id="353" r:id="rId97"/>
    <p:sldId id="354" r:id="rId98"/>
    <p:sldId id="355" r:id="rId99"/>
    <p:sldId id="356" r:id="rId100"/>
    <p:sldId id="357" r:id="rId101"/>
    <p:sldId id="358" r:id="rId102"/>
    <p:sldId id="359" r:id="rId103"/>
    <p:sldId id="367" r:id="rId104"/>
    <p:sldId id="368" r:id="rId105"/>
    <p:sldId id="369" r:id="rId106"/>
    <p:sldId id="360" r:id="rId107"/>
    <p:sldId id="371" r:id="rId108"/>
    <p:sldId id="372" r:id="rId109"/>
    <p:sldId id="370" r:id="rId110"/>
    <p:sldId id="361" r:id="rId111"/>
    <p:sldId id="362" r:id="rId112"/>
    <p:sldId id="363" r:id="rId113"/>
    <p:sldId id="364" r:id="rId114"/>
    <p:sldId id="365" r:id="rId115"/>
    <p:sldId id="366" r:id="rId1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50"/>
      </p:cViewPr>
      <p:guideLst>
        <p:guide orient="horz" pos="2158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9" Type="http://schemas.openxmlformats.org/officeDocument/2006/relationships/slide" Target="slides/slide97.xml"/><Relationship Id="rId98" Type="http://schemas.openxmlformats.org/officeDocument/2006/relationships/slide" Target="slides/slide96.xml"/><Relationship Id="rId97" Type="http://schemas.openxmlformats.org/officeDocument/2006/relationships/slide" Target="slides/slide95.xml"/><Relationship Id="rId96" Type="http://schemas.openxmlformats.org/officeDocument/2006/relationships/slide" Target="slides/slide94.xml"/><Relationship Id="rId95" Type="http://schemas.openxmlformats.org/officeDocument/2006/relationships/slide" Target="slides/slide93.xml"/><Relationship Id="rId94" Type="http://schemas.openxmlformats.org/officeDocument/2006/relationships/slide" Target="slides/slide92.xml"/><Relationship Id="rId93" Type="http://schemas.openxmlformats.org/officeDocument/2006/relationships/slide" Target="slides/slide91.xml"/><Relationship Id="rId92" Type="http://schemas.openxmlformats.org/officeDocument/2006/relationships/slide" Target="slides/slide90.xml"/><Relationship Id="rId91" Type="http://schemas.openxmlformats.org/officeDocument/2006/relationships/slide" Target="slides/slide89.xml"/><Relationship Id="rId90" Type="http://schemas.openxmlformats.org/officeDocument/2006/relationships/slide" Target="slides/slide88.xml"/><Relationship Id="rId9" Type="http://schemas.openxmlformats.org/officeDocument/2006/relationships/slide" Target="slides/slide7.xml"/><Relationship Id="rId89" Type="http://schemas.openxmlformats.org/officeDocument/2006/relationships/slide" Target="slides/slide87.xml"/><Relationship Id="rId88" Type="http://schemas.openxmlformats.org/officeDocument/2006/relationships/slide" Target="slides/slide86.xml"/><Relationship Id="rId87" Type="http://schemas.openxmlformats.org/officeDocument/2006/relationships/slide" Target="slides/slide85.xml"/><Relationship Id="rId86" Type="http://schemas.openxmlformats.org/officeDocument/2006/relationships/slide" Target="slides/slide84.xml"/><Relationship Id="rId85" Type="http://schemas.openxmlformats.org/officeDocument/2006/relationships/slide" Target="slides/slide83.xml"/><Relationship Id="rId84" Type="http://schemas.openxmlformats.org/officeDocument/2006/relationships/slide" Target="slides/slide82.xml"/><Relationship Id="rId83" Type="http://schemas.openxmlformats.org/officeDocument/2006/relationships/slide" Target="slides/slide81.xml"/><Relationship Id="rId82" Type="http://schemas.openxmlformats.org/officeDocument/2006/relationships/slide" Target="slides/slide80.xml"/><Relationship Id="rId81" Type="http://schemas.openxmlformats.org/officeDocument/2006/relationships/slide" Target="slides/slide79.xml"/><Relationship Id="rId80" Type="http://schemas.openxmlformats.org/officeDocument/2006/relationships/slide" Target="slides/slide78.xml"/><Relationship Id="rId8" Type="http://schemas.openxmlformats.org/officeDocument/2006/relationships/slide" Target="slides/slide6.xml"/><Relationship Id="rId79" Type="http://schemas.openxmlformats.org/officeDocument/2006/relationships/slide" Target="slides/slide77.xml"/><Relationship Id="rId78" Type="http://schemas.openxmlformats.org/officeDocument/2006/relationships/slide" Target="slides/slide76.xml"/><Relationship Id="rId77" Type="http://schemas.openxmlformats.org/officeDocument/2006/relationships/slide" Target="slides/slide75.xml"/><Relationship Id="rId76" Type="http://schemas.openxmlformats.org/officeDocument/2006/relationships/slide" Target="slides/slide74.xml"/><Relationship Id="rId75" Type="http://schemas.openxmlformats.org/officeDocument/2006/relationships/slide" Target="slides/slide73.xml"/><Relationship Id="rId74" Type="http://schemas.openxmlformats.org/officeDocument/2006/relationships/slide" Target="slides/slide72.xml"/><Relationship Id="rId73" Type="http://schemas.openxmlformats.org/officeDocument/2006/relationships/slide" Target="slides/slide71.xml"/><Relationship Id="rId72" Type="http://schemas.openxmlformats.org/officeDocument/2006/relationships/slide" Target="slides/slide70.xml"/><Relationship Id="rId71" Type="http://schemas.openxmlformats.org/officeDocument/2006/relationships/slide" Target="slides/slide69.xml"/><Relationship Id="rId70" Type="http://schemas.openxmlformats.org/officeDocument/2006/relationships/slide" Target="slides/slide68.xml"/><Relationship Id="rId7" Type="http://schemas.openxmlformats.org/officeDocument/2006/relationships/slide" Target="slides/slide5.xml"/><Relationship Id="rId69" Type="http://schemas.openxmlformats.org/officeDocument/2006/relationships/slide" Target="slides/slide67.xml"/><Relationship Id="rId68" Type="http://schemas.openxmlformats.org/officeDocument/2006/relationships/slide" Target="slides/slide66.xml"/><Relationship Id="rId67" Type="http://schemas.openxmlformats.org/officeDocument/2006/relationships/slide" Target="slides/slide65.xml"/><Relationship Id="rId66" Type="http://schemas.openxmlformats.org/officeDocument/2006/relationships/slide" Target="slides/slide64.xml"/><Relationship Id="rId65" Type="http://schemas.openxmlformats.org/officeDocument/2006/relationships/slide" Target="slides/slide63.xml"/><Relationship Id="rId64" Type="http://schemas.openxmlformats.org/officeDocument/2006/relationships/slide" Target="slides/slide62.xml"/><Relationship Id="rId63" Type="http://schemas.openxmlformats.org/officeDocument/2006/relationships/slide" Target="slides/slide61.xml"/><Relationship Id="rId62" Type="http://schemas.openxmlformats.org/officeDocument/2006/relationships/slide" Target="slides/slide60.xml"/><Relationship Id="rId61" Type="http://schemas.openxmlformats.org/officeDocument/2006/relationships/slide" Target="slides/slide59.xml"/><Relationship Id="rId60" Type="http://schemas.openxmlformats.org/officeDocument/2006/relationships/slide" Target="slides/slide58.xml"/><Relationship Id="rId6" Type="http://schemas.openxmlformats.org/officeDocument/2006/relationships/slide" Target="slides/slide4.xml"/><Relationship Id="rId59" Type="http://schemas.openxmlformats.org/officeDocument/2006/relationships/slide" Target="slides/slide57.xml"/><Relationship Id="rId58" Type="http://schemas.openxmlformats.org/officeDocument/2006/relationships/slide" Target="slides/slide56.xml"/><Relationship Id="rId57" Type="http://schemas.openxmlformats.org/officeDocument/2006/relationships/slide" Target="slides/slide55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1" Type="http://schemas.openxmlformats.org/officeDocument/2006/relationships/tableStyles" Target="tableStyles.xml"/><Relationship Id="rId120" Type="http://schemas.openxmlformats.org/officeDocument/2006/relationships/viewProps" Target="viewProps.xml"/><Relationship Id="rId12" Type="http://schemas.openxmlformats.org/officeDocument/2006/relationships/slide" Target="slides/slide10.xml"/><Relationship Id="rId119" Type="http://schemas.openxmlformats.org/officeDocument/2006/relationships/presProps" Target="presProps.xml"/><Relationship Id="rId118" Type="http://schemas.openxmlformats.org/officeDocument/2006/relationships/handoutMaster" Target="handoutMasters/handoutMaster1.xml"/><Relationship Id="rId117" Type="http://schemas.openxmlformats.org/officeDocument/2006/relationships/notesMaster" Target="notesMasters/notesMaster1.xml"/><Relationship Id="rId116" Type="http://schemas.openxmlformats.org/officeDocument/2006/relationships/slide" Target="slides/slide114.xml"/><Relationship Id="rId115" Type="http://schemas.openxmlformats.org/officeDocument/2006/relationships/slide" Target="slides/slide113.xml"/><Relationship Id="rId114" Type="http://schemas.openxmlformats.org/officeDocument/2006/relationships/slide" Target="slides/slide112.xml"/><Relationship Id="rId113" Type="http://schemas.openxmlformats.org/officeDocument/2006/relationships/slide" Target="slides/slide111.xml"/><Relationship Id="rId112" Type="http://schemas.openxmlformats.org/officeDocument/2006/relationships/slide" Target="slides/slide110.xml"/><Relationship Id="rId111" Type="http://schemas.openxmlformats.org/officeDocument/2006/relationships/slide" Target="slides/slide109.xml"/><Relationship Id="rId110" Type="http://schemas.openxmlformats.org/officeDocument/2006/relationships/slide" Target="slides/slide108.xml"/><Relationship Id="rId11" Type="http://schemas.openxmlformats.org/officeDocument/2006/relationships/slide" Target="slides/slide9.xml"/><Relationship Id="rId109" Type="http://schemas.openxmlformats.org/officeDocument/2006/relationships/slide" Target="slides/slide107.xml"/><Relationship Id="rId108" Type="http://schemas.openxmlformats.org/officeDocument/2006/relationships/slide" Target="slides/slide106.xml"/><Relationship Id="rId107" Type="http://schemas.openxmlformats.org/officeDocument/2006/relationships/slide" Target="slides/slide105.xml"/><Relationship Id="rId106" Type="http://schemas.openxmlformats.org/officeDocument/2006/relationships/slide" Target="slides/slide104.xml"/><Relationship Id="rId105" Type="http://schemas.openxmlformats.org/officeDocument/2006/relationships/slide" Target="slides/slide103.xml"/><Relationship Id="rId104" Type="http://schemas.openxmlformats.org/officeDocument/2006/relationships/slide" Target="slides/slide102.xml"/><Relationship Id="rId103" Type="http://schemas.openxmlformats.org/officeDocument/2006/relationships/slide" Target="slides/slide101.xml"/><Relationship Id="rId102" Type="http://schemas.openxmlformats.org/officeDocument/2006/relationships/slide" Target="slides/slide100.xml"/><Relationship Id="rId101" Type="http://schemas.openxmlformats.org/officeDocument/2006/relationships/slide" Target="slides/slide99.xml"/><Relationship Id="rId100" Type="http://schemas.openxmlformats.org/officeDocument/2006/relationships/slide" Target="slides/slide98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6685-9A4C-42F2-B3D4-21EA83A09F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A841-A089-4E15-B2C1-E261FFD951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6685-9A4C-42F2-B3D4-21EA83A09F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A841-A089-4E15-B2C1-E261FFD951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6685-9A4C-42F2-B3D4-21EA83A09F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A841-A089-4E15-B2C1-E261FFD951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6685-9A4C-42F2-B3D4-21EA83A09F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A841-A089-4E15-B2C1-E261FFD951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6685-9A4C-42F2-B3D4-21EA83A09F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A841-A089-4E15-B2C1-E261FFD951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6685-9A4C-42F2-B3D4-21EA83A09F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A841-A089-4E15-B2C1-E261FFD951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6685-9A4C-42F2-B3D4-21EA83A09F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A841-A089-4E15-B2C1-E261FFD951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6685-9A4C-42F2-B3D4-21EA83A09F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A841-A089-4E15-B2C1-E261FFD951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6685-9A4C-42F2-B3D4-21EA83A09F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A841-A089-4E15-B2C1-E261FFD951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6685-9A4C-42F2-B3D4-21EA83A09F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A841-A089-4E15-B2C1-E261FFD951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06685-9A4C-42F2-B3D4-21EA83A09F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A841-A089-4E15-B2C1-E261FFD951C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06685-9A4C-42F2-B3D4-21EA83A09F4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5A841-A089-4E15-B2C1-E261FFD951C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hyperlink" Target="http://kbengine.org/" TargetMode="Externa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.bin"/><Relationship Id="rId8" Type="http://schemas.openxmlformats.org/officeDocument/2006/relationships/oleObject" Target="../embeddings/oleObject5.bin"/><Relationship Id="rId7" Type="http://schemas.openxmlformats.org/officeDocument/2006/relationships/oleObject" Target="../embeddings/oleObject4.bin"/><Relationship Id="rId6" Type="http://schemas.openxmlformats.org/officeDocument/2006/relationships/image" Target="../media/image7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png"/><Relationship Id="rId3" Type="http://schemas.openxmlformats.org/officeDocument/2006/relationships/oleObject" Target="../embeddings/oleObject2.bin"/><Relationship Id="rId2" Type="http://schemas.openxmlformats.org/officeDocument/2006/relationships/image" Target="../media/image5.png"/><Relationship Id="rId14" Type="http://schemas.openxmlformats.org/officeDocument/2006/relationships/vmlDrawing" Target="../drawings/vmlDrawing1.v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8.png"/><Relationship Id="rId11" Type="http://schemas.openxmlformats.org/officeDocument/2006/relationships/oleObject" Target="../embeddings/oleObject8.bin"/><Relationship Id="rId10" Type="http://schemas.openxmlformats.org/officeDocument/2006/relationships/oleObject" Target="../embeddings/oleObject7.bin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png"/><Relationship Id="rId2" Type="http://schemas.openxmlformats.org/officeDocument/2006/relationships/oleObject" Target="../embeddings/oleObject9.bin"/><Relationship Id="rId1" Type="http://schemas.openxmlformats.org/officeDocument/2006/relationships/image" Target="../media/image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hyperlink" Target="../api_python/python_baseapp.ch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2780928"/>
            <a:ext cx="7772400" cy="3024336"/>
          </a:xfrm>
        </p:spPr>
        <p:txBody>
          <a:bodyPr>
            <a:normAutofit fontScale="90000"/>
          </a:bodyPr>
          <a:lstStyle/>
          <a:p>
            <a:r>
              <a:rPr lang="en-AU" altLang="zh-CN" b="1" dirty="0" err="1" smtClean="0">
                <a:ln/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KBEngine</a:t>
            </a:r>
            <a:r>
              <a:rPr lang="en-AU" altLang="zh-CN" b="1" dirty="0" smtClean="0">
                <a:ln/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>
                <a:ln/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技术概览</a:t>
            </a:r>
            <a:br>
              <a:rPr lang="en-US" altLang="zh-CN" b="1" dirty="0">
                <a:ln/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US" altLang="zh-CN" b="1" dirty="0">
                <a:ln/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b="1" dirty="0" smtClean="0">
                <a:ln/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开源游戏服务端引擎</a:t>
            </a:r>
            <a:br>
              <a:rPr lang="zh-CN" altLang="en-US" b="1" dirty="0" smtClean="0">
                <a:ln/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en-AU" altLang="zh-CN" dirty="0" smtClean="0">
                <a:ln/>
                <a:solidFill>
                  <a:schemeClr val="accent4"/>
                </a:solidFill>
                <a:ea typeface="宋体" panose="02010600030101010101" pitchFamily="2" charset="-122"/>
              </a:rPr>
            </a:br>
            <a:r>
              <a:rPr lang="en-AU" altLang="zh-CN" dirty="0" smtClean="0">
                <a:ln/>
                <a:solidFill>
                  <a:schemeClr val="accent4"/>
                </a:solidFill>
                <a:ea typeface="宋体" panose="02010600030101010101" pitchFamily="2" charset="-122"/>
              </a:rPr>
              <a:t>                                             </a:t>
            </a:r>
            <a:r>
              <a:rPr lang="en-AU" altLang="zh-CN" sz="2000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宋体" panose="02010600030101010101" pitchFamily="2" charset="-122"/>
              </a:rPr>
              <a:t>柯</a:t>
            </a:r>
            <a:r>
              <a:rPr lang="zh-CN" altLang="en-AU" sz="2000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宋体" panose="02010600030101010101" pitchFamily="2" charset="-122"/>
              </a:rPr>
              <a:t>标</a:t>
            </a:r>
            <a:br>
              <a:rPr lang="zh-CN" altLang="en-AU" sz="2000" dirty="0" smtClean="0">
                <a:ln/>
                <a:solidFill>
                  <a:schemeClr val="accent4"/>
                </a:solidFill>
                <a:ea typeface="宋体" panose="02010600030101010101" pitchFamily="2" charset="-122"/>
              </a:rPr>
            </a:br>
            <a:r>
              <a:rPr lang="zh-CN" altLang="en-AU" sz="2000" dirty="0" smtClean="0">
                <a:ln/>
                <a:solidFill>
                  <a:schemeClr val="accent4"/>
                </a:solidFill>
                <a:ea typeface="宋体" panose="02010600030101010101" pitchFamily="2" charset="-122"/>
              </a:rPr>
              <a:t>                                                                                                  </a:t>
            </a:r>
            <a:endParaRPr lang="zh-CN" altLang="en-AU" sz="2000" dirty="0" smtClean="0">
              <a:ln/>
              <a:solidFill>
                <a:schemeClr val="accent4"/>
              </a:solidFill>
              <a:ea typeface="宋体" panose="02010600030101010101" pitchFamily="2" charset="-122"/>
            </a:endParaRPr>
          </a:p>
        </p:txBody>
      </p:sp>
      <p:pic>
        <p:nvPicPr>
          <p:cNvPr id="1026" name="Picture 2" descr="D:\kbe\kbengine_misc\logo\kbelogo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12" y="0"/>
            <a:ext cx="9156311" cy="136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04248" y="6404887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http://kbengine.org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Baseapp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容错处理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15776" y="1413024"/>
            <a:ext cx="8748712" cy="14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dirty="0" smtClean="0">
                <a:ea typeface="宋体" panose="02010600030101010101" pitchFamily="2" charset="-122"/>
              </a:rPr>
              <a:t>灾难发生后快速切换到其他备份的</a:t>
            </a:r>
            <a:r>
              <a:rPr lang="en-US" altLang="zh-CN" dirty="0" err="1" smtClean="0">
                <a:ea typeface="宋体" panose="02010600030101010101" pitchFamily="2" charset="-122"/>
              </a:rPr>
              <a:t>Baseapp</a:t>
            </a:r>
            <a:endParaRPr lang="en-AU" altLang="zh-CN" dirty="0">
              <a:ea typeface="宋体" panose="02010600030101010101" pitchFamily="2" charset="-122"/>
            </a:endParaRPr>
          </a:p>
        </p:txBody>
      </p:sp>
      <p:grpSp>
        <p:nvGrpSpPr>
          <p:cNvPr id="5" name="Group 4"/>
          <p:cNvGrpSpPr/>
          <p:nvPr/>
        </p:nvGrpSpPr>
        <p:grpSpPr bwMode="auto">
          <a:xfrm>
            <a:off x="539552" y="2976596"/>
            <a:ext cx="8352928" cy="3130757"/>
            <a:chOff x="1066" y="1321"/>
            <a:chExt cx="4536" cy="1928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150" y="2704"/>
              <a:ext cx="1384" cy="545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6"/>
            <p:cNvGrpSpPr/>
            <p:nvPr/>
          </p:nvGrpSpPr>
          <p:grpSpPr bwMode="auto">
            <a:xfrm>
              <a:off x="1066" y="1321"/>
              <a:ext cx="976" cy="521"/>
              <a:chOff x="1066" y="1321"/>
              <a:chExt cx="976" cy="521"/>
            </a:xfrm>
          </p:grpSpPr>
          <p:sp>
            <p:nvSpPr>
              <p:cNvPr id="45" name="Rectangle 7"/>
              <p:cNvSpPr>
                <a:spLocks noChangeArrowheads="1"/>
              </p:cNvSpPr>
              <p:nvPr/>
            </p:nvSpPr>
            <p:spPr bwMode="auto">
              <a:xfrm>
                <a:off x="1066" y="1321"/>
                <a:ext cx="976" cy="52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6" name="Text Box 8"/>
              <p:cNvSpPr txBox="1">
                <a:spLocks noChangeArrowheads="1"/>
              </p:cNvSpPr>
              <p:nvPr/>
            </p:nvSpPr>
            <p:spPr bwMode="auto">
              <a:xfrm>
                <a:off x="1179" y="1457"/>
                <a:ext cx="532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AU" dirty="0" err="1" smtClean="0">
                    <a:solidFill>
                      <a:schemeClr val="bg2"/>
                    </a:solidFill>
                  </a:rPr>
                  <a:t>Baseapp</a:t>
                </a:r>
                <a:endParaRPr lang="en-AU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47" name="Rectangle 9"/>
              <p:cNvSpPr>
                <a:spLocks noChangeArrowheads="1"/>
              </p:cNvSpPr>
              <p:nvPr/>
            </p:nvSpPr>
            <p:spPr bwMode="auto">
              <a:xfrm>
                <a:off x="1111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8" name="Rectangle 10"/>
              <p:cNvSpPr>
                <a:spLocks noChangeArrowheads="1"/>
              </p:cNvSpPr>
              <p:nvPr/>
            </p:nvSpPr>
            <p:spPr bwMode="auto">
              <a:xfrm>
                <a:off x="1292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9" name="Rectangle 11"/>
              <p:cNvSpPr>
                <a:spLocks noChangeArrowheads="1"/>
              </p:cNvSpPr>
              <p:nvPr/>
            </p:nvSpPr>
            <p:spPr bwMode="auto">
              <a:xfrm>
                <a:off x="1474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1" name="Rectangle 12"/>
              <p:cNvSpPr>
                <a:spLocks noChangeArrowheads="1"/>
              </p:cNvSpPr>
              <p:nvPr/>
            </p:nvSpPr>
            <p:spPr bwMode="auto">
              <a:xfrm>
                <a:off x="1655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2" name="Rectangle 1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8" name="Group 14"/>
            <p:cNvGrpSpPr/>
            <p:nvPr/>
          </p:nvGrpSpPr>
          <p:grpSpPr bwMode="auto">
            <a:xfrm>
              <a:off x="2177" y="1321"/>
              <a:ext cx="976" cy="521"/>
              <a:chOff x="1066" y="1321"/>
              <a:chExt cx="976" cy="521"/>
            </a:xfrm>
          </p:grpSpPr>
          <p:sp>
            <p:nvSpPr>
              <p:cNvPr id="38" name="Rectangle 15"/>
              <p:cNvSpPr>
                <a:spLocks noChangeArrowheads="1"/>
              </p:cNvSpPr>
              <p:nvPr/>
            </p:nvSpPr>
            <p:spPr bwMode="auto">
              <a:xfrm>
                <a:off x="1066" y="1321"/>
                <a:ext cx="976" cy="52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" name="Text Box 16"/>
              <p:cNvSpPr txBox="1">
                <a:spLocks noChangeArrowheads="1"/>
              </p:cNvSpPr>
              <p:nvPr/>
            </p:nvSpPr>
            <p:spPr bwMode="auto">
              <a:xfrm>
                <a:off x="1179" y="1457"/>
                <a:ext cx="532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AU" dirty="0" err="1" smtClean="0">
                    <a:solidFill>
                      <a:schemeClr val="bg2"/>
                    </a:solidFill>
                  </a:rPr>
                  <a:t>Baseapp</a:t>
                </a:r>
                <a:endParaRPr lang="en-AU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40" name="Rectangle 17"/>
              <p:cNvSpPr>
                <a:spLocks noChangeArrowheads="1"/>
              </p:cNvSpPr>
              <p:nvPr/>
            </p:nvSpPr>
            <p:spPr bwMode="auto">
              <a:xfrm>
                <a:off x="1111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" name="Rectangle 18"/>
              <p:cNvSpPr>
                <a:spLocks noChangeArrowheads="1"/>
              </p:cNvSpPr>
              <p:nvPr/>
            </p:nvSpPr>
            <p:spPr bwMode="auto">
              <a:xfrm>
                <a:off x="1292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2" name="Rectangle 19"/>
              <p:cNvSpPr>
                <a:spLocks noChangeArrowheads="1"/>
              </p:cNvSpPr>
              <p:nvPr/>
            </p:nvSpPr>
            <p:spPr bwMode="auto">
              <a:xfrm>
                <a:off x="1474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3" name="Rectangle 20"/>
              <p:cNvSpPr>
                <a:spLocks noChangeArrowheads="1"/>
              </p:cNvSpPr>
              <p:nvPr/>
            </p:nvSpPr>
            <p:spPr bwMode="auto">
              <a:xfrm>
                <a:off x="1655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4" name="Rectangle 21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9" name="Group 22"/>
            <p:cNvGrpSpPr/>
            <p:nvPr/>
          </p:nvGrpSpPr>
          <p:grpSpPr bwMode="auto">
            <a:xfrm>
              <a:off x="3266" y="1321"/>
              <a:ext cx="976" cy="521"/>
              <a:chOff x="1066" y="1321"/>
              <a:chExt cx="976" cy="521"/>
            </a:xfrm>
          </p:grpSpPr>
          <p:sp>
            <p:nvSpPr>
              <p:cNvPr id="31" name="Rectangle 23"/>
              <p:cNvSpPr>
                <a:spLocks noChangeArrowheads="1"/>
              </p:cNvSpPr>
              <p:nvPr/>
            </p:nvSpPr>
            <p:spPr bwMode="auto">
              <a:xfrm>
                <a:off x="1066" y="1321"/>
                <a:ext cx="976" cy="52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" name="Text Box 24"/>
              <p:cNvSpPr txBox="1">
                <a:spLocks noChangeArrowheads="1"/>
              </p:cNvSpPr>
              <p:nvPr/>
            </p:nvSpPr>
            <p:spPr bwMode="auto">
              <a:xfrm>
                <a:off x="1179" y="1457"/>
                <a:ext cx="532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AU" dirty="0" err="1" smtClean="0">
                    <a:solidFill>
                      <a:schemeClr val="bg2"/>
                    </a:solidFill>
                  </a:rPr>
                  <a:t>Baseapp</a:t>
                </a:r>
                <a:endParaRPr lang="en-AU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33" name="Rectangle 25"/>
              <p:cNvSpPr>
                <a:spLocks noChangeArrowheads="1"/>
              </p:cNvSpPr>
              <p:nvPr/>
            </p:nvSpPr>
            <p:spPr bwMode="auto">
              <a:xfrm>
                <a:off x="1111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" name="Rectangle 26"/>
              <p:cNvSpPr>
                <a:spLocks noChangeArrowheads="1"/>
              </p:cNvSpPr>
              <p:nvPr/>
            </p:nvSpPr>
            <p:spPr bwMode="auto">
              <a:xfrm>
                <a:off x="1292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" name="Rectangle 27"/>
              <p:cNvSpPr>
                <a:spLocks noChangeArrowheads="1"/>
              </p:cNvSpPr>
              <p:nvPr/>
            </p:nvSpPr>
            <p:spPr bwMode="auto">
              <a:xfrm>
                <a:off x="1474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6" name="Rectangle 28"/>
              <p:cNvSpPr>
                <a:spLocks noChangeArrowheads="1"/>
              </p:cNvSpPr>
              <p:nvPr/>
            </p:nvSpPr>
            <p:spPr bwMode="auto">
              <a:xfrm>
                <a:off x="1655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" name="Rectangle 29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" name="Group 30"/>
            <p:cNvGrpSpPr/>
            <p:nvPr/>
          </p:nvGrpSpPr>
          <p:grpSpPr bwMode="auto">
            <a:xfrm>
              <a:off x="2161" y="2319"/>
              <a:ext cx="976" cy="521"/>
              <a:chOff x="1050" y="1321"/>
              <a:chExt cx="976" cy="521"/>
            </a:xfrm>
          </p:grpSpPr>
          <p:sp>
            <p:nvSpPr>
              <p:cNvPr id="24" name="Rectangle 31"/>
              <p:cNvSpPr>
                <a:spLocks noChangeArrowheads="1"/>
              </p:cNvSpPr>
              <p:nvPr/>
            </p:nvSpPr>
            <p:spPr bwMode="auto">
              <a:xfrm>
                <a:off x="1050" y="1321"/>
                <a:ext cx="976" cy="52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scene3d>
                <a:camera prst="isometricOffAxis2Top"/>
                <a:lightRig rig="threePt" dir="t"/>
              </a:scene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5" name="Text Box 32"/>
              <p:cNvSpPr txBox="1">
                <a:spLocks noChangeArrowheads="1"/>
              </p:cNvSpPr>
              <p:nvPr/>
            </p:nvSpPr>
            <p:spPr bwMode="auto">
              <a:xfrm>
                <a:off x="1179" y="1457"/>
                <a:ext cx="532" cy="227"/>
              </a:xfrm>
              <a:prstGeom prst="rect">
                <a:avLst/>
              </a:prstGeom>
              <a:scene3d>
                <a:camera prst="isometricOffAxis2Top"/>
                <a:lightRig rig="threePt" dir="t"/>
              </a:scene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none">
                <a:spAutoFit/>
              </a:bodyPr>
              <a:lstStyle/>
              <a:p>
                <a:r>
                  <a:rPr lang="en-AU" dirty="0" err="1" smtClean="0">
                    <a:solidFill>
                      <a:schemeClr val="bg2"/>
                    </a:solidFill>
                  </a:rPr>
                  <a:t>Baseapp</a:t>
                </a:r>
                <a:endParaRPr lang="en-AU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6" name="Rectangle 33"/>
              <p:cNvSpPr>
                <a:spLocks noChangeArrowheads="1"/>
              </p:cNvSpPr>
              <p:nvPr/>
            </p:nvSpPr>
            <p:spPr bwMode="auto">
              <a:xfrm>
                <a:off x="1111" y="1344"/>
                <a:ext cx="136" cy="13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scene3d>
                <a:camera prst="isometricOffAxis2Top"/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" name="Rectangle 34"/>
              <p:cNvSpPr>
                <a:spLocks noChangeArrowheads="1"/>
              </p:cNvSpPr>
              <p:nvPr/>
            </p:nvSpPr>
            <p:spPr bwMode="auto">
              <a:xfrm>
                <a:off x="1292" y="1344"/>
                <a:ext cx="136" cy="13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scene3d>
                <a:camera prst="isometricOffAxis2Top"/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" name="Rectangle 35"/>
              <p:cNvSpPr>
                <a:spLocks noChangeArrowheads="1"/>
              </p:cNvSpPr>
              <p:nvPr/>
            </p:nvSpPr>
            <p:spPr bwMode="auto">
              <a:xfrm>
                <a:off x="1474" y="1344"/>
                <a:ext cx="136" cy="13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scene3d>
                <a:camera prst="isometricOffAxis2Top"/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" name="Rectangle 36"/>
              <p:cNvSpPr>
                <a:spLocks noChangeArrowheads="1"/>
              </p:cNvSpPr>
              <p:nvPr/>
            </p:nvSpPr>
            <p:spPr bwMode="auto">
              <a:xfrm>
                <a:off x="1655" y="1344"/>
                <a:ext cx="136" cy="13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scene3d>
                <a:camera prst="isometricOffAxis2Top"/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" name="Rectangle 37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136" cy="13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scene3d>
                <a:camera prst="isometricOffAxis2Top"/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1" name="Rectangle 38" descr="75%"/>
            <p:cNvSpPr>
              <a:spLocks noChangeArrowheads="1"/>
            </p:cNvSpPr>
            <p:nvPr/>
          </p:nvSpPr>
          <p:spPr bwMode="auto">
            <a:xfrm>
              <a:off x="1837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Rectangle 39" descr="75%"/>
            <p:cNvSpPr>
              <a:spLocks noChangeArrowheads="1"/>
            </p:cNvSpPr>
            <p:nvPr/>
          </p:nvSpPr>
          <p:spPr bwMode="auto">
            <a:xfrm>
              <a:off x="3311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40" descr="75%"/>
            <p:cNvSpPr>
              <a:spLocks noChangeArrowheads="1"/>
            </p:cNvSpPr>
            <p:nvPr/>
          </p:nvSpPr>
          <p:spPr bwMode="auto">
            <a:xfrm>
              <a:off x="2404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41" descr="75%"/>
            <p:cNvSpPr>
              <a:spLocks noChangeArrowheads="1"/>
            </p:cNvSpPr>
            <p:nvPr/>
          </p:nvSpPr>
          <p:spPr bwMode="auto">
            <a:xfrm>
              <a:off x="2585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42" descr="75%"/>
            <p:cNvSpPr>
              <a:spLocks noChangeArrowheads="1"/>
            </p:cNvSpPr>
            <p:nvPr/>
          </p:nvSpPr>
          <p:spPr bwMode="auto">
            <a:xfrm>
              <a:off x="2766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Rectangle 48" descr="75%"/>
            <p:cNvSpPr>
              <a:spLocks noChangeArrowheads="1"/>
            </p:cNvSpPr>
            <p:nvPr/>
          </p:nvSpPr>
          <p:spPr bwMode="auto">
            <a:xfrm>
              <a:off x="4241" y="3022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Text Box 49"/>
            <p:cNvSpPr txBox="1">
              <a:spLocks noChangeArrowheads="1"/>
            </p:cNvSpPr>
            <p:nvPr/>
          </p:nvSpPr>
          <p:spPr bwMode="auto">
            <a:xfrm>
              <a:off x="4400" y="2772"/>
              <a:ext cx="1202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zh-CN" altLang="en-AU" sz="1400" dirty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自己</a:t>
              </a:r>
              <a:r>
                <a:rPr lang="zh-CN" altLang="en-AU" sz="1400" dirty="0" smtClean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的</a:t>
              </a:r>
              <a:r>
                <a:rPr lang="en-AU" altLang="zh-CN" sz="1400" dirty="0" smtClean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Base </a:t>
              </a:r>
              <a:r>
                <a:rPr lang="zh-CN" altLang="en-US" sz="1400" dirty="0" smtClean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实体</a:t>
              </a:r>
              <a:endParaRPr lang="en-AU" altLang="zh-CN" sz="1400" b="0" dirty="0">
                <a:solidFill>
                  <a:schemeClr val="bg2"/>
                </a:solidFill>
                <a:ea typeface="宋体" panose="02010600030101010101" pitchFamily="2" charset="-122"/>
              </a:endParaRPr>
            </a:p>
            <a:p>
              <a:pPr algn="l"/>
              <a:r>
                <a:rPr lang="zh-CN" altLang="en-AU" sz="1400" dirty="0" smtClean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其他</a:t>
              </a:r>
              <a:r>
                <a:rPr lang="en-AU" altLang="zh-CN" sz="1400" dirty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B</a:t>
              </a:r>
              <a:r>
                <a:rPr lang="en-AU" altLang="zh-CN" sz="1400" dirty="0" smtClean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ase</a:t>
              </a:r>
              <a:r>
                <a:rPr lang="en-US" altLang="zh-CN" sz="1400" dirty="0" smtClean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a</a:t>
              </a:r>
              <a:r>
                <a:rPr lang="en-AU" altLang="zh-CN" sz="1400" dirty="0" err="1" smtClean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pp</a:t>
              </a:r>
              <a:r>
                <a:rPr lang="zh-CN" altLang="en-US" sz="1400" dirty="0" smtClean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上</a:t>
              </a:r>
              <a:r>
                <a:rPr lang="zh-CN" altLang="en-AU" sz="1400" dirty="0" smtClean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的</a:t>
              </a:r>
              <a:r>
                <a:rPr lang="en-AU" altLang="zh-CN" sz="1400" dirty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base </a:t>
              </a:r>
              <a:r>
                <a:rPr lang="zh-CN" altLang="en-US" sz="1400" dirty="0" smtClean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实体</a:t>
              </a:r>
              <a:r>
                <a:rPr lang="zh-CN" altLang="en-AU" sz="1400" dirty="0" smtClean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的</a:t>
              </a:r>
              <a:r>
                <a:rPr lang="zh-CN" altLang="en-AU" sz="1400" dirty="0">
                  <a:solidFill>
                    <a:schemeClr val="bg2"/>
                  </a:solidFill>
                  <a:ea typeface="宋体" panose="02010600030101010101" pitchFamily="2" charset="-122"/>
                  <a:sym typeface="+mn-ea"/>
                </a:rPr>
                <a:t>备份</a:t>
              </a:r>
              <a:endParaRPr lang="en-AU" altLang="zh-CN" sz="1400" b="0" dirty="0">
                <a:solidFill>
                  <a:schemeClr val="bg2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23" name="Rectangle 50"/>
            <p:cNvSpPr>
              <a:spLocks noChangeArrowheads="1"/>
            </p:cNvSpPr>
            <p:nvPr/>
          </p:nvSpPr>
          <p:spPr bwMode="auto">
            <a:xfrm>
              <a:off x="4241" y="2818"/>
              <a:ext cx="138" cy="138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>
                <a:solidFill>
                  <a:schemeClr val="accent1"/>
                </a:solidFill>
                <a:latin typeface="+mn-ea"/>
                <a:ea typeface="+mn-ea"/>
              </a:rPr>
              <a:t>Entity Proximity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 err="1">
                <a:latin typeface="Courier New" panose="02070309020205020404" pitchFamily="49" charset="0"/>
                <a:ea typeface="宋体" panose="02010600030101010101" pitchFamily="2" charset="-122"/>
              </a:rPr>
              <a:t>ProximityController</a:t>
            </a:r>
            <a:r>
              <a:rPr lang="zh-CN" altLang="en-US" dirty="0">
                <a:ea typeface="宋体" panose="02010600030101010101" pitchFamily="2" charset="-122"/>
              </a:rPr>
              <a:t>实现一个无限高的，与轴平行的立方柱形的陷阱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应该在陷阱的通知函数中再进行</a:t>
            </a:r>
            <a:r>
              <a:rPr lang="en-US" altLang="zh-CN" dirty="0">
                <a:ea typeface="宋体" panose="02010600030101010101" pitchFamily="2" charset="-122"/>
              </a:rPr>
              <a:t>Y</a:t>
            </a:r>
            <a:r>
              <a:rPr lang="zh-CN" altLang="en-US" dirty="0">
                <a:ea typeface="宋体" panose="02010600030101010101" pitchFamily="2" charset="-122"/>
              </a:rPr>
              <a:t>轴的检查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一</a:t>
            </a:r>
            <a:r>
              <a:rPr lang="zh-CN" altLang="en-US" dirty="0" smtClean="0">
                <a:ea typeface="宋体" panose="02010600030101010101" pitchFamily="2" charset="-122"/>
              </a:rPr>
              <a:t>个</a:t>
            </a:r>
            <a:r>
              <a:rPr lang="en-US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US" dirty="0">
                <a:ea typeface="宋体" panose="02010600030101010101" pitchFamily="2" charset="-122"/>
              </a:rPr>
              <a:t>可以有很多</a:t>
            </a:r>
            <a:r>
              <a:rPr lang="zh-CN" altLang="en-US" dirty="0" smtClean="0">
                <a:ea typeface="宋体" panose="02010600030101010101" pitchFamily="2" charset="-122"/>
              </a:rPr>
              <a:t>个</a:t>
            </a:r>
            <a:r>
              <a:rPr lang="en-US" altLang="zh-CN" dirty="0" smtClean="0">
                <a:ea typeface="宋体" panose="02010600030101010101" pitchFamily="2" charset="-122"/>
              </a:rPr>
              <a:t>Proximity</a:t>
            </a:r>
            <a:r>
              <a:rPr lang="zh-CN" altLang="en-US" dirty="0">
                <a:ea typeface="宋体" panose="02010600030101010101" pitchFamily="2" charset="-122"/>
              </a:rPr>
              <a:t>陷阱</a:t>
            </a:r>
            <a:endParaRPr lang="zh-CN" altLang="en-US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增加一</a:t>
            </a:r>
            <a:r>
              <a:rPr lang="zh-CN" altLang="en-US" dirty="0" smtClean="0">
                <a:ea typeface="宋体" panose="02010600030101010101" pitchFamily="2" charset="-122"/>
              </a:rPr>
              <a:t>个</a:t>
            </a:r>
            <a:r>
              <a:rPr lang="en-US" altLang="zh-CN" dirty="0" smtClean="0">
                <a:ea typeface="宋体" panose="02010600030101010101" pitchFamily="2" charset="-122"/>
              </a:rPr>
              <a:t>Proximity</a:t>
            </a:r>
            <a:r>
              <a:rPr lang="zh-CN" altLang="en-US" dirty="0">
                <a:ea typeface="宋体" panose="02010600030101010101" pitchFamily="2" charset="-122"/>
              </a:rPr>
              <a:t>陷阱</a:t>
            </a:r>
            <a:r>
              <a:rPr lang="en-US" altLang="zh-CN" dirty="0">
                <a:ea typeface="宋体" panose="02010600030101010101" pitchFamily="2" charset="-122"/>
              </a:rPr>
              <a:t>:</a:t>
            </a:r>
            <a:br>
              <a:rPr lang="en-US" altLang="zh-CN" dirty="0">
                <a:ea typeface="宋体" panose="02010600030101010101" pitchFamily="2" charset="-122"/>
              </a:rPr>
            </a:br>
            <a:r>
              <a:rPr lang="en-AU" altLang="zh-CN" dirty="0" err="1">
                <a:latin typeface="Courier New" panose="02070309020205020404" pitchFamily="49" charset="0"/>
              </a:rPr>
              <a:t>Entity.addProximity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endParaRPr lang="en-AU" altLang="zh-CN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控制其它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的</a:t>
            </a:r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Entity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zh-CN" altLang="en-US" sz="2800" dirty="0">
                <a:ea typeface="宋体" panose="02010600030101010101" pitchFamily="2" charset="-122"/>
              </a:rPr>
              <a:t>包括</a:t>
            </a:r>
            <a:r>
              <a:rPr lang="en-US" altLang="zh-CN" sz="2800" dirty="0">
                <a:ea typeface="宋体" panose="02010600030101010101" pitchFamily="2" charset="-122"/>
              </a:rPr>
              <a:t>2</a:t>
            </a:r>
            <a:r>
              <a:rPr lang="zh-CN" altLang="en-US" sz="2800" dirty="0">
                <a:ea typeface="宋体" panose="02010600030101010101" pitchFamily="2" charset="-122"/>
              </a:rPr>
              <a:t>个部分</a:t>
            </a:r>
            <a:r>
              <a:rPr lang="en-US" altLang="zh-CN" sz="2800" dirty="0">
                <a:ea typeface="宋体" panose="02010600030101010101" pitchFamily="2" charset="-122"/>
              </a:rPr>
              <a:t>:</a:t>
            </a:r>
            <a:endParaRPr lang="en-US" altLang="zh-CN" sz="2800" dirty="0">
              <a:ea typeface="宋体" panose="02010600030101010101" pitchFamily="2" charset="-122"/>
            </a:endParaRPr>
          </a:p>
          <a:p>
            <a:pPr lvl="1">
              <a:lnSpc>
                <a:spcPct val="80000"/>
              </a:lnSpc>
            </a:pPr>
            <a:r>
              <a:rPr lang="zh-CN" altLang="en-US" sz="2400" dirty="0">
                <a:ea typeface="宋体" panose="02010600030101010101" pitchFamily="2" charset="-122"/>
              </a:rPr>
              <a:t>客户端发送位置更新到新</a:t>
            </a:r>
            <a:r>
              <a:rPr lang="zh-CN" altLang="en-US" sz="2400" dirty="0" smtClean="0">
                <a:ea typeface="宋体" panose="02010600030101010101" pitchFamily="2" charset="-122"/>
              </a:rPr>
              <a:t>的</a:t>
            </a:r>
            <a:r>
              <a:rPr lang="en-US" altLang="zh-CN" sz="2400" dirty="0" smtClean="0">
                <a:ea typeface="宋体" panose="02010600030101010101" pitchFamily="2" charset="-122"/>
              </a:rPr>
              <a:t>Entity</a:t>
            </a:r>
            <a:r>
              <a:rPr lang="en-US" altLang="zh-CN" sz="2400" dirty="0">
                <a:ea typeface="宋体" panose="02010600030101010101" pitchFamily="2" charset="-122"/>
              </a:rPr>
              <a:t>: </a:t>
            </a:r>
            <a:r>
              <a:rPr lang="en-US" altLang="zh-CN" sz="2400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KBEngine.controlEntity</a:t>
            </a:r>
            <a:r>
              <a:rPr lang="en-US" altLang="zh-CN" sz="2400" dirty="0">
                <a:latin typeface="Courier New" panose="02070309020205020404" pitchFamily="49" charset="0"/>
                <a:ea typeface="宋体" panose="02010600030101010101" pitchFamily="2" charset="-122"/>
              </a:rPr>
              <a:t>()</a:t>
            </a:r>
            <a:r>
              <a:rPr lang="en-US" altLang="zh-CN" sz="2400" dirty="0">
                <a:ea typeface="宋体" panose="02010600030101010101" pitchFamily="2" charset="-122"/>
              </a:rPr>
              <a:t> 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lvl="1">
              <a:lnSpc>
                <a:spcPct val="80000"/>
              </a:lnSpc>
            </a:pPr>
            <a:r>
              <a:rPr lang="zh-CN" altLang="en-US" sz="2400" dirty="0">
                <a:ea typeface="宋体" panose="02010600030101010101" pitchFamily="2" charset="-122"/>
              </a:rPr>
              <a:t>服务器</a:t>
            </a:r>
            <a:r>
              <a:rPr lang="zh-CN" altLang="en-US" sz="2400" dirty="0" smtClean="0">
                <a:ea typeface="宋体" panose="02010600030101010101" pitchFamily="2" charset="-122"/>
              </a:rPr>
              <a:t>接受</a:t>
            </a:r>
            <a:r>
              <a:rPr lang="en-US" altLang="zh-CN" sz="2400" dirty="0" smtClean="0">
                <a:ea typeface="宋体" panose="02010600030101010101" pitchFamily="2" charset="-122"/>
              </a:rPr>
              <a:t>Entity</a:t>
            </a:r>
            <a:r>
              <a:rPr lang="zh-CN" altLang="en-US" sz="2400" dirty="0">
                <a:ea typeface="宋体" panose="02010600030101010101" pitchFamily="2" charset="-122"/>
              </a:rPr>
              <a:t>的位置更新</a:t>
            </a:r>
            <a:r>
              <a:rPr lang="en-US" altLang="zh-CN" sz="2400" dirty="0">
                <a:ea typeface="宋体" panose="02010600030101010101" pitchFamily="2" charset="-122"/>
              </a:rPr>
              <a:t>: </a:t>
            </a:r>
            <a:r>
              <a:rPr lang="en-US" altLang="zh-CN" sz="2400" dirty="0" err="1">
                <a:latin typeface="Courier New" panose="02070309020205020404" pitchFamily="49" charset="0"/>
                <a:ea typeface="宋体" panose="02010600030101010101" pitchFamily="2" charset="-122"/>
              </a:rPr>
              <a:t>Entity.controlledBy</a:t>
            </a:r>
            <a:endParaRPr lang="en-US" altLang="zh-CN" sz="24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lvl="2">
              <a:lnSpc>
                <a:spcPct val="80000"/>
              </a:lnSpc>
            </a:pPr>
            <a:r>
              <a:rPr lang="zh-CN" altLang="en-US" sz="2000" dirty="0">
                <a:ea typeface="宋体" panose="02010600030101010101" pitchFamily="2" charset="-122"/>
              </a:rPr>
              <a:t>设置成控制</a:t>
            </a:r>
            <a:r>
              <a:rPr lang="zh-CN" altLang="en-US" sz="2000" dirty="0" smtClean="0">
                <a:ea typeface="宋体" panose="02010600030101010101" pitchFamily="2" charset="-122"/>
              </a:rPr>
              <a:t>该</a:t>
            </a:r>
            <a:r>
              <a:rPr lang="en-US" altLang="zh-CN" sz="2000" dirty="0" smtClean="0">
                <a:ea typeface="宋体" panose="02010600030101010101" pitchFamily="2" charset="-122"/>
              </a:rPr>
              <a:t>Entity</a:t>
            </a:r>
            <a:r>
              <a:rPr lang="zh-CN" altLang="en-US" sz="2000" dirty="0">
                <a:ea typeface="宋体" panose="02010600030101010101" pitchFamily="2" charset="-122"/>
              </a:rPr>
              <a:t>的玩家</a:t>
            </a:r>
            <a:r>
              <a:rPr lang="zh-CN" altLang="en-US" sz="2000" dirty="0" smtClean="0">
                <a:ea typeface="宋体" panose="02010600030101010101" pitchFamily="2" charset="-122"/>
              </a:rPr>
              <a:t>的</a:t>
            </a:r>
            <a:r>
              <a:rPr lang="en-US" altLang="en-AU" sz="2000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sz="2000" dirty="0">
                <a:sym typeface="+mn-ea"/>
              </a:rPr>
              <a:t>ntity</a:t>
            </a:r>
            <a:r>
              <a:rPr lang="en-US" altLang="en-AU" sz="2000" dirty="0">
                <a:sym typeface="+mn-ea"/>
              </a:rPr>
              <a:t>Call</a:t>
            </a:r>
            <a:endParaRPr lang="en-US" altLang="zh-CN" sz="2000" dirty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800" dirty="0" smtClean="0">
                <a:ea typeface="宋体" panose="02010600030101010101" pitchFamily="2" charset="-122"/>
              </a:rPr>
              <a:t>这个</a:t>
            </a:r>
            <a:r>
              <a:rPr lang="en-US" altLang="zh-CN" sz="2800" dirty="0" smtClean="0">
                <a:ea typeface="宋体" panose="02010600030101010101" pitchFamily="2" charset="-122"/>
              </a:rPr>
              <a:t>Entity</a:t>
            </a:r>
            <a:r>
              <a:rPr lang="zh-CN" altLang="en-US" sz="2800" dirty="0">
                <a:ea typeface="宋体" panose="02010600030101010101" pitchFamily="2" charset="-122"/>
              </a:rPr>
              <a:t>不能超过控制玩家的</a:t>
            </a:r>
            <a:r>
              <a:rPr lang="en-US" altLang="zh-CN" sz="2800" dirty="0" smtClean="0">
                <a:ea typeface="宋体" panose="02010600030101010101" pitchFamily="2" charset="-122"/>
              </a:rPr>
              <a:t>AOI</a:t>
            </a:r>
            <a:r>
              <a:rPr lang="zh-CN" altLang="en-US" sz="2800" dirty="0">
                <a:ea typeface="宋体" panose="02010600030101010101" pitchFamily="2" charset="-122"/>
              </a:rPr>
              <a:t>范围之外</a:t>
            </a:r>
            <a:r>
              <a:rPr lang="en-US" altLang="zh-CN" sz="2800" dirty="0">
                <a:ea typeface="宋体" panose="02010600030101010101" pitchFamily="2" charset="-122"/>
              </a:rPr>
              <a:t> (Proxy </a:t>
            </a:r>
            <a:r>
              <a:rPr lang="en-US" altLang="zh-CN" sz="2800" dirty="0" smtClean="0">
                <a:ea typeface="宋体" panose="02010600030101010101" pitchFamily="2" charset="-122"/>
              </a:rPr>
              <a:t>Entity</a:t>
            </a:r>
            <a:r>
              <a:rPr lang="en-US" altLang="zh-CN" sz="2800" dirty="0">
                <a:ea typeface="宋体" panose="02010600030101010101" pitchFamily="2" charset="-122"/>
              </a:rPr>
              <a:t>)</a:t>
            </a:r>
            <a:endParaRPr lang="en-US" altLang="zh-CN" sz="2800" dirty="0">
              <a:ea typeface="宋体" panose="02010600030101010101" pitchFamily="2" charset="-122"/>
            </a:endParaRPr>
          </a:p>
          <a:p>
            <a:pPr lvl="1">
              <a:lnSpc>
                <a:spcPct val="80000"/>
              </a:lnSpc>
            </a:pPr>
            <a:r>
              <a:rPr lang="zh-CN" altLang="en-US" sz="2400" dirty="0">
                <a:ea typeface="宋体" panose="02010600030101010101" pitchFamily="2" charset="-122"/>
              </a:rPr>
              <a:t>因此</a:t>
            </a:r>
            <a:r>
              <a:rPr lang="en-US" altLang="zh-CN" sz="2400" dirty="0">
                <a:ea typeface="宋体" panose="02010600030101010101" pitchFamily="2" charset="-122"/>
              </a:rPr>
              <a:t>, </a:t>
            </a:r>
            <a:r>
              <a:rPr lang="zh-CN" altLang="en-US" sz="2400" dirty="0">
                <a:ea typeface="宋体" panose="02010600030101010101" pitchFamily="2" charset="-122"/>
              </a:rPr>
              <a:t>基本上仅适合于玩家坐骑的</a:t>
            </a:r>
            <a:r>
              <a:rPr lang="en-US" altLang="zh-CN" sz="2400" dirty="0">
                <a:ea typeface="宋体" panose="02010600030101010101" pitchFamily="2" charset="-122"/>
              </a:rPr>
              <a:t>vehicle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800" dirty="0">
                <a:ea typeface="宋体" panose="02010600030101010101" pitchFamily="2" charset="-122"/>
              </a:rPr>
              <a:t>或者</a:t>
            </a:r>
            <a:r>
              <a:rPr lang="en-US" altLang="zh-CN" sz="2800" dirty="0">
                <a:ea typeface="宋体" panose="02010600030101010101" pitchFamily="2" charset="-122"/>
              </a:rPr>
              <a:t>, </a:t>
            </a:r>
            <a:r>
              <a:rPr lang="zh-CN" altLang="en-US" sz="2800" dirty="0">
                <a:ea typeface="宋体" panose="02010600030101010101" pitchFamily="2" charset="-122"/>
              </a:rPr>
              <a:t>可以从一个玩家转移控制到另一个玩家 </a:t>
            </a:r>
            <a:r>
              <a:rPr lang="en-US" altLang="zh-CN" sz="2800" dirty="0">
                <a:ea typeface="宋体" panose="02010600030101010101" pitchFamily="2" charset="-122"/>
              </a:rPr>
              <a:t>(</a:t>
            </a:r>
            <a:r>
              <a:rPr lang="zh-CN" altLang="en-US" sz="2800" dirty="0">
                <a:ea typeface="宋体" panose="02010600030101010101" pitchFamily="2" charset="-122"/>
              </a:rPr>
              <a:t>两者都应该有</a:t>
            </a:r>
            <a:r>
              <a:rPr lang="en-US" altLang="zh-CN" sz="2800" dirty="0">
                <a:ea typeface="宋体" panose="02010600030101010101" pitchFamily="2" charset="-122"/>
              </a:rPr>
              <a:t>Proxy base</a:t>
            </a:r>
            <a:r>
              <a:rPr lang="zh-CN" altLang="en-US" sz="2800" dirty="0">
                <a:ea typeface="宋体" panose="02010600030101010101" pitchFamily="2" charset="-122"/>
              </a:rPr>
              <a:t>部分</a:t>
            </a:r>
            <a:r>
              <a:rPr lang="en-US" altLang="zh-CN" sz="2800" dirty="0">
                <a:ea typeface="宋体" panose="02010600030101010101" pitchFamily="2" charset="-122"/>
              </a:rPr>
              <a:t>)</a:t>
            </a:r>
            <a:endParaRPr lang="en-US" altLang="zh-CN" sz="2800" dirty="0">
              <a:ea typeface="宋体" panose="02010600030101010101" pitchFamily="2" charset="-122"/>
            </a:endParaRPr>
          </a:p>
          <a:p>
            <a:pPr lvl="1">
              <a:lnSpc>
                <a:spcPct val="80000"/>
              </a:lnSpc>
            </a:pPr>
            <a:r>
              <a:rPr lang="en-US" altLang="zh-CN" sz="2400" dirty="0" err="1">
                <a:latin typeface="Courier New" panose="02070309020205020404" pitchFamily="49" charset="0"/>
                <a:ea typeface="宋体" panose="02010600030101010101" pitchFamily="2" charset="-122"/>
              </a:rPr>
              <a:t>Proxy.giveClientTo</a:t>
            </a:r>
            <a:r>
              <a:rPr lang="en-US" altLang="zh-CN" sz="2400" dirty="0">
                <a:latin typeface="Courier New" panose="02070309020205020404" pitchFamily="49" charset="0"/>
                <a:ea typeface="宋体" panose="02010600030101010101" pitchFamily="2" charset="-122"/>
              </a:rPr>
              <a:t>()</a:t>
            </a:r>
            <a:endParaRPr lang="en-US" altLang="zh-CN" sz="24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lvl="2">
              <a:lnSpc>
                <a:spcPct val="80000"/>
              </a:lnSpc>
            </a:pPr>
            <a:r>
              <a:rPr lang="en-US" altLang="zh-CN" sz="2000" dirty="0" err="1">
                <a:latin typeface="Courier New" panose="02070309020205020404" pitchFamily="49" charset="0"/>
                <a:ea typeface="宋体" panose="02010600030101010101" pitchFamily="2" charset="-122"/>
              </a:rPr>
              <a:t>Entity.controlledBy</a:t>
            </a:r>
            <a:r>
              <a:rPr lang="en-US" altLang="zh-CN" sz="2000" b="1" dirty="0">
                <a:ea typeface="宋体" panose="02010600030101010101" pitchFamily="2" charset="-122"/>
              </a:rPr>
              <a:t> </a:t>
            </a:r>
            <a:r>
              <a:rPr lang="zh-CN" altLang="en-US" sz="2000" dirty="0">
                <a:ea typeface="宋体" panose="02010600030101010101" pitchFamily="2" charset="-122"/>
              </a:rPr>
              <a:t> 会自动地设置给新的玩家</a:t>
            </a:r>
            <a:endParaRPr lang="en-US" altLang="zh-CN" sz="2000" b="1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lvl="1">
              <a:lnSpc>
                <a:spcPct val="80000"/>
              </a:lnSpc>
            </a:pPr>
            <a:r>
              <a:rPr lang="zh-CN" altLang="en-US" sz="2400" dirty="0">
                <a:ea typeface="宋体" panose="02010600030101010101" pitchFamily="2" charset="-122"/>
              </a:rPr>
              <a:t>分裂型的</a:t>
            </a:r>
            <a:r>
              <a:rPr lang="en-US" altLang="zh-CN" sz="2400" dirty="0">
                <a:ea typeface="宋体" panose="02010600030101010101" pitchFamily="2" charset="-122"/>
              </a:rPr>
              <a:t> – </a:t>
            </a:r>
            <a:r>
              <a:rPr lang="en-US" altLang="zh-CN" sz="2400" dirty="0" smtClean="0">
                <a:ea typeface="宋体" panose="02010600030101010101" pitchFamily="2" charset="-122"/>
              </a:rPr>
              <a:t>AOI</a:t>
            </a:r>
            <a:r>
              <a:rPr lang="zh-CN" altLang="en-US" sz="2400" dirty="0" smtClean="0">
                <a:ea typeface="宋体" panose="02010600030101010101" pitchFamily="2" charset="-122"/>
              </a:rPr>
              <a:t>被</a:t>
            </a:r>
            <a:r>
              <a:rPr lang="zh-CN" altLang="en-US" sz="2400" dirty="0">
                <a:ea typeface="宋体" panose="02010600030101010101" pitchFamily="2" charset="-122"/>
              </a:rPr>
              <a:t>销毁</a:t>
            </a:r>
            <a:r>
              <a:rPr lang="en-US" altLang="zh-CN" sz="2400" dirty="0" smtClean="0">
                <a:ea typeface="宋体" panose="02010600030101010101" pitchFamily="2" charset="-122"/>
              </a:rPr>
              <a:t>, </a:t>
            </a:r>
            <a:r>
              <a:rPr lang="zh-CN" altLang="en-US" sz="2400" dirty="0" smtClean="0">
                <a:ea typeface="宋体" panose="02010600030101010101" pitchFamily="2" charset="-122"/>
              </a:rPr>
              <a:t>重建，</a:t>
            </a:r>
            <a:r>
              <a:rPr lang="en-US" altLang="zh-CN" sz="2400" dirty="0" smtClean="0">
                <a:ea typeface="宋体" panose="02010600030101010101" pitchFamily="2" charset="-122"/>
              </a:rPr>
              <a:t>Space</a:t>
            </a:r>
            <a:r>
              <a:rPr lang="zh-CN" altLang="en-US" sz="2400" dirty="0">
                <a:ea typeface="宋体" panose="02010600030101010101" pitchFamily="2" charset="-122"/>
              </a:rPr>
              <a:t>被重新加载</a:t>
            </a:r>
            <a:endParaRPr lang="en-US" altLang="zh-CN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爆炸形 2 2"/>
          <p:cNvSpPr/>
          <p:nvPr/>
        </p:nvSpPr>
        <p:spPr>
          <a:xfrm>
            <a:off x="1403648" y="2846367"/>
            <a:ext cx="6840760" cy="1063462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dirty="0" smtClean="0">
                <a:solidFill>
                  <a:schemeClr val="accent1"/>
                </a:solidFill>
                <a:latin typeface="+mn-ea"/>
                <a:ea typeface="+mn-ea"/>
              </a:rPr>
              <a:t>第</a:t>
            </a:r>
            <a:r>
              <a:rPr lang="zh-CN" altLang="en-US" b="1" dirty="0">
                <a:solidFill>
                  <a:schemeClr val="accent1"/>
                </a:solidFill>
                <a:latin typeface="+mn-ea"/>
              </a:rPr>
              <a:t>六</a:t>
            </a:r>
            <a:r>
              <a:rPr lang="zh-CN" altLang="en-US" b="1" dirty="0" smtClean="0">
                <a:solidFill>
                  <a:schemeClr val="accent1"/>
                </a:solidFill>
                <a:latin typeface="+mn-ea"/>
                <a:ea typeface="+mn-ea"/>
              </a:rPr>
              <a:t>章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63688" y="2904465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b="1" kern="0" dirty="0" err="1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KBEngine</a:t>
            </a:r>
            <a:r>
              <a:rPr lang="zh-CN" altLang="en-US" sz="4000" b="1" kern="0" dirty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服务器设定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服务器配置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661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AU" altLang="zh-CN" sz="2800" b="1" dirty="0" smtClean="0">
                <a:latin typeface="Courier New" panose="02070309020205020404" pitchFamily="49" charset="0"/>
              </a:rPr>
              <a:t>kbengine.xml</a:t>
            </a:r>
            <a:r>
              <a:rPr lang="en-AU" altLang="zh-CN" sz="2800" dirty="0" smtClean="0"/>
              <a:t> </a:t>
            </a:r>
            <a:r>
              <a:rPr lang="en-AU" altLang="zh-CN" sz="2800" dirty="0"/>
              <a:t>– Server</a:t>
            </a:r>
            <a:r>
              <a:rPr lang="zh-CN" altLang="en-AU" sz="2800" dirty="0">
                <a:ea typeface="宋体" panose="02010600030101010101" pitchFamily="2" charset="-122"/>
              </a:rPr>
              <a:t>配置文件</a:t>
            </a:r>
            <a:endParaRPr lang="en-AU" altLang="zh-CN" sz="2800" dirty="0"/>
          </a:p>
          <a:p>
            <a:pPr marL="352425" lvl="1" indent="-170180">
              <a:lnSpc>
                <a:spcPct val="90000"/>
              </a:lnSpc>
              <a:spcBef>
                <a:spcPct val="30000"/>
              </a:spcBef>
            </a:pPr>
            <a:r>
              <a:rPr lang="zh-CN" altLang="en-AU" sz="2000" dirty="0">
                <a:ea typeface="宋体" panose="02010600030101010101" pitchFamily="2" charset="-122"/>
              </a:rPr>
              <a:t>指定许多</a:t>
            </a:r>
            <a:r>
              <a:rPr lang="en-AU" altLang="zh-CN" sz="2000" dirty="0">
                <a:ea typeface="宋体" panose="02010600030101010101" pitchFamily="2" charset="-122"/>
              </a:rPr>
              <a:t>server</a:t>
            </a:r>
            <a:r>
              <a:rPr lang="zh-CN" altLang="en-AU" sz="2000" dirty="0">
                <a:ea typeface="宋体" panose="02010600030101010101" pitchFamily="2" charset="-122"/>
              </a:rPr>
              <a:t>运行时刻的参数</a:t>
            </a:r>
            <a:endParaRPr lang="en-AU" altLang="zh-CN" sz="2000" dirty="0"/>
          </a:p>
          <a:p>
            <a:pPr marL="352425" lvl="1" indent="-170180">
              <a:lnSpc>
                <a:spcPct val="90000"/>
              </a:lnSpc>
              <a:spcBef>
                <a:spcPct val="30000"/>
              </a:spcBef>
            </a:pPr>
            <a:r>
              <a:rPr lang="zh-CN" altLang="en-AU" sz="2000" dirty="0">
                <a:ea typeface="宋体" panose="02010600030101010101" pitchFamily="2" charset="-122"/>
              </a:rPr>
              <a:t>在</a:t>
            </a:r>
            <a:r>
              <a:rPr lang="en-AU" altLang="zh-CN" sz="2000" dirty="0">
                <a:ea typeface="宋体" panose="02010600030101010101" pitchFamily="2" charset="-122"/>
              </a:rPr>
              <a:t>server</a:t>
            </a:r>
            <a:r>
              <a:rPr lang="zh-CN" altLang="en-AU" sz="2000" dirty="0">
                <a:ea typeface="宋体" panose="02010600030101010101" pitchFamily="2" charset="-122"/>
              </a:rPr>
              <a:t>资源路径下</a:t>
            </a:r>
            <a:endParaRPr lang="en-AU" altLang="zh-CN" sz="2000" dirty="0"/>
          </a:p>
          <a:p>
            <a:pPr marL="352425" lvl="1" indent="-170180">
              <a:lnSpc>
                <a:spcPct val="90000"/>
              </a:lnSpc>
              <a:spcBef>
                <a:spcPct val="30000"/>
              </a:spcBef>
            </a:pPr>
            <a:r>
              <a:rPr lang="zh-CN" altLang="en-AU" sz="2000" dirty="0">
                <a:ea typeface="宋体" panose="02010600030101010101" pitchFamily="2" charset="-122"/>
              </a:rPr>
              <a:t>完整的文档</a:t>
            </a:r>
            <a:r>
              <a:rPr lang="zh-CN" altLang="en-AU" sz="2000" dirty="0" smtClean="0">
                <a:ea typeface="宋体" panose="02010600030101010101" pitchFamily="2" charset="-122"/>
              </a:rPr>
              <a:t>见</a:t>
            </a:r>
            <a:r>
              <a:rPr lang="en-AU" altLang="zh-CN" sz="2000" dirty="0"/>
              <a:t>http://www.kbengine.org/docs/configuration/kbengine.html</a:t>
            </a:r>
            <a:endParaRPr lang="en-AU" altLang="zh-CN" sz="2000" dirty="0" smtClean="0"/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AU" altLang="zh-CN" sz="2800" dirty="0" smtClean="0"/>
              <a:t>Personality</a:t>
            </a:r>
            <a:r>
              <a:rPr lang="zh-CN" altLang="en-US" sz="2800" dirty="0" smtClean="0"/>
              <a:t>个性化</a:t>
            </a:r>
            <a:r>
              <a:rPr lang="zh-CN" altLang="en-AU" sz="2800" dirty="0" smtClean="0">
                <a:ea typeface="宋体" panose="02010600030101010101" pitchFamily="2" charset="-122"/>
              </a:rPr>
              <a:t>脚本</a:t>
            </a:r>
            <a:endParaRPr lang="zh-CN" altLang="en-AU" sz="2800" dirty="0" smtClean="0">
              <a:ea typeface="宋体" panose="02010600030101010101" pitchFamily="2" charset="-122"/>
            </a:endParaRPr>
          </a:p>
          <a:p>
            <a:pPr marL="352425" lvl="1" indent="-170180">
              <a:lnSpc>
                <a:spcPct val="90000"/>
              </a:lnSpc>
              <a:spcBef>
                <a:spcPct val="70000"/>
              </a:spcBef>
            </a:pPr>
            <a:r>
              <a:rPr lang="zh-CN" altLang="en-AU" sz="2000" dirty="0" smtClean="0">
                <a:ea typeface="宋体" panose="02010600030101010101" pitchFamily="2" charset="-122"/>
              </a:rPr>
              <a:t>实现</a:t>
            </a:r>
            <a:r>
              <a:rPr lang="zh-CN" altLang="en-AU" sz="2000" dirty="0">
                <a:ea typeface="宋体" panose="02010600030101010101" pitchFamily="2" charset="-122"/>
              </a:rPr>
              <a:t>全局的回调函</a:t>
            </a:r>
            <a:r>
              <a:rPr lang="zh-CN" altLang="en-AU" sz="2000" dirty="0" smtClean="0">
                <a:ea typeface="宋体" panose="02010600030101010101" pitchFamily="2" charset="-122"/>
              </a:rPr>
              <a:t>数</a:t>
            </a:r>
            <a:endParaRPr lang="en-AU" altLang="zh-CN" sz="2000" dirty="0"/>
          </a:p>
          <a:p>
            <a:pPr marL="352425" lvl="1" indent="-170180">
              <a:lnSpc>
                <a:spcPct val="90000"/>
              </a:lnSpc>
              <a:spcBef>
                <a:spcPct val="30000"/>
              </a:spcBef>
            </a:pPr>
            <a:r>
              <a:rPr lang="zh-CN" altLang="en-AU" sz="2000" dirty="0" smtClean="0">
                <a:ea typeface="宋体" panose="02010600030101010101" pitchFamily="2" charset="-122"/>
              </a:rPr>
              <a:t>用</a:t>
            </a:r>
            <a:r>
              <a:rPr lang="en-AU" altLang="zh-CN" sz="2000" dirty="0" err="1" smtClean="0"/>
              <a:t>KBEngine</a:t>
            </a:r>
            <a:r>
              <a:rPr lang="en-AU" altLang="zh-CN" sz="2000" dirty="0" smtClean="0"/>
              <a:t> Python</a:t>
            </a:r>
            <a:r>
              <a:rPr lang="zh-CN" altLang="en-AU" sz="2000" dirty="0">
                <a:ea typeface="宋体" panose="02010600030101010101" pitchFamily="2" charset="-122"/>
              </a:rPr>
              <a:t>接口处理系统级的消息事件</a:t>
            </a:r>
            <a:endParaRPr lang="en-AU" altLang="zh-CN" sz="2000" dirty="0">
              <a:ea typeface="宋体" panose="02010600030101010101" pitchFamily="2" charset="-122"/>
            </a:endParaRPr>
          </a:p>
          <a:p>
            <a:pPr marL="542925" lvl="2" indent="-180975">
              <a:lnSpc>
                <a:spcPct val="90000"/>
              </a:lnSpc>
              <a:spcBef>
                <a:spcPct val="30000"/>
              </a:spcBef>
            </a:pPr>
            <a:r>
              <a:rPr lang="zh-CN" altLang="en-AU" sz="2000" dirty="0">
                <a:ea typeface="宋体" panose="02010600030101010101" pitchFamily="2" charset="-122"/>
              </a:rPr>
              <a:t>例如</a:t>
            </a:r>
            <a:r>
              <a:rPr lang="en-AU" altLang="zh-CN" sz="2000" dirty="0">
                <a:ea typeface="宋体" panose="02010600030101010101" pitchFamily="2" charset="-122"/>
              </a:rPr>
              <a:t>:</a:t>
            </a:r>
            <a:r>
              <a:rPr lang="en-AU" altLang="zh-CN" sz="2000" dirty="0"/>
              <a:t> </a:t>
            </a:r>
            <a:r>
              <a:rPr lang="zh-CN" altLang="en-AU" sz="2000" dirty="0">
                <a:ea typeface="宋体" panose="02010600030101010101" pitchFamily="2" charset="-122"/>
              </a:rPr>
              <a:t>启动</a:t>
            </a:r>
            <a:r>
              <a:rPr lang="en-AU" altLang="zh-CN" sz="2000" dirty="0"/>
              <a:t>, </a:t>
            </a:r>
            <a:r>
              <a:rPr lang="zh-CN" altLang="en-AU" sz="2000" dirty="0">
                <a:ea typeface="宋体" panose="02010600030101010101" pitchFamily="2" charset="-122"/>
              </a:rPr>
              <a:t>恢复</a:t>
            </a:r>
            <a:r>
              <a:rPr lang="en-AU" altLang="zh-CN" sz="2000" dirty="0"/>
              <a:t>, </a:t>
            </a:r>
            <a:r>
              <a:rPr lang="zh-CN" altLang="en-AU" sz="2000" dirty="0" smtClean="0">
                <a:ea typeface="宋体" panose="02010600030101010101" pitchFamily="2" charset="-122"/>
              </a:rPr>
              <a:t>关闭</a:t>
            </a:r>
            <a:endParaRPr lang="zh-CN" altLang="en-AU" sz="2000" dirty="0" smtClean="0">
              <a:ea typeface="宋体" panose="02010600030101010101" pitchFamily="2" charset="-122"/>
            </a:endParaRPr>
          </a:p>
          <a:p>
            <a:pPr marL="352425" lvl="1" indent="-170180">
              <a:lnSpc>
                <a:spcPct val="90000"/>
              </a:lnSpc>
              <a:spcBef>
                <a:spcPct val="30000"/>
              </a:spcBef>
            </a:pPr>
            <a:r>
              <a:rPr lang="zh-CN" altLang="en-US" sz="2000" dirty="0" smtClean="0">
                <a:ea typeface="宋体" panose="02010600030101010101" pitchFamily="2" charset="-122"/>
              </a:rPr>
              <a:t>可以</a:t>
            </a:r>
            <a:r>
              <a:rPr lang="zh-CN" altLang="en-US" sz="2000" dirty="0">
                <a:ea typeface="宋体" panose="02010600030101010101" pitchFamily="2" charset="-122"/>
              </a:rPr>
              <a:t>理解为</a:t>
            </a:r>
            <a:r>
              <a:rPr lang="zh-CN" altLang="en-US" sz="2000" dirty="0" smtClean="0">
                <a:ea typeface="宋体" panose="02010600030101010101" pitchFamily="2" charset="-122"/>
              </a:rPr>
              <a:t>入口</a:t>
            </a:r>
            <a:r>
              <a:rPr lang="en-US" altLang="zh-CN" sz="2000" dirty="0" smtClean="0">
                <a:ea typeface="宋体" panose="02010600030101010101" pitchFamily="2" charset="-122"/>
              </a:rPr>
              <a:t>(</a:t>
            </a:r>
            <a:r>
              <a:rPr lang="zh-CN" altLang="en-US" sz="2000" dirty="0" smtClean="0">
                <a:ea typeface="宋体" panose="02010600030101010101" pitchFamily="2" charset="-122"/>
              </a:rPr>
              <a:t>在</a:t>
            </a:r>
            <a:r>
              <a:rPr lang="zh-CN" altLang="en-US" sz="2000" dirty="0">
                <a:ea typeface="宋体" panose="02010600030101010101" pitchFamily="2" charset="-122"/>
              </a:rPr>
              <a:t>服务器启动后，服务器准备好了的回调里开始构建</a:t>
            </a:r>
            <a:r>
              <a:rPr lang="zh-CN" altLang="en-US" sz="2000" dirty="0" smtClean="0">
                <a:ea typeface="宋体" panose="02010600030101010101" pitchFamily="2" charset="-122"/>
              </a:rPr>
              <a:t>世界</a:t>
            </a:r>
            <a:r>
              <a:rPr lang="en-US" altLang="zh-CN" sz="2000" dirty="0" smtClean="0">
                <a:ea typeface="宋体" panose="02010600030101010101" pitchFamily="2" charset="-122"/>
              </a:rPr>
              <a:t>)</a:t>
            </a:r>
            <a:endParaRPr lang="en-US" altLang="zh-CN" sz="2000" dirty="0">
              <a:ea typeface="宋体" panose="02010600030101010101" pitchFamily="2" charset="-122"/>
            </a:endParaRPr>
          </a:p>
          <a:p>
            <a:pPr marL="352425" lvl="1" indent="-170180">
              <a:lnSpc>
                <a:spcPct val="90000"/>
              </a:lnSpc>
              <a:spcBef>
                <a:spcPct val="30000"/>
              </a:spcBef>
            </a:pPr>
            <a:r>
              <a:rPr lang="zh-CN" altLang="en-AU" sz="2000" dirty="0" smtClean="0">
                <a:ea typeface="宋体" panose="02010600030101010101" pitchFamily="2" charset="-122"/>
              </a:rPr>
              <a:t>缺省</a:t>
            </a:r>
            <a:r>
              <a:rPr lang="zh-CN" altLang="en-AU" sz="2000" dirty="0">
                <a:ea typeface="宋体" panose="02010600030101010101" pitchFamily="2" charset="-122"/>
              </a:rPr>
              <a:t>情况下</a:t>
            </a:r>
            <a:r>
              <a:rPr lang="en-AU" altLang="zh-CN" sz="2000" dirty="0" err="1">
                <a:ea typeface="宋体" panose="02010600030101010101" pitchFamily="2" charset="-122"/>
              </a:rPr>
              <a:t>Cellapp</a:t>
            </a:r>
            <a:r>
              <a:rPr lang="zh-CN" altLang="en-AU" sz="2000" dirty="0">
                <a:ea typeface="宋体" panose="02010600030101010101" pitchFamily="2" charset="-122"/>
              </a:rPr>
              <a:t>和</a:t>
            </a:r>
            <a:r>
              <a:rPr lang="en-AU" altLang="zh-CN" sz="2000" dirty="0" err="1">
                <a:ea typeface="宋体" panose="02010600030101010101" pitchFamily="2" charset="-122"/>
              </a:rPr>
              <a:t>Baseapp</a:t>
            </a:r>
            <a:r>
              <a:rPr lang="zh-CN" altLang="en-AU" sz="2000" dirty="0">
                <a:ea typeface="宋体" panose="02010600030101010101" pitchFamily="2" charset="-122"/>
              </a:rPr>
              <a:t>脚本是分离</a:t>
            </a:r>
            <a:r>
              <a:rPr lang="zh-CN" altLang="en-AU" sz="2000" dirty="0" smtClean="0">
                <a:ea typeface="宋体" panose="02010600030101010101" pitchFamily="2" charset="-122"/>
              </a:rPr>
              <a:t>的</a:t>
            </a:r>
            <a:r>
              <a:rPr lang="en-US" altLang="zh-CN" sz="2000" dirty="0" smtClean="0">
                <a:ea typeface="宋体" panose="02010600030101010101" pitchFamily="2" charset="-122"/>
              </a:rPr>
              <a:t>(cell/kbengine.py, base/kbengine.py)</a:t>
            </a:r>
            <a:endParaRPr lang="en-AU" altLang="zh-CN" sz="2000" dirty="0"/>
          </a:p>
          <a:p>
            <a:pPr marL="352425" lvl="1" indent="-170180">
              <a:lnSpc>
                <a:spcPct val="90000"/>
              </a:lnSpc>
              <a:spcBef>
                <a:spcPct val="30000"/>
              </a:spcBef>
            </a:pPr>
            <a:r>
              <a:rPr lang="en-AU" altLang="zh-CN" sz="2000" dirty="0"/>
              <a:t>Personality</a:t>
            </a:r>
            <a:r>
              <a:rPr lang="zh-CN" altLang="en-AU" sz="2000" dirty="0">
                <a:ea typeface="宋体" panose="02010600030101010101" pitchFamily="2" charset="-122"/>
              </a:rPr>
              <a:t>脚本名</a:t>
            </a:r>
            <a:r>
              <a:rPr lang="zh-CN" altLang="en-AU" sz="2000" dirty="0" smtClean="0">
                <a:ea typeface="宋体" panose="02010600030101010101" pitchFamily="2" charset="-122"/>
              </a:rPr>
              <a:t>在</a:t>
            </a:r>
            <a:r>
              <a:rPr lang="en-AU" altLang="zh-CN" sz="2000" b="1" dirty="0" smtClean="0">
                <a:latin typeface="Courier New" panose="02070309020205020404" pitchFamily="49" charset="0"/>
              </a:rPr>
              <a:t>kbengine.xml</a:t>
            </a:r>
            <a:r>
              <a:rPr lang="zh-CN" altLang="en-AU" sz="2000" dirty="0">
                <a:latin typeface="Courier New" panose="02070309020205020404" pitchFamily="49" charset="0"/>
                <a:ea typeface="宋体" panose="02010600030101010101" pitchFamily="2" charset="-122"/>
              </a:rPr>
              <a:t>文件里</a:t>
            </a:r>
            <a:r>
              <a:rPr lang="zh-CN" altLang="en-AU" sz="2000" dirty="0">
                <a:ea typeface="宋体" panose="02010600030101010101" pitchFamily="2" charset="-122"/>
              </a:rPr>
              <a:t>指定</a:t>
            </a:r>
            <a:r>
              <a:rPr lang="zh-CN" altLang="en-AU" sz="2000" dirty="0">
                <a:latin typeface="Courier New" panose="02070309020205020404" pitchFamily="49" charset="0"/>
                <a:ea typeface="宋体" panose="02010600030101010101" pitchFamily="2" charset="-122"/>
              </a:rPr>
              <a:t>。缺省</a:t>
            </a:r>
            <a:r>
              <a:rPr lang="zh-CN" altLang="en-AU" sz="2000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是</a:t>
            </a:r>
            <a:r>
              <a:rPr lang="en-AU" altLang="zh-CN" sz="2000" dirty="0" err="1" smtClean="0">
                <a:latin typeface="Courier New" panose="02070309020205020404" pitchFamily="49" charset="0"/>
              </a:rPr>
              <a:t>kbengine</a:t>
            </a:r>
            <a:endParaRPr lang="en-AU" altLang="zh-CN" sz="2000" dirty="0" smtClean="0">
              <a:latin typeface="Courier New" panose="02070309020205020404" pitchFamily="49" charset="0"/>
            </a:endParaRPr>
          </a:p>
          <a:p>
            <a:pPr marL="182245" lvl="1" indent="0">
              <a:lnSpc>
                <a:spcPct val="90000"/>
              </a:lnSpc>
              <a:spcBef>
                <a:spcPct val="30000"/>
              </a:spcBef>
              <a:buNone/>
            </a:pPr>
            <a:endParaRPr lang="en-AU" altLang="zh-CN" sz="2000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>
                <a:solidFill>
                  <a:schemeClr val="accent1"/>
                </a:solidFill>
                <a:latin typeface="+mn-ea"/>
                <a:ea typeface="+mn-ea"/>
              </a:rPr>
              <a:t>Personality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个性化脚本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661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AU" altLang="zh-CN" sz="2000" dirty="0" err="1" smtClean="0"/>
              <a:t>Cellapp</a:t>
            </a:r>
            <a:r>
              <a:rPr lang="en-AU" altLang="zh-CN" sz="2000" dirty="0" smtClean="0"/>
              <a:t> </a:t>
            </a:r>
            <a:r>
              <a:rPr lang="en-AU" altLang="zh-CN" sz="2000" dirty="0"/>
              <a:t>Personality</a:t>
            </a:r>
            <a:r>
              <a:rPr lang="zh-CN" altLang="en-AU" sz="2000" dirty="0">
                <a:ea typeface="宋体" panose="02010600030101010101" pitchFamily="2" charset="-122"/>
              </a:rPr>
              <a:t>脚本可以在</a:t>
            </a:r>
            <a:r>
              <a:rPr lang="en-AU" altLang="zh-CN" sz="2000" dirty="0">
                <a:ea typeface="宋体" panose="02010600030101010101" pitchFamily="2" charset="-122"/>
              </a:rPr>
              <a:t> </a:t>
            </a:r>
            <a:r>
              <a:rPr lang="en-AU" altLang="zh-CN" sz="2000" b="1" dirty="0" err="1">
                <a:latin typeface="Courier New" panose="02070309020205020404" pitchFamily="49" charset="0"/>
              </a:rPr>
              <a:t>onCellAppReady</a:t>
            </a:r>
            <a:r>
              <a:rPr lang="zh-CN" altLang="en-AU" sz="2000" dirty="0">
                <a:latin typeface="Courier New" panose="02070309020205020404" pitchFamily="49" charset="0"/>
                <a:ea typeface="宋体" panose="02010600030101010101" pitchFamily="2" charset="-122"/>
              </a:rPr>
              <a:t>时设定游戏</a:t>
            </a:r>
            <a:endParaRPr lang="en-AU" altLang="zh-CN" sz="20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marL="352425" lvl="1" indent="-170180">
              <a:lnSpc>
                <a:spcPct val="80000"/>
              </a:lnSpc>
              <a:spcBef>
                <a:spcPct val="30000"/>
              </a:spcBef>
            </a:pPr>
            <a:r>
              <a:rPr lang="zh-CN" altLang="en-AU" sz="2000" dirty="0" smtClean="0">
                <a:ea typeface="宋体" panose="02010600030101010101" pitchFamily="2" charset="-122"/>
              </a:rPr>
              <a:t>用</a:t>
            </a:r>
            <a:r>
              <a:rPr lang="en-AU" altLang="zh-CN" sz="2000" dirty="0">
                <a:ea typeface="宋体" panose="02010600030101010101" pitchFamily="2" charset="-122"/>
              </a:rPr>
              <a:t>i</a:t>
            </a:r>
            <a:r>
              <a:rPr lang="en-AU" altLang="zh-CN" sz="2000" dirty="0"/>
              <a:t>mport </a:t>
            </a:r>
            <a:r>
              <a:rPr lang="en-AU" altLang="zh-CN" sz="2000" dirty="0" err="1" smtClean="0"/>
              <a:t>KBEngine</a:t>
            </a:r>
            <a:r>
              <a:rPr lang="zh-CN" altLang="en-AU" sz="2000" dirty="0" smtClean="0">
                <a:ea typeface="宋体" panose="02010600030101010101" pitchFamily="2" charset="-122"/>
              </a:rPr>
              <a:t>来使用</a:t>
            </a:r>
            <a:r>
              <a:rPr lang="en-AU" altLang="zh-CN" sz="2000" dirty="0" err="1"/>
              <a:t>KBEngine</a:t>
            </a:r>
            <a:r>
              <a:rPr lang="zh-CN" altLang="en-AU" sz="2000" dirty="0" smtClean="0">
                <a:ea typeface="宋体" panose="02010600030101010101" pitchFamily="2" charset="-122"/>
              </a:rPr>
              <a:t>函数</a:t>
            </a:r>
            <a:endParaRPr lang="zh-CN" altLang="en-AU" sz="2000" dirty="0">
              <a:ea typeface="宋体" panose="02010600030101010101" pitchFamily="2" charset="-122"/>
            </a:endParaRPr>
          </a:p>
          <a:p>
            <a:pPr marL="352425" lvl="1" indent="-170180">
              <a:lnSpc>
                <a:spcPct val="80000"/>
              </a:lnSpc>
              <a:spcBef>
                <a:spcPct val="30000"/>
              </a:spcBef>
            </a:pPr>
            <a:r>
              <a:rPr lang="en-US" altLang="zh-CN" sz="2000" b="1" u="sng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KBEngine.addSpaceGeometryMapping</a:t>
            </a:r>
            <a:r>
              <a:rPr lang="en-US" altLang="zh-CN" sz="2000" b="1" u="sng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(</a:t>
            </a:r>
            <a:r>
              <a:rPr lang="en-US" altLang="zh-CN" sz="2000" b="1" u="sng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self.spaceID</a:t>
            </a:r>
            <a:r>
              <a:rPr lang="en-US" altLang="zh-CN" sz="2000" b="1" u="sng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, </a:t>
            </a:r>
            <a:r>
              <a:rPr lang="en-US" altLang="zh-CN" sz="2000" b="1" u="sng" dirty="0">
                <a:latin typeface="Courier New" panose="02070309020205020404" pitchFamily="49" charset="0"/>
                <a:ea typeface="宋体" panose="02010600030101010101" pitchFamily="2" charset="-122"/>
              </a:rPr>
              <a:t>None, "</a:t>
            </a:r>
            <a:r>
              <a:rPr lang="en-US" altLang="zh-CN" sz="2000" b="1" u="sng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spaces/demo")</a:t>
            </a:r>
            <a:endParaRPr lang="en-US" altLang="zh-CN" sz="2000" u="sng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marL="542925" lvl="2" indent="-189230">
              <a:lnSpc>
                <a:spcPct val="80000"/>
              </a:lnSpc>
            </a:pPr>
            <a:r>
              <a:rPr lang="zh-CN" altLang="en-US" sz="2000" dirty="0" smtClean="0">
                <a:ea typeface="宋体" panose="02010600030101010101" pitchFamily="2" charset="-122"/>
              </a:rPr>
              <a:t>参考</a:t>
            </a:r>
            <a:r>
              <a:rPr lang="en-US" altLang="zh-CN" sz="2000" dirty="0" smtClean="0">
                <a:ea typeface="宋体" panose="02010600030101010101" pitchFamily="2" charset="-122"/>
              </a:rPr>
              <a:t>API</a:t>
            </a:r>
            <a:r>
              <a:rPr lang="zh-CN" altLang="en-US" sz="2000" dirty="0" smtClean="0">
                <a:ea typeface="宋体" panose="02010600030101010101" pitchFamily="2" charset="-122"/>
              </a:rPr>
              <a:t>文档</a:t>
            </a:r>
            <a:endParaRPr lang="en-AU" altLang="zh-CN" sz="2000" dirty="0"/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en-AU" altLang="zh-CN" sz="2000" dirty="0" err="1" smtClean="0"/>
              <a:t>Baseapp</a:t>
            </a:r>
            <a:r>
              <a:rPr lang="en-AU" altLang="zh-CN" sz="2000" dirty="0" smtClean="0"/>
              <a:t> </a:t>
            </a:r>
            <a:r>
              <a:rPr lang="en-AU" altLang="zh-CN" sz="2000" dirty="0"/>
              <a:t>Personality</a:t>
            </a:r>
            <a:r>
              <a:rPr lang="zh-CN" altLang="en-AU" sz="2000" dirty="0">
                <a:ea typeface="宋体" panose="02010600030101010101" pitchFamily="2" charset="-122"/>
              </a:rPr>
              <a:t>脚本可以在</a:t>
            </a:r>
            <a:r>
              <a:rPr lang="en-AU" altLang="zh-CN" sz="2000" dirty="0">
                <a:ea typeface="宋体" panose="02010600030101010101" pitchFamily="2" charset="-122"/>
              </a:rPr>
              <a:t> </a:t>
            </a:r>
            <a:r>
              <a:rPr lang="en-AU" altLang="zh-CN" sz="2000" b="1" dirty="0" err="1">
                <a:latin typeface="Courier New" panose="02070309020205020404" pitchFamily="49" charset="0"/>
              </a:rPr>
              <a:t>onBaseAppReady</a:t>
            </a:r>
            <a:r>
              <a:rPr lang="zh-CN" altLang="en-AU" sz="2000" dirty="0">
                <a:latin typeface="Courier New" panose="02070309020205020404" pitchFamily="49" charset="0"/>
                <a:ea typeface="宋体" panose="02010600030101010101" pitchFamily="2" charset="-122"/>
              </a:rPr>
              <a:t>时设置游戏</a:t>
            </a:r>
            <a:endParaRPr lang="en-AU" altLang="zh-CN" sz="20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marL="352425" lvl="1" indent="-170180">
              <a:lnSpc>
                <a:spcPct val="80000"/>
              </a:lnSpc>
              <a:spcBef>
                <a:spcPct val="30000"/>
              </a:spcBef>
            </a:pPr>
            <a:r>
              <a:rPr lang="zh-CN" altLang="en-AU" sz="2000" dirty="0">
                <a:ea typeface="宋体" panose="02010600030101010101" pitchFamily="2" charset="-122"/>
              </a:rPr>
              <a:t>如果要创建全局</a:t>
            </a:r>
            <a:r>
              <a:rPr lang="en-AU" altLang="zh-CN" sz="2000" dirty="0">
                <a:ea typeface="宋体" panose="02010600030101010101" pitchFamily="2" charset="-122"/>
              </a:rPr>
              <a:t>base</a:t>
            </a:r>
            <a:r>
              <a:rPr lang="zh-CN" altLang="en-AU" sz="2000" dirty="0">
                <a:ea typeface="宋体" panose="02010600030101010101" pitchFamily="2" charset="-122"/>
              </a:rPr>
              <a:t>的话，可以在这个时候创建</a:t>
            </a:r>
            <a:endParaRPr lang="en-AU" altLang="zh-CN" sz="2000" dirty="0"/>
          </a:p>
          <a:p>
            <a:pPr marL="352425" lvl="1" indent="-170180">
              <a:lnSpc>
                <a:spcPct val="80000"/>
              </a:lnSpc>
              <a:spcBef>
                <a:spcPct val="30000"/>
              </a:spcBef>
            </a:pPr>
            <a:r>
              <a:rPr lang="zh-CN" altLang="en-AU" sz="2000" dirty="0" smtClean="0">
                <a:ea typeface="宋体" panose="02010600030101010101" pitchFamily="2" charset="-122"/>
              </a:rPr>
              <a:t>应该</a:t>
            </a:r>
            <a:r>
              <a:rPr lang="zh-CN" altLang="en-AU" sz="2000" dirty="0">
                <a:ea typeface="宋体" panose="02010600030101010101" pitchFamily="2" charset="-122"/>
              </a:rPr>
              <a:t>在这里创建新的</a:t>
            </a:r>
            <a:r>
              <a:rPr lang="en-AU" altLang="zh-CN" sz="2000" dirty="0">
                <a:ea typeface="宋体" panose="02010600030101010101" pitchFamily="2" charset="-122"/>
              </a:rPr>
              <a:t>space</a:t>
            </a:r>
            <a:endParaRPr lang="en-AU" altLang="zh-CN" sz="2000" dirty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zh-CN" altLang="en-AU" sz="2000" dirty="0">
                <a:ea typeface="宋体" panose="02010600030101010101" pitchFamily="2" charset="-122"/>
              </a:rPr>
              <a:t>以上两个脚本必须都必须执行清理工作：</a:t>
            </a:r>
            <a:endParaRPr lang="en-AU" altLang="zh-CN" sz="2000" dirty="0"/>
          </a:p>
          <a:p>
            <a:pPr marL="352425" lvl="1" indent="-170180">
              <a:lnSpc>
                <a:spcPct val="80000"/>
              </a:lnSpc>
              <a:spcBef>
                <a:spcPct val="30000"/>
              </a:spcBef>
            </a:pPr>
            <a:r>
              <a:rPr lang="zh-CN" altLang="en-AU" sz="2000" dirty="0">
                <a:latin typeface="Courier New" panose="02070309020205020404" pitchFamily="49" charset="0"/>
                <a:ea typeface="宋体" panose="02010600030101010101" pitchFamily="2" charset="-122"/>
              </a:rPr>
              <a:t>在</a:t>
            </a:r>
            <a:r>
              <a:rPr lang="en-AU" altLang="zh-CN" sz="2000" b="1" dirty="0" err="1">
                <a:latin typeface="Courier New" panose="02070309020205020404" pitchFamily="49" charset="0"/>
              </a:rPr>
              <a:t>onBaseAppShuttingDown</a:t>
            </a:r>
            <a:r>
              <a:rPr lang="en-AU" altLang="zh-CN" sz="2000" b="1" dirty="0">
                <a:latin typeface="Courier New" panose="02070309020205020404" pitchFamily="49" charset="0"/>
              </a:rPr>
              <a:t> </a:t>
            </a:r>
            <a:r>
              <a:rPr lang="zh-CN" altLang="en-AU" sz="2000" dirty="0">
                <a:latin typeface="Courier New" panose="02070309020205020404" pitchFamily="49" charset="0"/>
                <a:ea typeface="宋体" panose="02010600030101010101" pitchFamily="2" charset="-122"/>
              </a:rPr>
              <a:t>或</a:t>
            </a:r>
            <a:r>
              <a:rPr lang="zh-CN" altLang="en-AU" sz="2000" dirty="0">
                <a:ea typeface="宋体" panose="02010600030101010101" pitchFamily="2" charset="-122"/>
              </a:rPr>
              <a:t> </a:t>
            </a:r>
            <a:r>
              <a:rPr lang="en-AU" altLang="zh-CN" sz="2000" b="1" dirty="0" err="1">
                <a:latin typeface="Courier New" panose="02070309020205020404" pitchFamily="49" charset="0"/>
              </a:rPr>
              <a:t>onCellAppShuttingDown</a:t>
            </a:r>
            <a:r>
              <a:rPr lang="zh-CN" altLang="en-AU" sz="2000" dirty="0">
                <a:latin typeface="Courier New" panose="02070309020205020404" pitchFamily="49" charset="0"/>
                <a:ea typeface="宋体" panose="02010600030101010101" pitchFamily="2" charset="-122"/>
              </a:rPr>
              <a:t>被调用的时候</a:t>
            </a:r>
            <a:endParaRPr lang="en-AU" altLang="zh-CN" sz="2000" dirty="0"/>
          </a:p>
          <a:p>
            <a:pPr marL="352425" lvl="1" indent="-170180">
              <a:lnSpc>
                <a:spcPct val="80000"/>
              </a:lnSpc>
              <a:spcBef>
                <a:spcPct val="30000"/>
              </a:spcBef>
            </a:pPr>
            <a:r>
              <a:rPr lang="en-AU" altLang="zh-CN" sz="2000" dirty="0" err="1" smtClean="0"/>
              <a:t>Baseapps</a:t>
            </a:r>
            <a:r>
              <a:rPr lang="zh-CN" altLang="en-AU" sz="2000" dirty="0">
                <a:ea typeface="宋体" panose="02010600030101010101" pitchFamily="2" charset="-122"/>
              </a:rPr>
              <a:t>同时还在接近结束的时候接收到</a:t>
            </a:r>
            <a:r>
              <a:rPr lang="en-AU" altLang="zh-CN" sz="2000" b="1" dirty="0" err="1">
                <a:latin typeface="Courier New" panose="02070309020205020404" pitchFamily="49" charset="0"/>
              </a:rPr>
              <a:t>onBaseAppShutDown</a:t>
            </a:r>
            <a:r>
              <a:rPr lang="zh-CN" altLang="en-AU" sz="2000" dirty="0">
                <a:latin typeface="Courier New" panose="02070309020205020404" pitchFamily="49" charset="0"/>
                <a:ea typeface="宋体" panose="02010600030101010101" pitchFamily="2" charset="-122"/>
              </a:rPr>
              <a:t>消息</a:t>
            </a:r>
            <a:endParaRPr lang="en-AU" altLang="zh-CN" sz="2000" dirty="0"/>
          </a:p>
          <a:p>
            <a:pPr>
              <a:lnSpc>
                <a:spcPct val="80000"/>
              </a:lnSpc>
              <a:spcBef>
                <a:spcPct val="60000"/>
              </a:spcBef>
            </a:pPr>
            <a:r>
              <a:rPr lang="en-AU" altLang="zh-CN" sz="2000" dirty="0" smtClean="0"/>
              <a:t>Personalit</a:t>
            </a:r>
            <a:r>
              <a:rPr lang="en-AU" altLang="zh-CN" sz="2000" dirty="0" smtClean="0">
                <a:ea typeface="宋体" panose="02010600030101010101" pitchFamily="2" charset="-122"/>
              </a:rPr>
              <a:t>y</a:t>
            </a:r>
            <a:r>
              <a:rPr lang="zh-CN" altLang="en-AU" sz="2000" dirty="0">
                <a:ea typeface="宋体" panose="02010600030101010101" pitchFamily="2" charset="-122"/>
              </a:rPr>
              <a:t>脚本可以根据需要执行其它的任务</a:t>
            </a:r>
            <a:endParaRPr lang="en-AU" altLang="zh-CN" sz="2000" dirty="0"/>
          </a:p>
          <a:p>
            <a:pPr marL="352425" lvl="1" indent="-170180">
              <a:lnSpc>
                <a:spcPct val="80000"/>
              </a:lnSpc>
              <a:spcBef>
                <a:spcPct val="30000"/>
              </a:spcBef>
            </a:pPr>
            <a:r>
              <a:rPr lang="zh-CN" altLang="en-AU" sz="2000" dirty="0">
                <a:ea typeface="宋体" panose="02010600030101010101" pitchFamily="2" charset="-122"/>
              </a:rPr>
              <a:t>是置放全局游戏脚本的地方，但不要把所有东西都放在里面</a:t>
            </a:r>
            <a:endParaRPr lang="en-AU" altLang="zh-CN" sz="2000" dirty="0"/>
          </a:p>
          <a:p>
            <a:pPr marL="352425" lvl="1" indent="-170180">
              <a:lnSpc>
                <a:spcPct val="80000"/>
              </a:lnSpc>
              <a:spcBef>
                <a:spcPct val="30000"/>
              </a:spcBef>
            </a:pPr>
            <a:r>
              <a:rPr lang="zh-CN" altLang="en-AU" sz="2000" dirty="0">
                <a:ea typeface="宋体" panose="02010600030101010101" pitchFamily="2" charset="-122"/>
              </a:rPr>
              <a:t>对每个逻辑部分用分开的脚本文件</a:t>
            </a:r>
            <a:endParaRPr lang="en-AU" altLang="zh-CN" sz="20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爆炸形 2 2"/>
          <p:cNvSpPr/>
          <p:nvPr/>
        </p:nvSpPr>
        <p:spPr>
          <a:xfrm>
            <a:off x="1403648" y="2846367"/>
            <a:ext cx="6840760" cy="1063462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dirty="0" smtClean="0">
                <a:solidFill>
                  <a:schemeClr val="accent1"/>
                </a:solidFill>
                <a:latin typeface="+mn-ea"/>
                <a:ea typeface="+mn-ea"/>
              </a:rPr>
              <a:t>第七章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9592" y="2904465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b="1" kern="0" dirty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</a:t>
            </a:r>
            <a:r>
              <a:rPr lang="en-US" altLang="zh-CN" sz="40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      </a:t>
            </a:r>
            <a:r>
              <a:rPr lang="zh-CN" altLang="en-US" sz="40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服务器调试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C++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断点调试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980728"/>
            <a:ext cx="9054876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zh-CN" altLang="en-US" dirty="0" smtClean="0"/>
              <a:t>尽可能的使用</a:t>
            </a:r>
            <a:r>
              <a:rPr lang="en-US" altLang="zh-CN" dirty="0" smtClean="0"/>
              <a:t>Log</a:t>
            </a:r>
            <a:r>
              <a:rPr lang="zh-CN" altLang="en-US" dirty="0" smtClean="0"/>
              <a:t>追踪执行过程</a:t>
            </a:r>
            <a:endParaRPr lang="en-US" altLang="zh-CN" dirty="0" smtClean="0"/>
          </a:p>
          <a:p>
            <a:pPr>
              <a:lnSpc>
                <a:spcPct val="80000"/>
              </a:lnSpc>
            </a:pPr>
            <a:r>
              <a:rPr lang="zh-CN" altLang="en-US" dirty="0" smtClean="0">
                <a:ea typeface="宋体" panose="02010600030101010101" pitchFamily="2" charset="-122"/>
              </a:rPr>
              <a:t>服务端进程断点请启动完服务组后附加到进程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 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特殊情况请设置好系统环境变量，先启动好依赖进程之后使用</a:t>
            </a:r>
            <a:r>
              <a:rPr lang="en-US" altLang="zh-CN" sz="2000" dirty="0" smtClean="0">
                <a:ea typeface="宋体" panose="02010600030101010101" pitchFamily="2" charset="-122"/>
              </a:rPr>
              <a:t>IDE</a:t>
            </a:r>
            <a:r>
              <a:rPr lang="zh-CN" altLang="en-US" sz="2000" dirty="0" smtClean="0">
                <a:ea typeface="宋体" panose="02010600030101010101" pitchFamily="2" charset="-122"/>
              </a:rPr>
              <a:t>单独启动进程调试</a:t>
            </a:r>
            <a:endParaRPr lang="en-AU" altLang="zh-CN" sz="20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工具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与服务端交互调试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980728"/>
            <a:ext cx="9054876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zh-CN" altLang="en-US" sz="2400" dirty="0" smtClean="0">
                <a:ea typeface="宋体" panose="02010600030101010101" pitchFamily="2" charset="-122"/>
              </a:rPr>
              <a:t>使用</a:t>
            </a:r>
            <a:r>
              <a:rPr lang="en-US" altLang="zh-CN" sz="2400" dirty="0" err="1" smtClean="0">
                <a:ea typeface="宋体" panose="02010600030101010101" pitchFamily="2" charset="-122"/>
              </a:rPr>
              <a:t>GUIConsole</a:t>
            </a:r>
            <a:r>
              <a:rPr lang="en-US" altLang="zh-CN" sz="2400" dirty="0" smtClean="0">
                <a:ea typeface="宋体" panose="02010600030101010101" pitchFamily="2" charset="-122"/>
              </a:rPr>
              <a:t>-Debug</a:t>
            </a:r>
            <a:r>
              <a:rPr lang="zh-CN" altLang="en-US" sz="2400" dirty="0" smtClean="0">
                <a:ea typeface="宋体" panose="02010600030101010101" pitchFamily="2" charset="-122"/>
              </a:rPr>
              <a:t>页能够在内存中与</a:t>
            </a:r>
            <a:r>
              <a:rPr lang="en-US" altLang="zh-CN" sz="2400" dirty="0" err="1" smtClean="0">
                <a:ea typeface="宋体" panose="02010600030101010101" pitchFamily="2" charset="-122"/>
              </a:rPr>
              <a:t>Cellapp</a:t>
            </a:r>
            <a:r>
              <a:rPr lang="zh-CN" altLang="en-US" sz="2400" dirty="0" smtClean="0">
                <a:ea typeface="宋体" panose="02010600030101010101" pitchFamily="2" charset="-122"/>
              </a:rPr>
              <a:t>或</a:t>
            </a:r>
            <a:r>
              <a:rPr lang="en-US" altLang="zh-CN" sz="2400" dirty="0" err="1" smtClean="0">
                <a:ea typeface="宋体" panose="02010600030101010101" pitchFamily="2" charset="-122"/>
              </a:rPr>
              <a:t>Baseapp</a:t>
            </a:r>
            <a:r>
              <a:rPr lang="zh-CN" altLang="en-US" sz="2400" dirty="0" smtClean="0">
                <a:ea typeface="宋体" panose="02010600030101010101" pitchFamily="2" charset="-122"/>
              </a:rPr>
              <a:t>的</a:t>
            </a:r>
            <a:r>
              <a:rPr lang="en-US" altLang="zh-CN" sz="2400" dirty="0" smtClean="0">
                <a:ea typeface="宋体" panose="02010600030101010101" pitchFamily="2" charset="-122"/>
              </a:rPr>
              <a:t>Python</a:t>
            </a:r>
            <a:r>
              <a:rPr lang="zh-CN" altLang="en-US" sz="2400" dirty="0">
                <a:ea typeface="宋体" panose="02010600030101010101" pitchFamily="2" charset="-122"/>
              </a:rPr>
              <a:t>脚本</a:t>
            </a:r>
            <a:r>
              <a:rPr lang="zh-CN" altLang="en-US" sz="2400" dirty="0" smtClean="0">
                <a:ea typeface="宋体" panose="02010600030101010101" pitchFamily="2" charset="-122"/>
              </a:rPr>
              <a:t>交互</a:t>
            </a:r>
            <a:endParaRPr lang="en-US" altLang="zh-CN" sz="2400" dirty="0" smtClean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400" dirty="0" smtClean="0">
                <a:ea typeface="宋体" panose="02010600030101010101" pitchFamily="2" charset="-122"/>
              </a:rPr>
              <a:t>使用</a:t>
            </a:r>
            <a:r>
              <a:rPr lang="en-US" altLang="zh-CN" sz="2400" dirty="0" smtClean="0">
                <a:ea typeface="宋体" panose="02010600030101010101" pitchFamily="2" charset="-122"/>
              </a:rPr>
              <a:t>kbengine/kbe/tools/server/pycluster/cluster_controller.py</a:t>
            </a:r>
            <a:r>
              <a:rPr lang="zh-CN" altLang="en-US" sz="2400" dirty="0" smtClean="0">
                <a:ea typeface="宋体" panose="02010600030101010101" pitchFamily="2" charset="-122"/>
              </a:rPr>
              <a:t>或命令能够</a:t>
            </a:r>
            <a:r>
              <a:rPr lang="en-US" altLang="zh-CN" sz="2400" dirty="0" smtClean="0">
                <a:ea typeface="宋体" panose="02010600030101010101" pitchFamily="2" charset="-122"/>
              </a:rPr>
              <a:t>telnet</a:t>
            </a:r>
            <a:r>
              <a:rPr lang="zh-CN" altLang="en-US" sz="2400" dirty="0" smtClean="0">
                <a:ea typeface="宋体" panose="02010600030101010101" pitchFamily="2" charset="-122"/>
              </a:rPr>
              <a:t>到服务端与</a:t>
            </a:r>
            <a:r>
              <a:rPr lang="en-US" altLang="zh-CN" sz="2400" dirty="0" err="1">
                <a:ea typeface="宋体" panose="02010600030101010101" pitchFamily="2" charset="-122"/>
              </a:rPr>
              <a:t>Cellapp</a:t>
            </a:r>
            <a:r>
              <a:rPr lang="zh-CN" altLang="en-US" sz="2400" dirty="0">
                <a:ea typeface="宋体" panose="02010600030101010101" pitchFamily="2" charset="-122"/>
              </a:rPr>
              <a:t>或</a:t>
            </a:r>
            <a:r>
              <a:rPr lang="en-US" altLang="zh-CN" sz="2400" dirty="0" err="1">
                <a:ea typeface="宋体" panose="02010600030101010101" pitchFamily="2" charset="-122"/>
              </a:rPr>
              <a:t>Baseapp</a:t>
            </a:r>
            <a:r>
              <a:rPr lang="zh-CN" altLang="en-US" sz="2400" dirty="0">
                <a:ea typeface="宋体" panose="02010600030101010101" pitchFamily="2" charset="-122"/>
              </a:rPr>
              <a:t>的</a:t>
            </a:r>
            <a:r>
              <a:rPr lang="en-US" altLang="zh-CN" sz="2400" dirty="0">
                <a:ea typeface="宋体" panose="02010600030101010101" pitchFamily="2" charset="-122"/>
              </a:rPr>
              <a:t>Python</a:t>
            </a:r>
            <a:r>
              <a:rPr lang="zh-CN" altLang="en-US" sz="2400" dirty="0">
                <a:ea typeface="宋体" panose="02010600030101010101" pitchFamily="2" charset="-122"/>
              </a:rPr>
              <a:t>脚本交互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400" dirty="0" smtClean="0">
                <a:ea typeface="宋体" panose="02010600030101010101" pitchFamily="2" charset="-122"/>
              </a:rPr>
              <a:t>用</a:t>
            </a:r>
            <a:r>
              <a:rPr lang="en-US" altLang="zh-CN" sz="2400" dirty="0" err="1" smtClean="0">
                <a:ea typeface="宋体" panose="02010600030101010101" pitchFamily="2" charset="-122"/>
              </a:rPr>
              <a:t>KBEngine</a:t>
            </a:r>
            <a:r>
              <a:rPr lang="en-US" altLang="zh-CN" sz="2400" dirty="0" smtClean="0"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ea typeface="宋体" panose="02010600030101010101" pitchFamily="2" charset="-122"/>
              </a:rPr>
              <a:t>Python</a:t>
            </a:r>
            <a:r>
              <a:rPr lang="zh-CN" altLang="en-US" sz="2400" dirty="0">
                <a:ea typeface="宋体" panose="02010600030101010101" pitchFamily="2" charset="-122"/>
              </a:rPr>
              <a:t>接口来</a:t>
            </a:r>
            <a:r>
              <a:rPr lang="zh-CN" altLang="en-US" sz="2400" dirty="0" smtClean="0">
                <a:ea typeface="宋体" panose="02010600030101010101" pitchFamily="2" charset="-122"/>
              </a:rPr>
              <a:t>交互</a:t>
            </a:r>
            <a:endParaRPr lang="en-US" altLang="zh-CN" sz="2400" dirty="0" smtClean="0">
              <a:ea typeface="宋体" panose="02010600030101010101" pitchFamily="2" charset="-122"/>
            </a:endParaRPr>
          </a:p>
          <a:p>
            <a:pPr marL="352425" lvl="1" indent="-170180">
              <a:lnSpc>
                <a:spcPct val="80000"/>
              </a:lnSpc>
            </a:pPr>
            <a:r>
              <a:rPr lang="zh-CN" altLang="en-US" sz="1600" b="1" dirty="0" smtClean="0">
                <a:latin typeface="Courier New" panose="02070309020205020404" pitchFamily="49" charset="0"/>
              </a:rPr>
              <a:t>例如：在</a:t>
            </a:r>
            <a:r>
              <a:rPr lang="en-US" altLang="zh-CN" sz="1600" b="1" dirty="0" err="1" smtClean="0">
                <a:latin typeface="Courier New" panose="02070309020205020404" pitchFamily="49" charset="0"/>
              </a:rPr>
              <a:t>Baseapp</a:t>
            </a:r>
            <a:r>
              <a:rPr lang="zh-CN" altLang="en-US" sz="1600" b="1" dirty="0" smtClean="0">
                <a:latin typeface="Courier New" panose="02070309020205020404" pitchFamily="49" charset="0"/>
              </a:rPr>
              <a:t>上</a:t>
            </a:r>
            <a:endParaRPr lang="en-US" altLang="zh-CN" sz="1600" b="1" dirty="0" smtClean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marL="352425" lvl="1" indent="-170180">
              <a:lnSpc>
                <a:spcPct val="80000"/>
              </a:lnSpc>
            </a:pPr>
            <a:r>
              <a:rPr lang="en-GB" altLang="zh-CN" sz="1800" b="1" dirty="0" smtClean="0">
                <a:latin typeface="Courier New" panose="02070309020205020404" pitchFamily="49" charset="0"/>
              </a:rPr>
              <a:t>&gt;&gt;&gt;</a:t>
            </a:r>
            <a:r>
              <a:rPr lang="en-US" altLang="zh-CN" sz="1800" b="1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 </a:t>
            </a:r>
            <a:r>
              <a:rPr lang="en-US" altLang="zh-CN" sz="1800" b="1" dirty="0">
                <a:latin typeface="Courier New" panose="02070309020205020404" pitchFamily="49" charset="0"/>
                <a:ea typeface="宋体" panose="02010600030101010101" pitchFamily="2" charset="-122"/>
              </a:rPr>
              <a:t>e = </a:t>
            </a:r>
            <a:r>
              <a:rPr lang="en-US" altLang="zh-CN" sz="1800" b="1" dirty="0" err="1">
                <a:latin typeface="Courier New" panose="02070309020205020404" pitchFamily="49" charset="0"/>
                <a:ea typeface="宋体" panose="02010600030101010101" pitchFamily="2" charset="-122"/>
              </a:rPr>
              <a:t>KBEngine.createEntity</a:t>
            </a:r>
            <a:r>
              <a:rPr lang="en-US" altLang="zh-CN" sz="1800" b="1" dirty="0">
                <a:latin typeface="Courier New" panose="02070309020205020404" pitchFamily="49" charset="0"/>
                <a:ea typeface="宋体" panose="02010600030101010101" pitchFamily="2" charset="-122"/>
              </a:rPr>
              <a:t>( “</a:t>
            </a:r>
            <a:r>
              <a:rPr lang="en-US" altLang="zh-CN" sz="1800" b="1" dirty="0" err="1">
                <a:latin typeface="Courier New" panose="02070309020205020404" pitchFamily="49" charset="0"/>
                <a:ea typeface="宋体" panose="02010600030101010101" pitchFamily="2" charset="-122"/>
              </a:rPr>
              <a:t>SpawnPoint</a:t>
            </a:r>
            <a:r>
              <a:rPr lang="en-US" altLang="zh-CN" sz="1800" b="1" dirty="0">
                <a:latin typeface="Courier New" panose="02070309020205020404" pitchFamily="49" charset="0"/>
                <a:ea typeface="宋体" panose="02010600030101010101" pitchFamily="2" charset="-122"/>
              </a:rPr>
              <a:t>", position = (2, 3, 5) </a:t>
            </a:r>
            <a:r>
              <a:rPr lang="en-US" altLang="zh-CN" sz="1800" b="1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)</a:t>
            </a:r>
            <a:endParaRPr lang="en-US" altLang="zh-CN" sz="18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marL="352425" lvl="1" indent="-170180">
              <a:lnSpc>
                <a:spcPct val="80000"/>
              </a:lnSpc>
            </a:pPr>
            <a:r>
              <a:rPr lang="en-GB" altLang="zh-CN" sz="1400" b="1" u="sng" dirty="0">
                <a:latin typeface="Courier New" panose="02070309020205020404" pitchFamily="49" charset="0"/>
              </a:rPr>
              <a:t>&gt;&gt;&gt; </a:t>
            </a:r>
            <a:r>
              <a:rPr lang="en-GB" altLang="zh-CN" sz="1400" b="1" u="sng" dirty="0" smtClean="0">
                <a:latin typeface="Courier New" panose="02070309020205020404" pitchFamily="49" charset="0"/>
              </a:rPr>
              <a:t>e.id</a:t>
            </a:r>
            <a:endParaRPr lang="en-GB" altLang="zh-CN" sz="1400" b="1" u="sng" dirty="0">
              <a:latin typeface="Courier New" panose="02070309020205020404" pitchFamily="49" charset="0"/>
            </a:endParaRPr>
          </a:p>
          <a:p>
            <a:pPr marL="352425" lvl="1" indent="-170180">
              <a:lnSpc>
                <a:spcPct val="80000"/>
              </a:lnSpc>
              <a:spcBef>
                <a:spcPts val="350"/>
              </a:spcBef>
              <a:buFont typeface="Wingdings" panose="05000000000000000000" pitchFamily="2" charset="2"/>
              <a:buChar char=""/>
            </a:pPr>
            <a:r>
              <a:rPr lang="en-GB" altLang="zh-CN" sz="1400" b="1" u="sng" dirty="0" smtClean="0">
                <a:latin typeface="Courier New" panose="02070309020205020404" pitchFamily="49" charset="0"/>
              </a:rPr>
              <a:t>1234</a:t>
            </a:r>
            <a:endParaRPr lang="en-GB" altLang="zh-CN" sz="1400" b="1" u="sng" dirty="0" smtClean="0">
              <a:latin typeface="Courier New" panose="02070309020205020404" pitchFamily="49" charset="0"/>
            </a:endParaRPr>
          </a:p>
          <a:p>
            <a:pPr marL="352425" lvl="1" indent="-170180">
              <a:lnSpc>
                <a:spcPct val="80000"/>
              </a:lnSpc>
              <a:spcBef>
                <a:spcPts val="350"/>
              </a:spcBef>
              <a:buFont typeface="Wingdings" panose="05000000000000000000" pitchFamily="2" charset="2"/>
              <a:buChar char=""/>
            </a:pPr>
            <a:endParaRPr lang="en-GB" altLang="zh-CN" sz="1400" b="1" u="sng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marL="352425" lvl="1" indent="-170180">
              <a:lnSpc>
                <a:spcPct val="80000"/>
              </a:lnSpc>
              <a:spcBef>
                <a:spcPts val="350"/>
              </a:spcBef>
              <a:buFont typeface="Wingdings" panose="05000000000000000000" pitchFamily="2" charset="2"/>
              <a:buChar char=""/>
            </a:pPr>
            <a:r>
              <a:rPr lang="zh-CN" altLang="en-US" sz="1600" b="1" dirty="0">
                <a:latin typeface="Courier New" panose="02070309020205020404" pitchFamily="49" charset="0"/>
              </a:rPr>
              <a:t>例如：</a:t>
            </a:r>
            <a:r>
              <a:rPr lang="zh-CN" altLang="en-US" sz="1600" u="sng" dirty="0" smtClean="0">
                <a:ea typeface="宋体" panose="02010600030101010101" pitchFamily="2" charset="-122"/>
              </a:rPr>
              <a:t>在</a:t>
            </a:r>
            <a:r>
              <a:rPr lang="en-US" altLang="zh-CN" sz="1600" u="sng" dirty="0" err="1" smtClean="0">
                <a:ea typeface="宋体" panose="02010600030101010101" pitchFamily="2" charset="-122"/>
              </a:rPr>
              <a:t>Cellapp</a:t>
            </a:r>
            <a:r>
              <a:rPr lang="zh-CN" altLang="en-US" sz="1600" u="sng" dirty="0">
                <a:ea typeface="宋体" panose="02010600030101010101" pitchFamily="2" charset="-122"/>
              </a:rPr>
              <a:t>上</a:t>
            </a:r>
            <a:r>
              <a:rPr lang="en-US" altLang="zh-CN" sz="1600" u="sng" dirty="0">
                <a:ea typeface="宋体" panose="02010600030101010101" pitchFamily="2" charset="-122"/>
              </a:rPr>
              <a:t>:</a:t>
            </a:r>
            <a:endParaRPr lang="en-US" altLang="zh-CN" sz="1600" u="sng" dirty="0">
              <a:ea typeface="宋体" panose="02010600030101010101" pitchFamily="2" charset="-122"/>
            </a:endParaRPr>
          </a:p>
          <a:p>
            <a:pPr marL="466725" lvl="2" indent="-113030">
              <a:lnSpc>
                <a:spcPct val="80000"/>
              </a:lnSpc>
              <a:spcBef>
                <a:spcPts val="350"/>
              </a:spcBef>
              <a:buFont typeface="Wingdings" panose="05000000000000000000" pitchFamily="2" charset="2"/>
              <a:buChar char=""/>
            </a:pPr>
            <a:r>
              <a:rPr lang="en-GB" altLang="zh-CN" sz="1400" b="1" u="sng" dirty="0">
                <a:latin typeface="Courier New" panose="02070309020205020404" pitchFamily="49" charset="0"/>
              </a:rPr>
              <a:t>&gt;&gt;&gt; </a:t>
            </a:r>
            <a:r>
              <a:rPr lang="en-US" altLang="zh-CN" sz="1400" b="1" u="sng" dirty="0" smtClean="0">
                <a:latin typeface="Courier New" panose="02070309020205020404" pitchFamily="49" charset="0"/>
              </a:rPr>
              <a:t>e</a:t>
            </a:r>
            <a:r>
              <a:rPr lang="en-GB" altLang="zh-CN" sz="1400" b="1" u="sng" dirty="0" smtClean="0">
                <a:latin typeface="Courier New" panose="02070309020205020404" pitchFamily="49" charset="0"/>
              </a:rPr>
              <a:t> </a:t>
            </a:r>
            <a:r>
              <a:rPr lang="en-GB" altLang="zh-CN" sz="1400" b="1" u="sng" dirty="0">
                <a:latin typeface="Courier New" panose="02070309020205020404" pitchFamily="49" charset="0"/>
              </a:rPr>
              <a:t>= </a:t>
            </a:r>
            <a:r>
              <a:rPr lang="en-GB" altLang="zh-CN" sz="1400" b="1" u="sng" dirty="0" err="1" smtClean="0">
                <a:latin typeface="Courier New" panose="02070309020205020404" pitchFamily="49" charset="0"/>
              </a:rPr>
              <a:t>KBEngine.entities</a:t>
            </a:r>
            <a:r>
              <a:rPr lang="en-GB" altLang="zh-CN" sz="1400" b="1" u="sng" dirty="0" smtClean="0">
                <a:latin typeface="Courier New" panose="02070309020205020404" pitchFamily="49" charset="0"/>
              </a:rPr>
              <a:t>[</a:t>
            </a:r>
            <a:r>
              <a:rPr lang="zh-CN" altLang="en-US" sz="1400" b="1" u="sng" dirty="0" smtClean="0">
                <a:latin typeface="Courier New" panose="02070309020205020404" pitchFamily="49" charset="0"/>
              </a:rPr>
              <a:t>实体的</a:t>
            </a:r>
            <a:r>
              <a:rPr lang="en-US" altLang="zh-CN" sz="1400" b="1" u="sng" dirty="0" smtClean="0">
                <a:latin typeface="Courier New" panose="02070309020205020404" pitchFamily="49" charset="0"/>
              </a:rPr>
              <a:t>ID</a:t>
            </a:r>
            <a:r>
              <a:rPr lang="en-GB" altLang="zh-CN" sz="1400" b="1" u="sng" dirty="0" smtClean="0">
                <a:latin typeface="Courier New" panose="02070309020205020404" pitchFamily="49" charset="0"/>
              </a:rPr>
              <a:t>]</a:t>
            </a:r>
            <a:endParaRPr lang="en-GB" altLang="zh-CN" sz="1400" b="1" u="sng" dirty="0">
              <a:latin typeface="Courier New" panose="02070309020205020404" pitchFamily="49" charset="0"/>
            </a:endParaRPr>
          </a:p>
          <a:p>
            <a:pPr marL="466725" lvl="2" indent="-113030">
              <a:lnSpc>
                <a:spcPct val="80000"/>
              </a:lnSpc>
              <a:spcBef>
                <a:spcPts val="350"/>
              </a:spcBef>
              <a:buFont typeface="Wingdings" panose="05000000000000000000" pitchFamily="2" charset="2"/>
              <a:buChar char=""/>
            </a:pPr>
            <a:r>
              <a:rPr lang="en-GB" altLang="zh-CN" sz="1400" b="1" u="sng" dirty="0">
                <a:latin typeface="Courier New" panose="02070309020205020404" pitchFamily="49" charset="0"/>
              </a:rPr>
              <a:t>&gt;&gt;&gt; </a:t>
            </a:r>
            <a:r>
              <a:rPr lang="en-GB" altLang="zh-CN" sz="1400" b="1" u="sng" dirty="0" err="1" smtClean="0">
                <a:latin typeface="Courier New" panose="02070309020205020404" pitchFamily="49" charset="0"/>
              </a:rPr>
              <a:t>e.position</a:t>
            </a:r>
            <a:endParaRPr lang="en-GB" altLang="zh-CN" sz="1400" b="1" u="sng" dirty="0">
              <a:latin typeface="Courier New" panose="02070309020205020404" pitchFamily="49" charset="0"/>
            </a:endParaRPr>
          </a:p>
          <a:p>
            <a:pPr marL="466725" lvl="2" indent="-113030">
              <a:lnSpc>
                <a:spcPct val="80000"/>
              </a:lnSpc>
              <a:spcBef>
                <a:spcPts val="350"/>
              </a:spcBef>
              <a:buFont typeface="Wingdings" panose="05000000000000000000" pitchFamily="2" charset="2"/>
              <a:buChar char=""/>
            </a:pPr>
            <a:r>
              <a:rPr lang="en-GB" altLang="zh-CN" sz="1400" dirty="0" smtClean="0"/>
              <a:t>(1.000000</a:t>
            </a:r>
            <a:r>
              <a:rPr lang="en-GB" altLang="zh-CN" sz="1400" dirty="0"/>
              <a:t>, </a:t>
            </a:r>
            <a:r>
              <a:rPr lang="en-GB" altLang="zh-CN" sz="1400" dirty="0" smtClean="0"/>
              <a:t>2.000000</a:t>
            </a:r>
            <a:r>
              <a:rPr lang="en-GB" altLang="zh-CN" sz="1400" dirty="0"/>
              <a:t>, </a:t>
            </a:r>
            <a:r>
              <a:rPr lang="en-GB" altLang="zh-CN" sz="1400" dirty="0" smtClean="0"/>
              <a:t>3.000000</a:t>
            </a:r>
            <a:r>
              <a:rPr lang="en-GB" altLang="zh-CN" sz="1400" dirty="0"/>
              <a:t>)</a:t>
            </a:r>
            <a:endParaRPr lang="en-GB" altLang="zh-CN" sz="1400" dirty="0"/>
          </a:p>
          <a:p>
            <a:pPr marL="581025" lvl="3" indent="-113030">
              <a:lnSpc>
                <a:spcPct val="80000"/>
              </a:lnSpc>
            </a:pPr>
            <a:r>
              <a:rPr lang="zh-CN" altLang="en-US" sz="1200" dirty="0">
                <a:ea typeface="宋体" panose="02010600030101010101" pitchFamily="2" charset="-122"/>
              </a:rPr>
              <a:t>注意</a:t>
            </a:r>
            <a:r>
              <a:rPr lang="en-US" altLang="zh-CN" sz="1200" dirty="0">
                <a:ea typeface="宋体" panose="02010600030101010101" pitchFamily="2" charset="-122"/>
              </a:rPr>
              <a:t>y</a:t>
            </a:r>
            <a:r>
              <a:rPr lang="zh-CN" altLang="en-US" sz="1200" dirty="0">
                <a:ea typeface="宋体" panose="02010600030101010101" pitchFamily="2" charset="-122"/>
              </a:rPr>
              <a:t>是</a:t>
            </a:r>
            <a:r>
              <a:rPr lang="zh-CN" altLang="en-US" sz="1200" dirty="0" smtClean="0">
                <a:ea typeface="宋体" panose="02010600030101010101" pitchFamily="2" charset="-122"/>
              </a:rPr>
              <a:t>在</a:t>
            </a:r>
            <a:r>
              <a:rPr lang="en-US" altLang="zh-CN" sz="1200" dirty="0" err="1" smtClean="0">
                <a:ea typeface="宋体" panose="02010600030101010101" pitchFamily="2" charset="-122"/>
              </a:rPr>
              <a:t>KBEngine</a:t>
            </a:r>
            <a:r>
              <a:rPr lang="zh-CN" altLang="en-US" sz="1200" dirty="0" smtClean="0">
                <a:ea typeface="宋体" panose="02010600030101010101" pitchFamily="2" charset="-122"/>
              </a:rPr>
              <a:t>里</a:t>
            </a:r>
            <a:r>
              <a:rPr lang="zh-CN" altLang="en-US" sz="1200" dirty="0">
                <a:ea typeface="宋体" panose="02010600030101010101" pitchFamily="2" charset="-122"/>
              </a:rPr>
              <a:t>的竖直高度</a:t>
            </a:r>
            <a:endParaRPr lang="en-US" altLang="zh-CN" sz="1200" dirty="0">
              <a:ea typeface="宋体" panose="02010600030101010101" pitchFamily="2" charset="-122"/>
            </a:endParaRPr>
          </a:p>
          <a:p>
            <a:pPr marL="466725" lvl="2" indent="-113030">
              <a:lnSpc>
                <a:spcPct val="80000"/>
              </a:lnSpc>
            </a:pPr>
            <a:r>
              <a:rPr lang="en-US" altLang="zh-CN" sz="1400" b="1" u="sng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dir</a:t>
            </a:r>
            <a:r>
              <a:rPr lang="en-US" altLang="zh-CN" sz="1400" b="1" u="sng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(e)</a:t>
            </a:r>
            <a:endParaRPr lang="en-US" altLang="zh-CN" sz="1400" b="1" u="sng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marL="581025" lvl="3" indent="-113030">
              <a:lnSpc>
                <a:spcPct val="80000"/>
              </a:lnSpc>
            </a:pPr>
            <a:r>
              <a:rPr lang="zh-CN" altLang="en-US" sz="1200" dirty="0">
                <a:ea typeface="宋体" panose="02010600030101010101" pitchFamily="2" charset="-122"/>
              </a:rPr>
              <a:t>可以查看许多内建的属性，方法</a:t>
            </a:r>
            <a:r>
              <a:rPr lang="zh-CN" altLang="en-US" sz="1200" dirty="0" smtClean="0">
                <a:ea typeface="宋体" panose="02010600030101010101" pitchFamily="2" charset="-122"/>
              </a:rPr>
              <a:t>。还有</a:t>
            </a:r>
            <a:r>
              <a:rPr lang="zh-CN" altLang="en-US" sz="1200" dirty="0">
                <a:ea typeface="宋体" panose="02010600030101010101" pitchFamily="2" charset="-122"/>
              </a:rPr>
              <a:t>在</a:t>
            </a:r>
            <a:r>
              <a:rPr lang="en-US" altLang="zh-CN" sz="1200" dirty="0">
                <a:ea typeface="宋体" panose="02010600030101010101" pitchFamily="2" charset="-122"/>
              </a:rPr>
              <a:t>entity</a:t>
            </a:r>
            <a:r>
              <a:rPr lang="zh-CN" altLang="en-US" sz="1200" dirty="0">
                <a:ea typeface="宋体" panose="02010600030101010101" pitchFamily="2" charset="-122"/>
              </a:rPr>
              <a:t>定义里的</a:t>
            </a:r>
            <a:r>
              <a:rPr lang="en-US" altLang="zh-CN" sz="1200" dirty="0">
                <a:ea typeface="宋体" panose="02010600030101010101" pitchFamily="2" charset="-122"/>
              </a:rPr>
              <a:t>entity</a:t>
            </a:r>
            <a:r>
              <a:rPr lang="zh-CN" altLang="en-US" sz="1200" dirty="0">
                <a:ea typeface="宋体" panose="02010600030101010101" pitchFamily="2" charset="-122"/>
              </a:rPr>
              <a:t>特定的属性和方法</a:t>
            </a:r>
            <a:endParaRPr lang="en-US" altLang="zh-CN" sz="1200" dirty="0">
              <a:ea typeface="宋体" panose="02010600030101010101" pitchFamily="2" charset="-122"/>
            </a:endParaRPr>
          </a:p>
          <a:p>
            <a:pPr marL="466725" lvl="2" indent="-113030">
              <a:lnSpc>
                <a:spcPct val="80000"/>
              </a:lnSpc>
            </a:pPr>
            <a:r>
              <a:rPr lang="en-US" altLang="zh-CN" sz="1400" b="1" u="sng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e.destroy</a:t>
            </a:r>
            <a:r>
              <a:rPr lang="en-US" altLang="zh-CN" sz="1400" b="1" u="sng" dirty="0">
                <a:latin typeface="Courier New" panose="02070309020205020404" pitchFamily="49" charset="0"/>
                <a:ea typeface="宋体" panose="02010600030101010101" pitchFamily="2" charset="-122"/>
              </a:rPr>
              <a:t>()</a:t>
            </a:r>
            <a:endParaRPr lang="en-US" altLang="zh-CN" sz="1400" b="1" u="sng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marL="581025" lvl="3" indent="-113030">
              <a:lnSpc>
                <a:spcPct val="80000"/>
              </a:lnSpc>
            </a:pPr>
            <a:r>
              <a:rPr lang="zh-CN" altLang="en-US" sz="1200" dirty="0" smtClean="0">
                <a:ea typeface="宋体" panose="02010600030101010101" pitchFamily="2" charset="-122"/>
              </a:rPr>
              <a:t>使得</a:t>
            </a:r>
            <a:r>
              <a:rPr lang="en-US" altLang="zh-CN" sz="1200" dirty="0" smtClean="0">
                <a:ea typeface="宋体" panose="02010600030101010101" pitchFamily="2" charset="-122"/>
              </a:rPr>
              <a:t>Entity </a:t>
            </a:r>
            <a:r>
              <a:rPr lang="en-US" altLang="zh-CN" sz="1200" dirty="0">
                <a:ea typeface="宋体" panose="02010600030101010101" pitchFamily="2" charset="-122"/>
              </a:rPr>
              <a:t>base</a:t>
            </a:r>
            <a:r>
              <a:rPr lang="zh-CN" altLang="en-US" sz="1200" dirty="0">
                <a:ea typeface="宋体" panose="02010600030101010101" pitchFamily="2" charset="-122"/>
              </a:rPr>
              <a:t>能够销毁</a:t>
            </a:r>
            <a:r>
              <a:rPr lang="zh-CN" altLang="en-US" sz="1200" dirty="0" smtClean="0">
                <a:ea typeface="宋体" panose="02010600030101010101" pitchFamily="2" charset="-122"/>
              </a:rPr>
              <a:t>自己</a:t>
            </a:r>
            <a:endParaRPr lang="en-US" altLang="zh-CN" sz="1200" dirty="0" smtClean="0">
              <a:ea typeface="宋体" panose="02010600030101010101" pitchFamily="2" charset="-122"/>
            </a:endParaRPr>
          </a:p>
          <a:p>
            <a:pPr marL="467995" lvl="3" indent="0">
              <a:lnSpc>
                <a:spcPct val="80000"/>
              </a:lnSpc>
              <a:buNone/>
            </a:pPr>
            <a:endParaRPr lang="en-US" altLang="zh-CN" sz="1200" dirty="0" smtClean="0">
              <a:ea typeface="宋体" panose="02010600030101010101" pitchFamily="2" charset="-122"/>
            </a:endParaRPr>
          </a:p>
          <a:p>
            <a:pPr marL="467995" lvl="3" indent="0">
              <a:lnSpc>
                <a:spcPct val="80000"/>
              </a:lnSpc>
              <a:buNone/>
            </a:pPr>
            <a:endParaRPr lang="en-US" altLang="zh-CN" sz="1200" dirty="0">
              <a:ea typeface="宋体" panose="02010600030101010101" pitchFamily="2" charset="-122"/>
            </a:endParaRPr>
          </a:p>
          <a:p>
            <a:pPr marL="467995" lvl="3" indent="0">
              <a:lnSpc>
                <a:spcPct val="80000"/>
              </a:lnSpc>
              <a:buNone/>
            </a:pPr>
            <a:r>
              <a:rPr lang="zh-CN" altLang="en-US" sz="1200" dirty="0" smtClean="0">
                <a:solidFill>
                  <a:srgbClr val="FF0000"/>
                </a:solidFill>
                <a:ea typeface="宋体" panose="02010600030101010101" pitchFamily="2" charset="-122"/>
              </a:rPr>
              <a:t>更多参考</a:t>
            </a:r>
            <a:r>
              <a:rPr lang="en-US" altLang="zh-CN" sz="1200" dirty="0">
                <a:solidFill>
                  <a:srgbClr val="FF0000"/>
                </a:solidFill>
                <a:ea typeface="宋体" panose="02010600030101010101" pitchFamily="2" charset="-122"/>
              </a:rPr>
              <a:t>: http://www.kbengine.org/docs/documentations/onlinedebugging.html</a:t>
            </a:r>
            <a:endParaRPr lang="en-US" altLang="zh-CN" sz="1200" dirty="0">
              <a:solidFill>
                <a:srgbClr val="FF0000"/>
              </a:solidFill>
              <a:ea typeface="宋体" panose="02010600030101010101" pitchFamily="2" charset="-122"/>
            </a:endParaRPr>
          </a:p>
          <a:p>
            <a:pPr marL="0" indent="0">
              <a:lnSpc>
                <a:spcPct val="80000"/>
              </a:lnSpc>
              <a:buNone/>
            </a:pPr>
            <a:endParaRPr lang="en-AU" altLang="zh-CN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爆炸形 2 2"/>
          <p:cNvSpPr/>
          <p:nvPr/>
        </p:nvSpPr>
        <p:spPr>
          <a:xfrm>
            <a:off x="1403648" y="2846367"/>
            <a:ext cx="6840760" cy="1063462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dirty="0" smtClean="0">
                <a:solidFill>
                  <a:schemeClr val="accent1"/>
                </a:solidFill>
                <a:latin typeface="+mn-ea"/>
                <a:ea typeface="+mn-ea"/>
              </a:rPr>
              <a:t>第八章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9592" y="2904465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b="1" kern="0" dirty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</a:t>
            </a:r>
            <a:r>
              <a:rPr lang="en-US" altLang="zh-CN" sz="40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      </a:t>
            </a:r>
            <a:r>
              <a:rPr lang="en-US" altLang="zh-CN" sz="4000" b="1" kern="0" dirty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Profiling</a:t>
            </a:r>
            <a:r>
              <a:rPr lang="zh-CN" altLang="en-US" sz="4000" b="1" kern="0" dirty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和压力测试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用机器人做压力测试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zh-CN" altLang="en-US" sz="2800" dirty="0">
                <a:ea typeface="宋体" panose="02010600030101010101" pitchFamily="2" charset="-122"/>
              </a:rPr>
              <a:t>模拟大量的玩家</a:t>
            </a:r>
            <a:endParaRPr lang="en-GB" altLang="zh-CN" sz="2800" dirty="0"/>
          </a:p>
          <a:p>
            <a:pPr>
              <a:lnSpc>
                <a:spcPct val="80000"/>
              </a:lnSpc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zh-CN" altLang="en-US" sz="2800" dirty="0">
                <a:ea typeface="宋体" panose="02010600030101010101" pitchFamily="2" charset="-122"/>
              </a:rPr>
              <a:t>强烈建议在大规模玩家测试前进行压力测试</a:t>
            </a:r>
            <a:endParaRPr lang="en-GB" altLang="zh-CN" sz="2800" dirty="0"/>
          </a:p>
          <a:p>
            <a:pPr>
              <a:lnSpc>
                <a:spcPct val="80000"/>
              </a:lnSpc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zh-CN" altLang="en-GB" sz="2800" dirty="0">
                <a:ea typeface="宋体" panose="02010600030101010101" pitchFamily="2" charset="-122"/>
              </a:rPr>
              <a:t>不要有地形的加载</a:t>
            </a:r>
            <a:endParaRPr lang="en-GB" altLang="zh-CN" sz="2800" dirty="0"/>
          </a:p>
          <a:p>
            <a:pPr>
              <a:lnSpc>
                <a:spcPct val="80000"/>
              </a:lnSpc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zh-CN" altLang="en-GB" sz="2800" dirty="0">
                <a:ea typeface="宋体" panose="02010600030101010101" pitchFamily="2" charset="-122"/>
              </a:rPr>
              <a:t>不要有导航</a:t>
            </a:r>
            <a:r>
              <a:rPr lang="zh-CN" altLang="en-GB" sz="2800" dirty="0" smtClean="0">
                <a:ea typeface="宋体" panose="02010600030101010101" pitchFamily="2" charset="-122"/>
              </a:rPr>
              <a:t>系统</a:t>
            </a:r>
            <a:endParaRPr lang="en-US" altLang="zh-CN" sz="2800" dirty="0" smtClean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  <a:spcBef>
                <a:spcPts val="5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zh-CN" altLang="en-US" sz="2800" dirty="0" smtClean="0">
                <a:ea typeface="宋体" panose="02010600030101010101" pitchFamily="2" charset="-122"/>
              </a:rPr>
              <a:t>和空间有关的游戏不要大量聚集到一个小范围</a:t>
            </a:r>
            <a:endParaRPr lang="en-GB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Baseapp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容错处理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15776" y="1413024"/>
            <a:ext cx="8748712" cy="331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 smtClean="0">
                <a:ea typeface="宋体" panose="02010600030101010101" pitchFamily="2" charset="-122"/>
              </a:rPr>
              <a:t>与</a:t>
            </a:r>
            <a:r>
              <a:rPr lang="en-US" altLang="zh-CN" dirty="0">
                <a:ea typeface="宋体" panose="02010600030101010101" pitchFamily="2" charset="-122"/>
              </a:rPr>
              <a:t>C</a:t>
            </a:r>
            <a:r>
              <a:rPr lang="en-US" altLang="zh-CN" dirty="0" smtClean="0">
                <a:ea typeface="宋体" panose="02010600030101010101" pitchFamily="2" charset="-122"/>
              </a:rPr>
              <a:t>rash</a:t>
            </a:r>
            <a:r>
              <a:rPr lang="zh-CN" altLang="en-AU" dirty="0" smtClean="0">
                <a:ea typeface="宋体" panose="02010600030101010101" pitchFamily="2" charset="-122"/>
              </a:rPr>
              <a:t>的</a:t>
            </a:r>
            <a:r>
              <a:rPr lang="en-AU" altLang="zh-CN" dirty="0" err="1" smtClean="0">
                <a:ea typeface="宋体" panose="02010600030101010101" pitchFamily="2" charset="-122"/>
              </a:rPr>
              <a:t>Baseapp</a:t>
            </a:r>
            <a:r>
              <a:rPr lang="zh-CN" altLang="en-AU" dirty="0" smtClean="0">
                <a:ea typeface="宋体" panose="02010600030101010101" pitchFamily="2" charset="-122"/>
              </a:rPr>
              <a:t>连接的客户端会被断开连接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AU" dirty="0" smtClean="0">
                <a:ea typeface="宋体" panose="02010600030101010101" pitchFamily="2" charset="-122"/>
              </a:rPr>
              <a:t>      </a:t>
            </a:r>
            <a:r>
              <a:rPr lang="zh-CN" altLang="en-AU" sz="2000" dirty="0" smtClean="0">
                <a:ea typeface="宋体" panose="02010600030101010101" pitchFamily="2" charset="-122"/>
              </a:rPr>
              <a:t>所有的数据都被存储了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 当重</a:t>
            </a:r>
            <a:r>
              <a:rPr lang="zh-CN" altLang="en-US" sz="2000" dirty="0" smtClean="0">
                <a:ea typeface="宋体" panose="02010600030101010101" pitchFamily="2" charset="-122"/>
              </a:rPr>
              <a:t>新</a:t>
            </a:r>
            <a:r>
              <a:rPr lang="zh-CN" altLang="en-AU" sz="2000" dirty="0" smtClean="0">
                <a:ea typeface="宋体" panose="02010600030101010101" pitchFamily="2" charset="-122"/>
              </a:rPr>
              <a:t>连接后，它们将继续与其原来的</a:t>
            </a:r>
            <a:r>
              <a:rPr lang="en-AU" altLang="zh-CN" sz="2000" dirty="0" smtClean="0">
                <a:ea typeface="宋体" panose="02010600030101010101" pitchFamily="2" charset="-122"/>
              </a:rPr>
              <a:t>Entity </a:t>
            </a:r>
            <a:r>
              <a:rPr lang="zh-CN" altLang="en-AU" sz="2000" dirty="0" smtClean="0">
                <a:ea typeface="宋体" panose="02010600030101010101" pitchFamily="2" charset="-122"/>
              </a:rPr>
              <a:t>连接</a:t>
            </a:r>
            <a:r>
              <a:rPr lang="en-AU" altLang="zh-CN" sz="2000" dirty="0" smtClean="0">
                <a:ea typeface="宋体" panose="02010600030101010101" pitchFamily="2" charset="-122"/>
              </a:rPr>
              <a:t>    </a:t>
            </a:r>
            <a:r>
              <a:rPr lang="en-AU" altLang="zh-CN" sz="2000" dirty="0" smtClean="0"/>
              <a:t>(</a:t>
            </a:r>
            <a:r>
              <a:rPr lang="zh-CN" altLang="en-AU" sz="2000" dirty="0" smtClean="0">
                <a:ea typeface="宋体" panose="02010600030101010101" pitchFamily="2" charset="-122"/>
              </a:rPr>
              <a:t>如果没有</a:t>
            </a:r>
            <a:r>
              <a:rPr lang="en-AU" altLang="zh-CN" sz="2000" dirty="0" smtClean="0">
                <a:ea typeface="宋体" panose="02010600030101010101" pitchFamily="2" charset="-122"/>
              </a:rPr>
              <a:t>timeout</a:t>
            </a:r>
            <a:r>
              <a:rPr lang="zh-CN" altLang="en-AU" sz="2000" dirty="0" smtClean="0">
                <a:ea typeface="宋体" panose="02010600030101010101" pitchFamily="2" charset="-122"/>
              </a:rPr>
              <a:t>的话</a:t>
            </a:r>
            <a:r>
              <a:rPr lang="en-AU" altLang="zh-CN" sz="2000" dirty="0" smtClean="0"/>
              <a:t>)</a:t>
            </a:r>
            <a:endParaRPr lang="en-AU" altLang="zh-CN" sz="2000" dirty="0" smtClean="0"/>
          </a:p>
          <a:p>
            <a:pPr marL="0" lvl="1" indent="0">
              <a:buSzPct val="80000"/>
              <a:buNone/>
            </a:pPr>
            <a:endParaRPr lang="en-AU" altLang="zh-CN" dirty="0" smtClean="0"/>
          </a:p>
          <a:p>
            <a:pPr marL="0" indent="0">
              <a:buNone/>
            </a:pPr>
            <a:endParaRPr lang="en-AU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>
                <a:solidFill>
                  <a:schemeClr val="accent1"/>
                </a:solidFill>
                <a:latin typeface="+mn-ea"/>
                <a:ea typeface="+mn-ea"/>
              </a:rPr>
              <a:t>Bot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脚本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550"/>
              </a:spcBef>
            </a:pPr>
            <a:r>
              <a:rPr lang="zh-CN" altLang="en-US" sz="3100" dirty="0">
                <a:ea typeface="宋体" panose="02010600030101010101" pitchFamily="2" charset="-122"/>
              </a:rPr>
              <a:t>每个类型</a:t>
            </a:r>
            <a:r>
              <a:rPr lang="zh-CN" altLang="en-US" sz="3100" dirty="0" smtClean="0">
                <a:ea typeface="宋体" panose="02010600030101010101" pitchFamily="2" charset="-122"/>
              </a:rPr>
              <a:t>的</a:t>
            </a:r>
            <a:r>
              <a:rPr lang="en-US" altLang="zh-CN" sz="3100" dirty="0" smtClean="0">
                <a:ea typeface="宋体" panose="02010600030101010101" pitchFamily="2" charset="-122"/>
              </a:rPr>
              <a:t>Entity</a:t>
            </a:r>
            <a:r>
              <a:rPr lang="zh-CN" altLang="en-US" sz="3100" dirty="0" smtClean="0">
                <a:ea typeface="宋体" panose="02010600030101010101" pitchFamily="2" charset="-122"/>
              </a:rPr>
              <a:t>在</a:t>
            </a:r>
            <a:r>
              <a:rPr lang="en-US" altLang="zh-CN" sz="3100" b="1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&lt;assets&gt;/scripts/bot</a:t>
            </a:r>
            <a:r>
              <a:rPr lang="zh-CN" altLang="en-US" sz="3100" dirty="0">
                <a:latin typeface="Courier New" panose="02070309020205020404" pitchFamily="49" charset="0"/>
                <a:ea typeface="宋体" panose="02010600030101010101" pitchFamily="2" charset="-122"/>
              </a:rPr>
              <a:t>下面都</a:t>
            </a:r>
            <a:r>
              <a:rPr lang="zh-CN" altLang="en-US" sz="3100" dirty="0">
                <a:ea typeface="宋体" panose="02010600030101010101" pitchFamily="2" charset="-122"/>
              </a:rPr>
              <a:t>需要一个</a:t>
            </a:r>
            <a:r>
              <a:rPr lang="en-US" altLang="zh-CN" sz="3100" dirty="0">
                <a:ea typeface="宋体" panose="02010600030101010101" pitchFamily="2" charset="-122"/>
              </a:rPr>
              <a:t>Python</a:t>
            </a:r>
            <a:r>
              <a:rPr lang="zh-CN" altLang="en-US" sz="3100" dirty="0">
                <a:ea typeface="宋体" panose="02010600030101010101" pitchFamily="2" charset="-122"/>
              </a:rPr>
              <a:t>脚本</a:t>
            </a:r>
            <a:endParaRPr lang="en-GB" altLang="zh-CN" sz="2800" b="1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500"/>
              </a:spcBef>
            </a:pPr>
            <a:r>
              <a:rPr lang="en-US" altLang="zh-CN" dirty="0">
                <a:ea typeface="宋体" panose="02010600030101010101" pitchFamily="2" charset="-122"/>
              </a:rPr>
              <a:t>Bot</a:t>
            </a:r>
            <a:r>
              <a:rPr lang="zh-CN" altLang="en-US" dirty="0">
                <a:ea typeface="宋体" panose="02010600030101010101" pitchFamily="2" charset="-122"/>
              </a:rPr>
              <a:t>脚本应该</a:t>
            </a:r>
            <a:r>
              <a:rPr lang="zh-CN" altLang="en-US" dirty="0" smtClean="0">
                <a:ea typeface="宋体" panose="02010600030101010101" pitchFamily="2" charset="-122"/>
              </a:rPr>
              <a:t>实现</a:t>
            </a:r>
            <a:r>
              <a:rPr lang="en-US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ea typeface="宋体" panose="02010600030101010101" pitchFamily="2" charset="-122"/>
              </a:rPr>
              <a:t>的</a:t>
            </a:r>
            <a:r>
              <a:rPr lang="en-US" altLang="zh-CN" dirty="0" smtClean="0">
                <a:ea typeface="宋体" panose="02010600030101010101" pitchFamily="2" charset="-122"/>
              </a:rPr>
              <a:t>Client</a:t>
            </a:r>
            <a:r>
              <a:rPr lang="zh-CN" altLang="en-US" dirty="0">
                <a:ea typeface="宋体" panose="02010600030101010101" pitchFamily="2" charset="-122"/>
              </a:rPr>
              <a:t>部分</a:t>
            </a:r>
            <a:endParaRPr lang="en-GB" altLang="zh-CN" sz="2400" dirty="0"/>
          </a:p>
          <a:p>
            <a:pPr lvl="2">
              <a:lnSpc>
                <a:spcPct val="80000"/>
              </a:lnSpc>
              <a:spcBef>
                <a:spcPts val="450"/>
              </a:spcBef>
            </a:pPr>
            <a:r>
              <a:rPr lang="zh-CN" altLang="en-US" dirty="0">
                <a:ea typeface="宋体" panose="02010600030101010101" pitchFamily="2" charset="-122"/>
              </a:rPr>
              <a:t>但是因为</a:t>
            </a:r>
            <a:r>
              <a:rPr lang="en-US" altLang="zh-CN" dirty="0">
                <a:ea typeface="宋体" panose="02010600030101010101" pitchFamily="2" charset="-122"/>
              </a:rPr>
              <a:t>bots</a:t>
            </a:r>
            <a:r>
              <a:rPr lang="zh-CN" altLang="en-US" dirty="0">
                <a:ea typeface="宋体" panose="02010600030101010101" pitchFamily="2" charset="-122"/>
              </a:rPr>
              <a:t>脚本没有</a:t>
            </a:r>
            <a:r>
              <a:rPr lang="zh-CN" altLang="en-US" dirty="0" smtClean="0">
                <a:ea typeface="宋体" panose="02010600030101010101" pitchFamily="2" charset="-122"/>
              </a:rPr>
              <a:t>许多</a:t>
            </a:r>
            <a:r>
              <a:rPr lang="en-US" altLang="zh-CN" dirty="0" smtClean="0">
                <a:ea typeface="宋体" panose="02010600030101010101" pitchFamily="2" charset="-122"/>
              </a:rPr>
              <a:t>Client</a:t>
            </a:r>
            <a:r>
              <a:rPr lang="zh-CN" altLang="en-US" dirty="0">
                <a:ea typeface="宋体" panose="02010600030101010101" pitchFamily="2" charset="-122"/>
              </a:rPr>
              <a:t>里用到的</a:t>
            </a:r>
            <a:r>
              <a:rPr lang="en-US" altLang="zh-CN" dirty="0">
                <a:ea typeface="宋体" panose="02010600030101010101" pitchFamily="2" charset="-122"/>
              </a:rPr>
              <a:t>UI</a:t>
            </a:r>
            <a:r>
              <a:rPr lang="zh-CN" altLang="en-US" dirty="0">
                <a:ea typeface="宋体" panose="02010600030101010101" pitchFamily="2" charset="-122"/>
              </a:rPr>
              <a:t>和</a:t>
            </a:r>
            <a:r>
              <a:rPr lang="en-US" altLang="zh-CN" dirty="0">
                <a:ea typeface="宋体" panose="02010600030101010101" pitchFamily="2" charset="-122"/>
              </a:rPr>
              <a:t>3D</a:t>
            </a:r>
            <a:r>
              <a:rPr lang="zh-CN" altLang="en-US" dirty="0">
                <a:ea typeface="宋体" panose="02010600030101010101" pitchFamily="2" charset="-122"/>
              </a:rPr>
              <a:t>的部分，所以简单的复制</a:t>
            </a:r>
            <a:r>
              <a:rPr lang="en-US" altLang="zh-CN" dirty="0">
                <a:ea typeface="宋体" panose="02010600030101010101" pitchFamily="2" charset="-122"/>
              </a:rPr>
              <a:t>client</a:t>
            </a:r>
            <a:r>
              <a:rPr lang="zh-CN" altLang="en-US" dirty="0">
                <a:ea typeface="宋体" panose="02010600030101010101" pitchFamily="2" charset="-122"/>
              </a:rPr>
              <a:t>脚本是不行的</a:t>
            </a:r>
            <a:endParaRPr lang="en-GB" altLang="zh-CN" sz="2000" dirty="0"/>
          </a:p>
          <a:p>
            <a:pPr lvl="1">
              <a:lnSpc>
                <a:spcPct val="81000"/>
              </a:lnSpc>
            </a:pPr>
            <a:r>
              <a:rPr lang="zh-CN" altLang="en-US" dirty="0">
                <a:ea typeface="宋体" panose="02010600030101010101" pitchFamily="2" charset="-122"/>
              </a:rPr>
              <a:t>对</a:t>
            </a:r>
            <a:r>
              <a:rPr lang="zh-CN" altLang="en-US" dirty="0" smtClean="0">
                <a:ea typeface="宋体" panose="02010600030101010101" pitchFamily="2" charset="-122"/>
              </a:rPr>
              <a:t>大多数</a:t>
            </a:r>
            <a:r>
              <a:rPr lang="en-US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US" dirty="0">
                <a:ea typeface="宋体" panose="02010600030101010101" pitchFamily="2" charset="-122"/>
              </a:rPr>
              <a:t>类型，实现一个空的</a:t>
            </a:r>
            <a:r>
              <a:rPr lang="en-US" altLang="zh-CN" dirty="0">
                <a:ea typeface="宋体" panose="02010600030101010101" pitchFamily="2" charset="-122"/>
              </a:rPr>
              <a:t>class</a:t>
            </a:r>
            <a:r>
              <a:rPr lang="zh-CN" altLang="en-US" dirty="0">
                <a:ea typeface="宋体" panose="02010600030101010101" pitchFamily="2" charset="-122"/>
              </a:rPr>
              <a:t>就可以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>
              <a:lnSpc>
                <a:spcPct val="81000"/>
              </a:lnSpc>
            </a:pPr>
            <a:r>
              <a:rPr lang="zh-CN" altLang="en-US" dirty="0" smtClean="0">
                <a:ea typeface="宋体" panose="02010600030101010101" pitchFamily="2" charset="-122"/>
              </a:rPr>
              <a:t>对</a:t>
            </a:r>
            <a:r>
              <a:rPr lang="en-US" altLang="zh-CN" dirty="0" smtClean="0">
                <a:ea typeface="宋体" panose="02010600030101010101" pitchFamily="2" charset="-122"/>
              </a:rPr>
              <a:t>Account</a:t>
            </a:r>
            <a:r>
              <a:rPr lang="zh-CN" altLang="en-US" dirty="0" smtClean="0">
                <a:ea typeface="宋体" panose="02010600030101010101" pitchFamily="2" charset="-122"/>
              </a:rPr>
              <a:t>和</a:t>
            </a:r>
            <a:r>
              <a:rPr lang="en-US" altLang="zh-CN" dirty="0" smtClean="0">
                <a:ea typeface="宋体" panose="02010600030101010101" pitchFamily="2" charset="-122"/>
              </a:rPr>
              <a:t>Player </a:t>
            </a:r>
            <a:r>
              <a:rPr lang="en-US" altLang="zh-CN" dirty="0">
                <a:ea typeface="宋体" panose="02010600030101010101" pitchFamily="2" charset="-122"/>
              </a:rPr>
              <a:t>entity</a:t>
            </a:r>
            <a:r>
              <a:rPr lang="zh-CN" altLang="en-US" dirty="0">
                <a:ea typeface="宋体" panose="02010600030101010101" pitchFamily="2" charset="-122"/>
              </a:rPr>
              <a:t>，需要编写登录的脚本和模拟玩家的脚本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>
              <a:lnSpc>
                <a:spcPct val="81000"/>
              </a:lnSpc>
            </a:pPr>
            <a:r>
              <a:rPr lang="zh-CN" altLang="en-US" dirty="0">
                <a:ea typeface="宋体" panose="02010600030101010101" pitchFamily="2" charset="-122"/>
              </a:rPr>
              <a:t>编写</a:t>
            </a:r>
            <a:r>
              <a:rPr lang="en-US" altLang="zh-CN" dirty="0">
                <a:ea typeface="宋体" panose="02010600030101010101" pitchFamily="2" charset="-122"/>
              </a:rPr>
              <a:t>A.I.</a:t>
            </a:r>
            <a:r>
              <a:rPr lang="zh-CN" altLang="en-US" dirty="0">
                <a:ea typeface="宋体" panose="02010600030101010101" pitchFamily="2" charset="-122"/>
              </a:rPr>
              <a:t>来模拟一个玩家</a:t>
            </a:r>
            <a:endParaRPr lang="en-GB" altLang="zh-C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增加</a:t>
            </a:r>
            <a:r>
              <a:rPr lang="en-US" altLang="zh-CN" sz="4900" b="1" dirty="0">
                <a:solidFill>
                  <a:schemeClr val="accent1"/>
                </a:solidFill>
                <a:latin typeface="+mn-ea"/>
                <a:ea typeface="+mn-ea"/>
              </a:rPr>
              <a:t>bots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zh-CN" altLang="en-US" sz="2800" dirty="0">
                <a:ea typeface="宋体" panose="02010600030101010101" pitchFamily="2" charset="-122"/>
              </a:rPr>
              <a:t>运行</a:t>
            </a:r>
            <a:r>
              <a:rPr lang="en-US" altLang="zh-CN" sz="2800" dirty="0">
                <a:ea typeface="宋体" panose="02010600030101010101" pitchFamily="2" charset="-122"/>
              </a:rPr>
              <a:t>bot</a:t>
            </a:r>
            <a:r>
              <a:rPr lang="zh-CN" altLang="en-US" sz="2800" dirty="0">
                <a:ea typeface="宋体" panose="02010600030101010101" pitchFamily="2" charset="-122"/>
              </a:rPr>
              <a:t>进程再</a:t>
            </a:r>
            <a:r>
              <a:rPr lang="zh-CN" altLang="en-US" sz="2800" dirty="0" smtClean="0">
                <a:ea typeface="宋体" panose="02010600030101010101" pitchFamily="2" charset="-122"/>
              </a:rPr>
              <a:t>运用</a:t>
            </a:r>
            <a:r>
              <a:rPr lang="en-US" altLang="zh-CN" sz="2800" dirty="0" err="1" smtClean="0">
                <a:ea typeface="宋体" panose="02010600030101010101" pitchFamily="2" charset="-122"/>
              </a:rPr>
              <a:t>GUIConsole</a:t>
            </a:r>
            <a:r>
              <a:rPr lang="zh-CN" altLang="en-US" sz="2800" dirty="0">
                <a:ea typeface="宋体" panose="02010600030101010101" pitchFamily="2" charset="-122"/>
              </a:rPr>
              <a:t>来增加</a:t>
            </a:r>
            <a:r>
              <a:rPr lang="en-US" altLang="zh-CN" sz="2800" dirty="0">
                <a:ea typeface="宋体" panose="02010600030101010101" pitchFamily="2" charset="-122"/>
              </a:rPr>
              <a:t>bots</a:t>
            </a:r>
            <a:endParaRPr lang="en-GB" altLang="zh-CN" sz="2800" dirty="0"/>
          </a:p>
          <a:p>
            <a:pPr>
              <a:lnSpc>
                <a:spcPct val="80000"/>
              </a:lnSpc>
              <a:spcBef>
                <a:spcPts val="550"/>
              </a:spcBef>
            </a:pPr>
            <a:r>
              <a:rPr lang="zh-CN" altLang="en-US" sz="2800" dirty="0" smtClean="0">
                <a:ea typeface="宋体" panose="02010600030101010101" pitchFamily="2" charset="-122"/>
              </a:rPr>
              <a:t>或者在</a:t>
            </a:r>
            <a:r>
              <a:rPr lang="en-US" altLang="zh-CN" sz="2800" b="1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kbengine</a:t>
            </a:r>
            <a:r>
              <a:rPr lang="en-US" altLang="zh-CN" sz="2800" b="1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/</a:t>
            </a:r>
            <a:r>
              <a:rPr lang="en-US" altLang="zh-CN" sz="2800" b="1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kbe</a:t>
            </a:r>
            <a:r>
              <a:rPr lang="en-US" altLang="zh-CN" sz="2800" b="1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/res/server/kbengine_defs.xml/bots</a:t>
            </a:r>
            <a:r>
              <a:rPr lang="en-US" altLang="zh-CN" sz="2800" dirty="0" smtClean="0">
                <a:ea typeface="宋体" panose="02010600030101010101" pitchFamily="2" charset="-122"/>
              </a:rPr>
              <a:t> </a:t>
            </a:r>
            <a:r>
              <a:rPr lang="zh-CN" altLang="en-US" sz="2800" dirty="0" smtClean="0">
                <a:ea typeface="宋体" panose="02010600030101010101" pitchFamily="2" charset="-122"/>
              </a:rPr>
              <a:t>中设置机器人初始数量和自增到最大数量的控制</a:t>
            </a:r>
            <a:endParaRPr lang="en-GB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>
                <a:solidFill>
                  <a:schemeClr val="accent1"/>
                </a:solidFill>
                <a:latin typeface="+mn-ea"/>
                <a:ea typeface="+mn-ea"/>
              </a:rPr>
              <a:t>Profiling 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工具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zh-CN" sz="2800" dirty="0" err="1" smtClean="0"/>
              <a:t>GUIConsole</a:t>
            </a:r>
            <a:r>
              <a:rPr lang="en-AU" altLang="zh-CN" sz="2800" dirty="0" smtClean="0"/>
              <a:t> </a:t>
            </a:r>
            <a:r>
              <a:rPr lang="zh-CN" altLang="en-US" sz="2800" dirty="0" smtClean="0"/>
              <a:t>的</a:t>
            </a:r>
            <a:r>
              <a:rPr lang="en-US" altLang="zh-CN" sz="2800" dirty="0" smtClean="0"/>
              <a:t>profile</a:t>
            </a:r>
            <a:r>
              <a:rPr lang="zh-CN" altLang="en-US" sz="2800" dirty="0" smtClean="0"/>
              <a:t>页面</a:t>
            </a:r>
            <a:r>
              <a:rPr lang="zh-CN" altLang="en-AU" sz="2800" dirty="0" smtClean="0">
                <a:ea typeface="宋体" panose="02010600030101010101" pitchFamily="2" charset="-122"/>
              </a:rPr>
              <a:t>有很多可以</a:t>
            </a:r>
            <a:r>
              <a:rPr lang="zh-CN" altLang="en-AU" sz="2800" dirty="0">
                <a:ea typeface="宋体" panose="02010600030101010101" pitchFamily="2" charset="-122"/>
              </a:rPr>
              <a:t>用来</a:t>
            </a:r>
            <a:r>
              <a:rPr lang="en-AU" altLang="zh-CN" sz="2800" dirty="0">
                <a:ea typeface="宋体" panose="02010600030101010101" pitchFamily="2" charset="-122"/>
              </a:rPr>
              <a:t>profile</a:t>
            </a:r>
            <a:r>
              <a:rPr lang="zh-CN" altLang="en-AU" sz="2800" dirty="0">
                <a:ea typeface="宋体" panose="02010600030101010101" pitchFamily="2" charset="-122"/>
              </a:rPr>
              <a:t>一个运行的服务器群组的各个方面的</a:t>
            </a:r>
            <a:r>
              <a:rPr lang="zh-CN" altLang="en-AU" sz="2800" dirty="0" smtClean="0">
                <a:ea typeface="宋体" panose="02010600030101010101" pitchFamily="2" charset="-122"/>
              </a:rPr>
              <a:t>指数</a:t>
            </a:r>
            <a:r>
              <a:rPr lang="en-US" altLang="zh-CN" sz="2800" dirty="0" smtClean="0">
                <a:ea typeface="宋体" panose="02010600030101010101" pitchFamily="2" charset="-122"/>
              </a:rPr>
              <a:t>(</a:t>
            </a:r>
            <a:r>
              <a:rPr lang="zh-CN" altLang="en-US" sz="2800" dirty="0" smtClean="0">
                <a:ea typeface="宋体" panose="02010600030101010101" pitchFamily="2" charset="-122"/>
              </a:rPr>
              <a:t>仅支持</a:t>
            </a:r>
            <a:r>
              <a:rPr lang="en-US" altLang="zh-CN" sz="2800" dirty="0" smtClean="0">
                <a:ea typeface="宋体" panose="02010600030101010101" pitchFamily="2" charset="-122"/>
              </a:rPr>
              <a:t>Windows)</a:t>
            </a:r>
            <a:endParaRPr lang="en-US" altLang="zh-CN" sz="2800" dirty="0" smtClean="0">
              <a:ea typeface="宋体" panose="02010600030101010101" pitchFamily="2" charset="-122"/>
            </a:endParaRPr>
          </a:p>
          <a:p>
            <a:r>
              <a:rPr lang="zh-CN" altLang="en-US" sz="2800" dirty="0" smtClean="0">
                <a:ea typeface="宋体" panose="02010600030101010101" pitchFamily="2" charset="-122"/>
              </a:rPr>
              <a:t>使用</a:t>
            </a:r>
            <a:r>
              <a:rPr lang="en-US" altLang="zh-CN" sz="2800" dirty="0" smtClean="0">
                <a:ea typeface="宋体" panose="02010600030101010101" pitchFamily="2" charset="-122"/>
              </a:rPr>
              <a:t>kbengine/kbe/tools/server/pycluster/cluster_controller.py</a:t>
            </a:r>
            <a:r>
              <a:rPr lang="zh-CN" altLang="en-US" sz="2800" dirty="0" smtClean="0">
                <a:ea typeface="宋体" panose="02010600030101010101" pitchFamily="2" charset="-122"/>
              </a:rPr>
              <a:t>也可以在命令行使用命令</a:t>
            </a:r>
            <a:r>
              <a:rPr lang="en-US" altLang="zh-CN" sz="2800" dirty="0" smtClean="0">
                <a:ea typeface="宋体" panose="02010600030101010101" pitchFamily="2" charset="-122"/>
              </a:rPr>
              <a:t>profile</a:t>
            </a:r>
            <a:endParaRPr lang="zh-CN" altLang="en-AU" sz="2800" dirty="0">
              <a:ea typeface="宋体" panose="02010600030101010101" pitchFamily="2" charset="-122"/>
            </a:endParaRPr>
          </a:p>
          <a:p>
            <a:r>
              <a:rPr lang="en-AU" altLang="zh-CN" sz="2800" dirty="0" smtClean="0"/>
              <a:t>Graphs </a:t>
            </a:r>
            <a:r>
              <a:rPr lang="zh-CN" altLang="en-AU" sz="2800" dirty="0">
                <a:ea typeface="宋体" panose="02010600030101010101" pitchFamily="2" charset="-122"/>
              </a:rPr>
              <a:t>可以为你显示每个</a:t>
            </a:r>
            <a:r>
              <a:rPr lang="en-AU" altLang="zh-CN" sz="2800" dirty="0">
                <a:ea typeface="宋体" panose="02010600030101010101" pitchFamily="2" charset="-122"/>
              </a:rPr>
              <a:t>server</a:t>
            </a:r>
            <a:r>
              <a:rPr lang="zh-CN" altLang="en-AU" sz="2800" dirty="0">
                <a:ea typeface="宋体" panose="02010600030101010101" pitchFamily="2" charset="-122"/>
              </a:rPr>
              <a:t>进程的</a:t>
            </a:r>
            <a:r>
              <a:rPr lang="zh-CN" altLang="en-AU" sz="2800" dirty="0" smtClean="0">
                <a:ea typeface="宋体" panose="02010600030101010101" pitchFamily="2" charset="-122"/>
              </a:rPr>
              <a:t>负载</a:t>
            </a:r>
            <a:endParaRPr lang="en-AU" altLang="zh-CN" sz="2800" dirty="0"/>
          </a:p>
          <a:p>
            <a:r>
              <a:rPr lang="zh-CN" altLang="en-AU" sz="2800" dirty="0">
                <a:ea typeface="宋体" panose="02010600030101010101" pitchFamily="2" charset="-122"/>
              </a:rPr>
              <a:t>请注意应该尽早的</a:t>
            </a:r>
            <a:r>
              <a:rPr lang="en-AU" altLang="zh-CN" sz="2800" dirty="0">
                <a:ea typeface="宋体" panose="02010600030101010101" pitchFamily="2" charset="-122"/>
              </a:rPr>
              <a:t>profiling</a:t>
            </a:r>
            <a:r>
              <a:rPr lang="zh-CN" altLang="en-AU" sz="2800" dirty="0">
                <a:ea typeface="宋体" panose="02010600030101010101" pitchFamily="2" charset="-122"/>
              </a:rPr>
              <a:t>，注意你的内部的带宽和外部的带宽不会被复杂的方法调用占光</a:t>
            </a:r>
            <a:r>
              <a:rPr lang="zh-CN" altLang="en-AU" sz="2800" dirty="0" smtClean="0">
                <a:ea typeface="宋体" panose="02010600030101010101" pitchFamily="2" charset="-122"/>
              </a:rPr>
              <a:t>了</a:t>
            </a:r>
            <a:endParaRPr lang="en-AU" altLang="zh-CN" sz="2800" dirty="0"/>
          </a:p>
          <a:p>
            <a:pPr lvl="1"/>
            <a:r>
              <a:rPr lang="zh-CN" altLang="en-AU" sz="2400" dirty="0">
                <a:ea typeface="宋体" panose="02010600030101010101" pitchFamily="2" charset="-122"/>
              </a:rPr>
              <a:t>同时推荐使用单独的网络硬件来用于监视工具，这样可以准确的判断出什么时候网络饱和</a:t>
            </a:r>
            <a:r>
              <a:rPr lang="zh-CN" altLang="en-AU" sz="2400" dirty="0" smtClean="0">
                <a:ea typeface="宋体" panose="02010600030101010101" pitchFamily="2" charset="-122"/>
              </a:rPr>
              <a:t>了</a:t>
            </a:r>
            <a:endParaRPr lang="en-AU" altLang="zh-CN" sz="2400" dirty="0"/>
          </a:p>
          <a:p>
            <a:r>
              <a:rPr lang="zh-CN" altLang="en-AU" sz="2800" dirty="0">
                <a:ea typeface="宋体" panose="02010600030101010101" pitchFamily="2" charset="-122"/>
              </a:rPr>
              <a:t>使用</a:t>
            </a:r>
            <a:r>
              <a:rPr lang="en-AU" altLang="zh-CN" sz="2800" dirty="0"/>
              <a:t>profiling</a:t>
            </a:r>
            <a:r>
              <a:rPr lang="zh-CN" altLang="en-AU" sz="2800" dirty="0">
                <a:ea typeface="宋体" panose="02010600030101010101" pitchFamily="2" charset="-122"/>
              </a:rPr>
              <a:t>得到的数据来定位需要优化的</a:t>
            </a:r>
            <a:r>
              <a:rPr lang="zh-CN" altLang="en-AU" sz="2800" dirty="0" smtClean="0">
                <a:ea typeface="宋体" panose="02010600030101010101" pitchFamily="2" charset="-122"/>
              </a:rPr>
              <a:t>部分</a:t>
            </a:r>
            <a:endParaRPr lang="en-AU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>
                <a:solidFill>
                  <a:schemeClr val="accent1"/>
                </a:solidFill>
                <a:latin typeface="+mn-ea"/>
                <a:ea typeface="+mn-ea"/>
              </a:rPr>
              <a:t>Profiling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命令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zh-CN" sz="2800" dirty="0" err="1"/>
              <a:t>eventprofile</a:t>
            </a:r>
            <a:r>
              <a:rPr lang="en-AU" altLang="zh-CN" sz="2800" dirty="0"/>
              <a:t> </a:t>
            </a:r>
            <a:r>
              <a:rPr lang="en-AU" altLang="zh-CN" sz="2800" dirty="0">
                <a:ea typeface="宋体" panose="02010600030101010101" pitchFamily="2" charset="-122"/>
              </a:rPr>
              <a:t>–</a:t>
            </a:r>
            <a:r>
              <a:rPr lang="en-AU" altLang="zh-CN" sz="2800" dirty="0"/>
              <a:t> </a:t>
            </a:r>
            <a:r>
              <a:rPr lang="zh-CN" altLang="en-AU" sz="2800" dirty="0">
                <a:ea typeface="宋体" panose="02010600030101010101" pitchFamily="2" charset="-122"/>
              </a:rPr>
              <a:t>诊断出消耗最大的方法调用和状态更新。</a:t>
            </a:r>
            <a:endParaRPr lang="en-AU" altLang="zh-CN" sz="2800" dirty="0"/>
          </a:p>
          <a:p>
            <a:r>
              <a:rPr lang="en-AU" altLang="zh-CN" sz="2800" dirty="0" err="1" smtClean="0"/>
              <a:t>networkprofile</a:t>
            </a:r>
            <a:r>
              <a:rPr lang="en-AU" altLang="zh-CN" sz="2800" dirty="0" smtClean="0"/>
              <a:t> </a:t>
            </a:r>
            <a:r>
              <a:rPr lang="en-AU" altLang="zh-CN" sz="2800" dirty="0">
                <a:ea typeface="宋体" panose="02010600030101010101" pitchFamily="2" charset="-122"/>
              </a:rPr>
              <a:t>–</a:t>
            </a:r>
            <a:r>
              <a:rPr lang="en-AU" altLang="zh-CN" sz="2800" dirty="0"/>
              <a:t> </a:t>
            </a:r>
            <a:r>
              <a:rPr lang="zh-CN" altLang="en-AU" sz="2800" dirty="0">
                <a:ea typeface="宋体" panose="02010600030101010101" pitchFamily="2" charset="-122"/>
              </a:rPr>
              <a:t>诊断出占用带宽</a:t>
            </a:r>
            <a:r>
              <a:rPr lang="zh-CN" altLang="en-AU" sz="2800" dirty="0" smtClean="0">
                <a:ea typeface="宋体" panose="02010600030101010101" pitchFamily="2" charset="-122"/>
              </a:rPr>
              <a:t>最大的</a:t>
            </a:r>
            <a:r>
              <a:rPr lang="zh-CN" altLang="en-AU" sz="2800" dirty="0">
                <a:ea typeface="宋体" panose="02010600030101010101" pitchFamily="2" charset="-122"/>
              </a:rPr>
              <a:t>消息。</a:t>
            </a:r>
            <a:endParaRPr lang="en-AU" altLang="zh-CN" sz="2800" dirty="0"/>
          </a:p>
          <a:p>
            <a:r>
              <a:rPr lang="en-AU" altLang="zh-CN" sz="2800" dirty="0" err="1"/>
              <a:t>pyprofile</a:t>
            </a:r>
            <a:r>
              <a:rPr lang="en-AU" altLang="zh-CN" sz="2800" dirty="0"/>
              <a:t> </a:t>
            </a:r>
            <a:r>
              <a:rPr lang="en-AU" altLang="zh-CN" sz="2800" dirty="0">
                <a:ea typeface="宋体" panose="02010600030101010101" pitchFamily="2" charset="-122"/>
              </a:rPr>
              <a:t>–</a:t>
            </a:r>
            <a:r>
              <a:rPr lang="en-AU" altLang="zh-CN" sz="2800" dirty="0"/>
              <a:t> </a:t>
            </a:r>
            <a:r>
              <a:rPr lang="zh-CN" altLang="en-AU" sz="2800" dirty="0">
                <a:ea typeface="宋体" panose="02010600030101010101" pitchFamily="2" charset="-122"/>
              </a:rPr>
              <a:t>诊断出消耗</a:t>
            </a:r>
            <a:r>
              <a:rPr lang="en-AU" altLang="zh-CN" sz="2800" dirty="0" err="1">
                <a:ea typeface="宋体" panose="02010600030101010101" pitchFamily="2" charset="-122"/>
              </a:rPr>
              <a:t>cpu</a:t>
            </a:r>
            <a:r>
              <a:rPr lang="zh-CN" altLang="en-AU" sz="2800" dirty="0">
                <a:ea typeface="宋体" panose="02010600030101010101" pitchFamily="2" charset="-122"/>
              </a:rPr>
              <a:t>时间最多的</a:t>
            </a:r>
            <a:r>
              <a:rPr lang="en-AU" altLang="zh-CN" sz="2800" dirty="0">
                <a:ea typeface="宋体" panose="02010600030101010101" pitchFamily="2" charset="-122"/>
              </a:rPr>
              <a:t>python</a:t>
            </a:r>
            <a:r>
              <a:rPr lang="zh-CN" altLang="en-AU" sz="2800" dirty="0">
                <a:ea typeface="宋体" panose="02010600030101010101" pitchFamily="2" charset="-122"/>
              </a:rPr>
              <a:t>函数调用。</a:t>
            </a:r>
            <a:endParaRPr lang="en-AU" altLang="zh-CN" sz="2800" dirty="0"/>
          </a:p>
          <a:p>
            <a:r>
              <a:rPr lang="en-AU" altLang="zh-CN" sz="2800" dirty="0" err="1"/>
              <a:t>cprofile</a:t>
            </a:r>
            <a:r>
              <a:rPr lang="en-AU" altLang="zh-CN" sz="2800" dirty="0"/>
              <a:t> </a:t>
            </a:r>
            <a:r>
              <a:rPr lang="en-AU" altLang="zh-CN" sz="2800" dirty="0">
                <a:ea typeface="宋体" panose="02010600030101010101" pitchFamily="2" charset="-122"/>
              </a:rPr>
              <a:t>–</a:t>
            </a:r>
            <a:r>
              <a:rPr lang="en-AU" altLang="zh-CN" sz="2800" dirty="0"/>
              <a:t> </a:t>
            </a:r>
            <a:r>
              <a:rPr lang="zh-CN" altLang="en-AU" sz="2800" dirty="0">
                <a:ea typeface="宋体" panose="02010600030101010101" pitchFamily="2" charset="-122"/>
              </a:rPr>
              <a:t>诊断出消耗</a:t>
            </a:r>
            <a:r>
              <a:rPr lang="en-AU" altLang="zh-CN" sz="2800" dirty="0" err="1">
                <a:ea typeface="宋体" panose="02010600030101010101" pitchFamily="2" charset="-122"/>
              </a:rPr>
              <a:t>cpu</a:t>
            </a:r>
            <a:r>
              <a:rPr lang="zh-CN" altLang="en-AU" sz="2800" dirty="0">
                <a:ea typeface="宋体" panose="02010600030101010101" pitchFamily="2" charset="-122"/>
              </a:rPr>
              <a:t>时间最多的引擎的</a:t>
            </a:r>
            <a:r>
              <a:rPr lang="en-AU" altLang="zh-CN" sz="2800" dirty="0" err="1">
                <a:ea typeface="宋体" panose="02010600030101010101" pitchFamily="2" charset="-122"/>
              </a:rPr>
              <a:t>c++</a:t>
            </a:r>
            <a:r>
              <a:rPr lang="zh-CN" altLang="en-AU" sz="2800" dirty="0">
                <a:ea typeface="宋体" panose="02010600030101010101" pitchFamily="2" charset="-122"/>
              </a:rPr>
              <a:t>函数调用。</a:t>
            </a:r>
            <a:endParaRPr lang="en-AU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更多参考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zh-CN" sz="2800" dirty="0"/>
              <a:t>https://github.com/kbengine/kbengine_docs</a:t>
            </a:r>
            <a:endParaRPr lang="en-AU" altLang="zh-CN" sz="2800" dirty="0"/>
          </a:p>
          <a:p>
            <a:r>
              <a:rPr lang="en-AU" altLang="zh-CN" sz="2800" dirty="0"/>
              <a:t>http://www.kbengine.org/docs/</a:t>
            </a:r>
            <a:endParaRPr lang="en-AU" altLang="zh-C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Baseapp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的管理器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(</a:t>
            </a:r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BaseappMgr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)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15776" y="1413024"/>
            <a:ext cx="8748712" cy="331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 smtClean="0">
                <a:ea typeface="宋体" panose="02010600030101010101" pitchFamily="2" charset="-122"/>
              </a:rPr>
              <a:t>负责管理</a:t>
            </a:r>
            <a:r>
              <a:rPr lang="en-AU" altLang="zh-CN" dirty="0" err="1" smtClean="0">
                <a:ea typeface="宋体" panose="02010600030101010101" pitchFamily="2" charset="-122"/>
              </a:rPr>
              <a:t>Baseapp</a:t>
            </a:r>
            <a:r>
              <a:rPr lang="zh-CN" altLang="en-AU" dirty="0" smtClean="0">
                <a:ea typeface="宋体" panose="02010600030101010101" pitchFamily="2" charset="-122"/>
              </a:rPr>
              <a:t>间的负载平衡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zh-CN" altLang="en-US" dirty="0" smtClean="0">
                <a:ea typeface="宋体" panose="02010600030101010101" pitchFamily="2" charset="-122"/>
              </a:rPr>
              <a:t>监视所有的</a:t>
            </a:r>
            <a:r>
              <a:rPr lang="en-US" altLang="zh-CN" dirty="0" err="1" smtClean="0">
                <a:ea typeface="宋体" panose="02010600030101010101" pitchFamily="2" charset="-122"/>
              </a:rPr>
              <a:t>Baseapp</a:t>
            </a:r>
            <a:r>
              <a:rPr lang="zh-CN" altLang="en-US" dirty="0" smtClean="0">
                <a:ea typeface="宋体" panose="02010600030101010101" pitchFamily="2" charset="-122"/>
              </a:rPr>
              <a:t>以实现各个</a:t>
            </a:r>
            <a:r>
              <a:rPr lang="en-US" altLang="zh-CN" dirty="0" err="1" smtClean="0">
                <a:ea typeface="宋体" panose="02010600030101010101" pitchFamily="2" charset="-122"/>
              </a:rPr>
              <a:t>Baseapp</a:t>
            </a:r>
            <a:r>
              <a:rPr lang="zh-CN" altLang="en-US" dirty="0" smtClean="0">
                <a:ea typeface="宋体" panose="02010600030101010101" pitchFamily="2" charset="-122"/>
              </a:rPr>
              <a:t>之间的容错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zh-CN" altLang="en-AU" dirty="0" smtClean="0">
                <a:ea typeface="宋体" panose="02010600030101010101" pitchFamily="2" charset="-122"/>
              </a:rPr>
              <a:t>主要用于玩家登录</a:t>
            </a:r>
            <a:r>
              <a:rPr lang="zh-CN" altLang="en-US" dirty="0">
                <a:ea typeface="宋体" panose="02010600030101010101" pitchFamily="2" charset="-122"/>
              </a:rPr>
              <a:t>分配</a:t>
            </a:r>
            <a:r>
              <a:rPr lang="zh-CN" altLang="en-AU" dirty="0" smtClean="0">
                <a:ea typeface="宋体" panose="02010600030101010101" pitchFamily="2" charset="-122"/>
              </a:rPr>
              <a:t>和创建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endParaRPr lang="en-AU" altLang="zh-CN" dirty="0" smtClean="0"/>
          </a:p>
          <a:p>
            <a:r>
              <a:rPr lang="zh-CN" altLang="en-US" dirty="0" smtClean="0">
                <a:ea typeface="宋体" panose="02010600030101010101" pitchFamily="2" charset="-122"/>
              </a:rPr>
              <a:t>一</a:t>
            </a:r>
            <a:r>
              <a:rPr lang="zh-CN" altLang="en-AU" dirty="0" smtClean="0">
                <a:ea typeface="宋体" panose="02010600030101010101" pitchFamily="2" charset="-122"/>
              </a:rPr>
              <a:t>个服务器群组有一个</a:t>
            </a:r>
            <a:r>
              <a:rPr lang="en-AU" altLang="zh-CN" dirty="0" err="1" smtClean="0">
                <a:ea typeface="宋体" panose="02010600030101010101" pitchFamily="2" charset="-122"/>
              </a:rPr>
              <a:t>BaseappMgr</a:t>
            </a:r>
            <a:r>
              <a:rPr lang="zh-CN" altLang="en-AU" dirty="0" smtClean="0">
                <a:ea typeface="宋体" panose="02010600030101010101" pitchFamily="2" charset="-122"/>
              </a:rPr>
              <a:t>实例</a:t>
            </a:r>
            <a:endParaRPr lang="en-AU" altLang="zh-CN" dirty="0" smtClean="0"/>
          </a:p>
          <a:p>
            <a:endParaRPr lang="en-AU" altLang="zh-CN" dirty="0" smtClean="0"/>
          </a:p>
          <a:p>
            <a:endParaRPr lang="en-AU" altLang="zh-CN" dirty="0" smtClean="0"/>
          </a:p>
          <a:p>
            <a:pPr marL="0" lvl="1" indent="0">
              <a:buSzPct val="80000"/>
              <a:buNone/>
            </a:pPr>
            <a:endParaRPr lang="en-AU" altLang="zh-CN" dirty="0" smtClean="0"/>
          </a:p>
          <a:p>
            <a:pPr marL="0" indent="0">
              <a:buNone/>
            </a:pPr>
            <a:endParaRPr lang="en-AU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Cellapp</a:t>
            </a:r>
            <a:r>
              <a:rPr lang="zh-CN" altLang="en-US" dirty="0">
                <a:solidFill>
                  <a:schemeClr val="accent1"/>
                </a:solidFill>
                <a:ea typeface="宋体" panose="02010600030101010101" pitchFamily="2" charset="-122"/>
              </a:rPr>
              <a:t>进程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15776" y="1413024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 smtClean="0">
                <a:ea typeface="宋体" panose="02010600030101010101" pitchFamily="2" charset="-122"/>
              </a:rPr>
              <a:t>空间</a:t>
            </a:r>
            <a:r>
              <a:rPr lang="zh-CN" altLang="en-US" dirty="0" smtClean="0">
                <a:ea typeface="宋体" panose="02010600030101010101" pitchFamily="2" charset="-122"/>
              </a:rPr>
              <a:t>与位置</a:t>
            </a:r>
            <a:r>
              <a:rPr lang="zh-CN" altLang="en-AU" dirty="0" smtClean="0">
                <a:ea typeface="宋体" panose="02010600030101010101" pitchFamily="2" charset="-122"/>
              </a:rPr>
              <a:t>数据的处理</a:t>
            </a:r>
            <a:endParaRPr lang="en-AU" altLang="zh-CN" dirty="0"/>
          </a:p>
          <a:p>
            <a:pPr marL="0" indent="0">
              <a:buNone/>
            </a:pPr>
            <a:r>
              <a:rPr lang="en-AU" altLang="zh-CN" dirty="0" smtClean="0">
                <a:ea typeface="宋体" panose="02010600030101010101" pitchFamily="2" charset="-122"/>
              </a:rPr>
              <a:t>         </a:t>
            </a:r>
            <a:r>
              <a:rPr lang="zh-CN" altLang="en-AU" sz="2000" dirty="0" smtClean="0">
                <a:ea typeface="宋体" panose="02010600030101010101" pitchFamily="2" charset="-122"/>
              </a:rPr>
              <a:t>处理玩家交互的</a:t>
            </a:r>
            <a:r>
              <a:rPr lang="en-AU" altLang="zh-CN" sz="2000" dirty="0" smtClean="0">
                <a:ea typeface="宋体" panose="02010600030101010101" pitchFamily="2" charset="-122"/>
              </a:rPr>
              <a:t>Space</a:t>
            </a:r>
            <a:r>
              <a:rPr lang="zh-CN" altLang="en-AU" sz="2000" dirty="0" smtClean="0">
                <a:ea typeface="宋体" panose="02010600030101010101" pitchFamily="2" charset="-122"/>
              </a:rPr>
              <a:t> </a:t>
            </a:r>
            <a:r>
              <a:rPr lang="en-AU" altLang="zh-CN" sz="2000" dirty="0" smtClean="0">
                <a:ea typeface="宋体" panose="02010600030101010101" pitchFamily="2" charset="-122"/>
              </a:rPr>
              <a:t>(</a:t>
            </a:r>
            <a:r>
              <a:rPr lang="zh-CN" altLang="en-AU" sz="2000" dirty="0" smtClean="0">
                <a:ea typeface="宋体" panose="02010600030101010101" pitchFamily="2" charset="-122"/>
              </a:rPr>
              <a:t>空间</a:t>
            </a:r>
            <a:r>
              <a:rPr lang="zh-CN" altLang="en-US" sz="2000" dirty="0" smtClean="0">
                <a:ea typeface="宋体" panose="02010600030101010101" pitchFamily="2" charset="-122"/>
              </a:rPr>
              <a:t>、房间、场景</a:t>
            </a:r>
            <a:r>
              <a:rPr lang="en-US" altLang="zh-CN" sz="2000" dirty="0" smtClean="0">
                <a:ea typeface="宋体" panose="02010600030101010101" pitchFamily="2" charset="-122"/>
              </a:rPr>
              <a:t>…</a:t>
            </a:r>
            <a:r>
              <a:rPr lang="en-AU" altLang="zh-CN" sz="2000" dirty="0" smtClean="0">
                <a:ea typeface="宋体" panose="02010600030101010101" pitchFamily="2" charset="-122"/>
              </a:rPr>
              <a:t>)</a:t>
            </a:r>
            <a:endParaRPr lang="en-AU" altLang="zh-CN" sz="2000" dirty="0" smtClean="0"/>
          </a:p>
          <a:p>
            <a:r>
              <a:rPr lang="zh-CN" altLang="en-AU" dirty="0" smtClean="0">
                <a:ea typeface="宋体" panose="02010600030101010101" pitchFamily="2" charset="-122"/>
              </a:rPr>
              <a:t>处理在</a:t>
            </a:r>
            <a:r>
              <a:rPr lang="en-AU" altLang="zh-CN" dirty="0" smtClean="0">
                <a:ea typeface="宋体" panose="02010600030101010101" pitchFamily="2" charset="-122"/>
              </a:rPr>
              <a:t>Space</a:t>
            </a:r>
            <a:r>
              <a:rPr lang="zh-CN" altLang="en-AU" dirty="0" smtClean="0">
                <a:ea typeface="宋体" panose="02010600030101010101" pitchFamily="2" charset="-122"/>
              </a:rPr>
              <a:t>内的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endParaRPr lang="en-AU" altLang="zh-CN" dirty="0" smtClean="0">
              <a:ea typeface="宋体" panose="02010600030101010101" pitchFamily="2" charset="-122"/>
            </a:endParaRPr>
          </a:p>
          <a:p>
            <a:r>
              <a:rPr lang="zh-CN" altLang="en-AU" dirty="0" smtClean="0">
                <a:ea typeface="宋体" panose="02010600030101010101" pitchFamily="2" charset="-122"/>
              </a:rPr>
              <a:t>处理</a:t>
            </a:r>
            <a:r>
              <a:rPr lang="en-AU" altLang="zh-CN" dirty="0" smtClean="0">
                <a:ea typeface="宋体" panose="02010600030101010101" pitchFamily="2" charset="-122"/>
              </a:rPr>
              <a:t>Space</a:t>
            </a:r>
            <a:r>
              <a:rPr lang="zh-CN" altLang="en-AU" dirty="0" smtClean="0">
                <a:ea typeface="宋体" panose="02010600030101010101" pitchFamily="2" charset="-122"/>
              </a:rPr>
              <a:t>内的一个区域</a:t>
            </a:r>
            <a:r>
              <a:rPr lang="en-AU" altLang="zh-CN" dirty="0" smtClean="0">
                <a:ea typeface="宋体" panose="02010600030101010101" pitchFamily="2" charset="-122"/>
              </a:rPr>
              <a:t> </a:t>
            </a:r>
            <a:r>
              <a:rPr lang="en-AU" altLang="zh-CN" dirty="0" smtClean="0"/>
              <a:t>(Cell)</a:t>
            </a:r>
            <a:endParaRPr lang="en-AU" altLang="zh-CN" dirty="0" smtClean="0"/>
          </a:p>
          <a:p>
            <a:pPr marL="0" lvl="1" indent="0">
              <a:buSzPct val="80000"/>
              <a:buNone/>
            </a:pPr>
            <a:r>
              <a:rPr lang="zh-CN" altLang="en-AU" dirty="0" smtClean="0">
                <a:ea typeface="宋体" panose="02010600030101010101" pitchFamily="2" charset="-122"/>
              </a:rPr>
              <a:t>            </a:t>
            </a:r>
            <a:r>
              <a:rPr lang="zh-CN" altLang="en-AU" sz="2000" dirty="0" smtClean="0">
                <a:ea typeface="宋体" panose="02010600030101010101" pitchFamily="2" charset="-122"/>
              </a:rPr>
              <a:t>一个</a:t>
            </a:r>
            <a:r>
              <a:rPr lang="en-AU" altLang="zh-CN" sz="2000" dirty="0" err="1" smtClean="0">
                <a:ea typeface="宋体" panose="02010600030101010101" pitchFamily="2" charset="-122"/>
              </a:rPr>
              <a:t>Cellapp</a:t>
            </a:r>
            <a:r>
              <a:rPr lang="zh-CN" altLang="en-AU" sz="2000" dirty="0" smtClean="0">
                <a:ea typeface="宋体" panose="02010600030101010101" pitchFamily="2" charset="-122"/>
              </a:rPr>
              <a:t>在一个</a:t>
            </a:r>
            <a:r>
              <a:rPr lang="en-AU" altLang="zh-CN" sz="2000" dirty="0" smtClean="0">
                <a:ea typeface="宋体" panose="02010600030101010101" pitchFamily="2" charset="-122"/>
              </a:rPr>
              <a:t>Space</a:t>
            </a:r>
            <a:r>
              <a:rPr lang="zh-CN" altLang="en-AU" sz="2000" dirty="0" smtClean="0">
                <a:ea typeface="宋体" panose="02010600030101010101" pitchFamily="2" charset="-122"/>
              </a:rPr>
              <a:t>上的</a:t>
            </a:r>
            <a:r>
              <a:rPr lang="en-AU" altLang="zh-CN" sz="2000" dirty="0" smtClean="0">
                <a:ea typeface="宋体" panose="02010600030101010101" pitchFamily="2" charset="-122"/>
              </a:rPr>
              <a:t>Cell</a:t>
            </a:r>
            <a:r>
              <a:rPr lang="zh-CN" altLang="en-AU" sz="2000" dirty="0" smtClean="0">
                <a:ea typeface="宋体" panose="02010600030101010101" pitchFamily="2" charset="-122"/>
              </a:rPr>
              <a:t>只会有一个</a:t>
            </a:r>
            <a:r>
              <a:rPr lang="en-US" altLang="zh-CN" sz="2000" dirty="0" smtClean="0">
                <a:ea typeface="宋体" panose="02010600030101010101" pitchFamily="2" charset="-122"/>
              </a:rPr>
              <a:t>(</a:t>
            </a:r>
            <a:r>
              <a:rPr lang="zh-CN" altLang="en-US" sz="2000" dirty="0" smtClean="0">
                <a:ea typeface="宋体" panose="02010600030101010101" pitchFamily="2" charset="-122"/>
              </a:rPr>
              <a:t>通常   进程占用</a:t>
            </a:r>
            <a:r>
              <a:rPr lang="zh-CN" altLang="en-AU" sz="2000" dirty="0" smtClean="0">
                <a:ea typeface="宋体" panose="02010600030101010101" pitchFamily="2" charset="-122"/>
              </a:rPr>
              <a:t>一个</a:t>
            </a:r>
            <a:r>
              <a:rPr lang="en-AU" altLang="zh-CN" sz="2000" dirty="0" smtClean="0">
                <a:ea typeface="宋体" panose="02010600030101010101" pitchFamily="2" charset="-122"/>
              </a:rPr>
              <a:t>CPU/</a:t>
            </a:r>
            <a:r>
              <a:rPr lang="zh-CN" altLang="en-AU" sz="2000" dirty="0" smtClean="0">
                <a:ea typeface="宋体" panose="02010600030101010101" pitchFamily="2" charset="-122"/>
              </a:rPr>
              <a:t>核</a:t>
            </a:r>
            <a:r>
              <a:rPr lang="zh-CN" altLang="en-US" sz="2000" dirty="0" smtClean="0">
                <a:ea typeface="宋体" panose="02010600030101010101" pitchFamily="2" charset="-122"/>
              </a:rPr>
              <a:t>，多个</a:t>
            </a:r>
            <a:r>
              <a:rPr lang="en-US" altLang="zh-CN" sz="2000" dirty="0" smtClean="0">
                <a:ea typeface="宋体" panose="02010600030101010101" pitchFamily="2" charset="-122"/>
              </a:rPr>
              <a:t>Cell</a:t>
            </a:r>
            <a:r>
              <a:rPr lang="zh-CN" altLang="en-US" sz="2000" dirty="0" smtClean="0">
                <a:ea typeface="宋体" panose="02010600030101010101" pitchFamily="2" charset="-122"/>
              </a:rPr>
              <a:t>并没有意义</a:t>
            </a:r>
            <a:r>
              <a:rPr lang="en-US" altLang="zh-CN" sz="2000" dirty="0" smtClean="0">
                <a:ea typeface="宋体" panose="02010600030101010101" pitchFamily="2" charset="-122"/>
              </a:rPr>
              <a:t>)</a:t>
            </a:r>
            <a:endParaRPr lang="en-AU" altLang="zh-CN" sz="2000" dirty="0" smtClean="0"/>
          </a:p>
          <a:p>
            <a:r>
              <a:rPr lang="zh-CN" altLang="en-AU" dirty="0" smtClean="0">
                <a:ea typeface="宋体" panose="02010600030101010101" pitchFamily="2" charset="-122"/>
              </a:rPr>
              <a:t>一个</a:t>
            </a:r>
            <a:r>
              <a:rPr lang="en-AU" altLang="zh-CN" dirty="0" err="1" smtClean="0">
                <a:ea typeface="宋体" panose="02010600030101010101" pitchFamily="2" charset="-122"/>
              </a:rPr>
              <a:t>Cel</a:t>
            </a:r>
            <a:r>
              <a:rPr lang="en-US" altLang="zh-CN" smtClean="0">
                <a:ea typeface="宋体" panose="02010600030101010101" pitchFamily="2" charset="-122"/>
              </a:rPr>
              <a:t>l</a:t>
            </a:r>
            <a:r>
              <a:rPr lang="en-AU" altLang="zh-CN" smtClean="0">
                <a:ea typeface="宋体" panose="02010600030101010101" pitchFamily="2" charset="-122"/>
              </a:rPr>
              <a:t>app</a:t>
            </a:r>
            <a:r>
              <a:rPr lang="zh-CN" altLang="en-AU" dirty="0" smtClean="0">
                <a:ea typeface="宋体" panose="02010600030101010101" pitchFamily="2" charset="-122"/>
              </a:rPr>
              <a:t>有可能处理多个</a:t>
            </a:r>
            <a:r>
              <a:rPr lang="en-AU" altLang="zh-CN" dirty="0" smtClean="0">
                <a:ea typeface="宋体" panose="02010600030101010101" pitchFamily="2" charset="-122"/>
              </a:rPr>
              <a:t>Space</a:t>
            </a:r>
            <a:endParaRPr lang="en-AU" altLang="zh-CN" dirty="0" smtClean="0"/>
          </a:p>
          <a:p>
            <a:r>
              <a:rPr lang="zh-CN" altLang="en-AU" dirty="0" smtClean="0">
                <a:ea typeface="宋体" panose="02010600030101010101" pitchFamily="2" charset="-122"/>
              </a:rPr>
              <a:t>通常一个</a:t>
            </a:r>
            <a:r>
              <a:rPr lang="en-AU" altLang="zh-CN" dirty="0" smtClean="0">
                <a:ea typeface="宋体" panose="02010600030101010101" pitchFamily="2" charset="-122"/>
              </a:rPr>
              <a:t>CPU/</a:t>
            </a:r>
            <a:r>
              <a:rPr lang="zh-CN" altLang="en-AU" dirty="0" smtClean="0">
                <a:ea typeface="宋体" panose="02010600030101010101" pitchFamily="2" charset="-122"/>
              </a:rPr>
              <a:t>核上处理一个</a:t>
            </a:r>
            <a:r>
              <a:rPr lang="en-AU" altLang="zh-CN" dirty="0" err="1" smtClean="0">
                <a:ea typeface="宋体" panose="02010600030101010101" pitchFamily="2" charset="-122"/>
              </a:rPr>
              <a:t>Cellapp</a:t>
            </a:r>
            <a:endParaRPr lang="en-AU" altLang="zh-CN" dirty="0" smtClean="0"/>
          </a:p>
          <a:p>
            <a:endParaRPr lang="en-AU" altLang="zh-CN" dirty="0" smtClean="0"/>
          </a:p>
          <a:p>
            <a:pPr marL="0" lvl="1" indent="0">
              <a:buSzPct val="80000"/>
              <a:buNone/>
            </a:pPr>
            <a:endParaRPr lang="en-AU" altLang="zh-CN" dirty="0" smtClean="0"/>
          </a:p>
          <a:p>
            <a:pPr marL="0" indent="0">
              <a:buNone/>
            </a:pPr>
            <a:endParaRPr lang="en-AU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Cells &amp; Spaces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183126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dirty="0" smtClean="0"/>
              <a:t>目前不支持</a:t>
            </a:r>
            <a:r>
              <a:rPr lang="en-US" altLang="zh-CN" dirty="0" smtClean="0"/>
              <a:t>Space</a:t>
            </a:r>
            <a:r>
              <a:rPr lang="zh-CN" altLang="en-US" dirty="0" smtClean="0"/>
              <a:t>拆分成多个</a:t>
            </a:r>
            <a:r>
              <a:rPr lang="en-US" altLang="zh-CN" dirty="0" smtClean="0"/>
              <a:t>Cell</a:t>
            </a:r>
            <a:r>
              <a:rPr lang="zh-CN" altLang="en-US" dirty="0" smtClean="0"/>
              <a:t>由</a:t>
            </a:r>
            <a:r>
              <a:rPr lang="en-US" altLang="zh-CN" dirty="0" err="1" smtClean="0"/>
              <a:t>Cellapps</a:t>
            </a:r>
            <a:r>
              <a:rPr lang="zh-CN" altLang="en-US" dirty="0" smtClean="0"/>
              <a:t>共同负载，因此本页可忽略</a:t>
            </a:r>
            <a:endParaRPr lang="en-US" altLang="zh-CN" dirty="0" smtClean="0"/>
          </a:p>
          <a:p>
            <a:r>
              <a:rPr lang="en-AU" altLang="zh-CN" dirty="0" smtClean="0">
                <a:ea typeface="宋体" panose="02010600030101010101" pitchFamily="2" charset="-122"/>
              </a:rPr>
              <a:t>Spaces</a:t>
            </a:r>
            <a:r>
              <a:rPr lang="zh-CN" altLang="en-AU" dirty="0" smtClean="0">
                <a:ea typeface="宋体" panose="02010600030101010101" pitchFamily="2" charset="-122"/>
              </a:rPr>
              <a:t>通过</a:t>
            </a:r>
            <a:r>
              <a:rPr lang="en-AU" altLang="zh-CN" dirty="0" smtClean="0">
                <a:ea typeface="宋体" panose="02010600030101010101" pitchFamily="2" charset="-122"/>
              </a:rPr>
              <a:t>Cells</a:t>
            </a:r>
            <a:r>
              <a:rPr lang="zh-CN" altLang="en-AU" dirty="0" smtClean="0">
                <a:ea typeface="宋体" panose="02010600030101010101" pitchFamily="2" charset="-122"/>
              </a:rPr>
              <a:t>来</a:t>
            </a:r>
            <a:r>
              <a:rPr lang="zh-CN" altLang="en-US" dirty="0" smtClean="0">
                <a:ea typeface="宋体" panose="02010600030101010101" pitchFamily="2" charset="-122"/>
              </a:rPr>
              <a:t>实现</a:t>
            </a:r>
            <a:r>
              <a:rPr lang="zh-CN" altLang="en-AU" dirty="0" smtClean="0">
                <a:ea typeface="宋体" panose="02010600030101010101" pitchFamily="2" charset="-122"/>
              </a:rPr>
              <a:t>平衡负载</a:t>
            </a:r>
            <a:endParaRPr lang="en-AU" altLang="zh-CN" dirty="0" smtClean="0"/>
          </a:p>
          <a:p>
            <a:r>
              <a:rPr lang="zh-CN" altLang="en-US" dirty="0" smtClean="0">
                <a:ea typeface="宋体" panose="02010600030101010101" pitchFamily="2" charset="-122"/>
              </a:rPr>
              <a:t>每个</a:t>
            </a:r>
            <a:r>
              <a:rPr lang="en-US" altLang="zh-CN" dirty="0" smtClean="0">
                <a:ea typeface="宋体" panose="02010600030101010101" pitchFamily="2" charset="-122"/>
              </a:rPr>
              <a:t>Space</a:t>
            </a:r>
            <a:r>
              <a:rPr lang="zh-CN" altLang="en-US" dirty="0" smtClean="0">
                <a:ea typeface="宋体" panose="02010600030101010101" pitchFamily="2" charset="-122"/>
              </a:rPr>
              <a:t>至少含有一个</a:t>
            </a:r>
            <a:r>
              <a:rPr lang="en-US" altLang="zh-CN" dirty="0" smtClean="0">
                <a:ea typeface="宋体" panose="02010600030101010101" pitchFamily="2" charset="-122"/>
              </a:rPr>
              <a:t>Cell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zh-CN" altLang="en-US" dirty="0" smtClean="0">
                <a:ea typeface="宋体" panose="02010600030101010101" pitchFamily="2" charset="-122"/>
              </a:rPr>
              <a:t>每个</a:t>
            </a:r>
            <a:r>
              <a:rPr lang="en-US" altLang="zh-CN" dirty="0" smtClean="0">
                <a:ea typeface="宋体" panose="02010600030101010101" pitchFamily="2" charset="-122"/>
              </a:rPr>
              <a:t>Cell</a:t>
            </a:r>
            <a:r>
              <a:rPr lang="zh-CN" altLang="en-US" dirty="0" smtClean="0">
                <a:ea typeface="宋体" panose="02010600030101010101" pitchFamily="2" charset="-122"/>
              </a:rPr>
              <a:t>处理</a:t>
            </a:r>
            <a:r>
              <a:rPr lang="en-US" altLang="zh-CN" dirty="0" smtClean="0">
                <a:ea typeface="宋体" panose="02010600030101010101" pitchFamily="2" charset="-122"/>
              </a:rPr>
              <a:t>Space</a:t>
            </a:r>
            <a:r>
              <a:rPr lang="zh-CN" altLang="en-US" dirty="0" smtClean="0">
                <a:ea typeface="宋体" panose="02010600030101010101" pitchFamily="2" charset="-122"/>
              </a:rPr>
              <a:t>的一个区域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en-US" altLang="zh-CN" dirty="0" smtClean="0">
                <a:ea typeface="宋体" panose="02010600030101010101" pitchFamily="2" charset="-122"/>
              </a:rPr>
              <a:t>Cell</a:t>
            </a:r>
            <a:r>
              <a:rPr lang="zh-CN" altLang="en-US" dirty="0" smtClean="0">
                <a:ea typeface="宋体" panose="02010600030101010101" pitchFamily="2" charset="-122"/>
              </a:rPr>
              <a:t>的边界根据</a:t>
            </a:r>
            <a:r>
              <a:rPr lang="en-US" altLang="zh-CN" dirty="0" smtClean="0">
                <a:ea typeface="宋体" panose="02010600030101010101" pitchFamily="2" charset="-122"/>
              </a:rPr>
              <a:t>Cell</a:t>
            </a:r>
            <a:r>
              <a:rPr lang="zh-CN" altLang="en-US" dirty="0" smtClean="0">
                <a:ea typeface="宋体" panose="02010600030101010101" pitchFamily="2" charset="-122"/>
              </a:rPr>
              <a:t>的负载而移动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en-US" altLang="zh-CN" dirty="0" smtClean="0">
                <a:ea typeface="宋体" panose="02010600030101010101" pitchFamily="2" charset="-122"/>
              </a:rPr>
              <a:t>Cells</a:t>
            </a:r>
            <a:r>
              <a:rPr lang="zh-CN" altLang="en-US" dirty="0" smtClean="0">
                <a:ea typeface="宋体" panose="02010600030101010101" pitchFamily="2" charset="-122"/>
              </a:rPr>
              <a:t>不影响客户端的游戏体验</a:t>
            </a:r>
            <a:endParaRPr lang="zh-CN" altLang="en-US" dirty="0" smtClean="0">
              <a:ea typeface="宋体" panose="02010600030101010101" pitchFamily="2" charset="-122"/>
            </a:endParaRPr>
          </a:p>
          <a:p>
            <a:endParaRPr lang="en-AU" altLang="zh-CN" dirty="0" smtClean="0"/>
          </a:p>
        </p:txBody>
      </p:sp>
      <p:sp>
        <p:nvSpPr>
          <p:cNvPr id="3" name="矩形 2"/>
          <p:cNvSpPr/>
          <p:nvPr/>
        </p:nvSpPr>
        <p:spPr>
          <a:xfrm>
            <a:off x="5076056" y="4941168"/>
            <a:ext cx="3672408" cy="17954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5394140" y="5229200"/>
            <a:ext cx="906052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394140" y="5949280"/>
            <a:ext cx="906052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6300192" y="5229200"/>
            <a:ext cx="1152128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6300192" y="5949280"/>
            <a:ext cx="612068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884885" y="5949280"/>
            <a:ext cx="567435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7452320" y="5229200"/>
            <a:ext cx="1152128" cy="13681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560749" y="540457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Cell1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580112" y="60932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Cell2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88224" y="54359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Cell3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00192" y="60840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Cell4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876256" y="608400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Cell5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704348" y="57592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Cell6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17294" y="4941168"/>
            <a:ext cx="3515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 smtClean="0">
                <a:solidFill>
                  <a:schemeClr val="accent2">
                    <a:lumMod val="50000"/>
                  </a:schemeClr>
                </a:solidFill>
              </a:rPr>
              <a:t>一个</a:t>
            </a:r>
            <a:r>
              <a:rPr lang="en-US" altLang="zh-CN" sz="1400" b="1" dirty="0" smtClean="0">
                <a:solidFill>
                  <a:schemeClr val="accent2">
                    <a:lumMod val="50000"/>
                  </a:schemeClr>
                </a:solidFill>
              </a:rPr>
              <a:t>Space</a:t>
            </a:r>
            <a:r>
              <a:rPr lang="zh-CN" altLang="en-US" sz="1400" b="1" dirty="0" smtClean="0">
                <a:solidFill>
                  <a:schemeClr val="accent2">
                    <a:lumMod val="50000"/>
                  </a:schemeClr>
                </a:solidFill>
              </a:rPr>
              <a:t>被拆分成多个</a:t>
            </a:r>
            <a:r>
              <a:rPr lang="en-US" altLang="zh-CN" sz="1400" b="1" dirty="0" smtClean="0">
                <a:solidFill>
                  <a:schemeClr val="accent2">
                    <a:lumMod val="50000"/>
                  </a:schemeClr>
                </a:solidFill>
              </a:rPr>
              <a:t>Cell</a:t>
            </a:r>
            <a:endParaRPr lang="zh-CN" altLang="en-US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Cellapp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主要负载的地方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183126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 smtClean="0">
                <a:ea typeface="宋体" panose="02010600030101010101" pitchFamily="2" charset="-122"/>
              </a:rPr>
              <a:t>管理</a:t>
            </a:r>
            <a:r>
              <a:rPr lang="zh-CN" altLang="en-US" dirty="0" smtClean="0">
                <a:ea typeface="宋体" panose="02010600030101010101" pitchFamily="2" charset="-122"/>
              </a:rPr>
              <a:t>的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的总数量</a:t>
            </a:r>
            <a:endParaRPr lang="en-AU" altLang="zh-CN" dirty="0"/>
          </a:p>
          <a:p>
            <a:r>
              <a:rPr lang="en-AU" altLang="zh-CN" dirty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的通信的</a:t>
            </a:r>
            <a:r>
              <a:rPr lang="zh-CN" altLang="en-AU" dirty="0" smtClean="0">
                <a:ea typeface="宋体" panose="02010600030101010101" pitchFamily="2" charset="-122"/>
              </a:rPr>
              <a:t>频率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 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用户所调用的方法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 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系统自动更新的属性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        Entity</a:t>
            </a:r>
            <a:r>
              <a:rPr lang="zh-CN" altLang="en-US" sz="2000" dirty="0" smtClean="0">
                <a:ea typeface="宋体" panose="02010600030101010101" pitchFamily="2" charset="-122"/>
              </a:rPr>
              <a:t>的密集度</a:t>
            </a:r>
            <a:endParaRPr lang="en-AU" altLang="zh-CN" sz="2000" dirty="0"/>
          </a:p>
          <a:p>
            <a:r>
              <a:rPr lang="en-AU" altLang="zh-CN" dirty="0"/>
              <a:t>Entity </a:t>
            </a:r>
            <a:r>
              <a:rPr lang="zh-CN" altLang="en-AU" dirty="0">
                <a:ea typeface="宋体" panose="02010600030101010101" pitchFamily="2" charset="-122"/>
              </a:rPr>
              <a:t>脚本</a:t>
            </a:r>
            <a:endParaRPr lang="zh-CN" altLang="en-AU" dirty="0">
              <a:ea typeface="宋体" panose="02010600030101010101" pitchFamily="2" charset="-122"/>
            </a:endParaRPr>
          </a:p>
          <a:p>
            <a:r>
              <a:rPr lang="en-AU" altLang="zh-CN" dirty="0"/>
              <a:t>Entity</a:t>
            </a:r>
            <a:r>
              <a:rPr lang="zh-CN" altLang="en-AU" dirty="0">
                <a:ea typeface="宋体" panose="02010600030101010101" pitchFamily="2" charset="-122"/>
              </a:rPr>
              <a:t>的数据大小</a:t>
            </a:r>
            <a:endParaRPr lang="en-AU" altLang="zh-CN" dirty="0"/>
          </a:p>
          <a:p>
            <a:endParaRPr lang="en-AU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与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Cell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183126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>
                <a:ea typeface="宋体" panose="02010600030101010101" pitchFamily="2" charset="-122"/>
              </a:rPr>
              <a:t>每个</a:t>
            </a:r>
            <a:r>
              <a:rPr lang="en-AU" altLang="zh-CN" dirty="0">
                <a:ea typeface="宋体" panose="02010600030101010101" pitchFamily="2" charset="-122"/>
              </a:rPr>
              <a:t>space</a:t>
            </a:r>
            <a:r>
              <a:rPr lang="zh-CN" altLang="en-AU" dirty="0">
                <a:ea typeface="宋体" panose="02010600030101010101" pitchFamily="2" charset="-122"/>
              </a:rPr>
              <a:t>至少有一</a:t>
            </a:r>
            <a:r>
              <a:rPr lang="zh-CN" altLang="en-AU" dirty="0" smtClean="0">
                <a:ea typeface="宋体" panose="02010600030101010101" pitchFamily="2" charset="-122"/>
              </a:rPr>
              <a:t>个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endParaRPr lang="en-AU" altLang="zh-CN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AU" altLang="zh-CN" dirty="0">
                <a:ea typeface="宋体" panose="02010600030101010101" pitchFamily="2" charset="-122"/>
              </a:rPr>
              <a:t> </a:t>
            </a:r>
            <a:r>
              <a:rPr lang="en-AU" altLang="zh-CN" dirty="0" smtClean="0">
                <a:ea typeface="宋体" panose="02010600030101010101" pitchFamily="2" charset="-122"/>
              </a:rPr>
              <a:t>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通常第一个</a:t>
            </a:r>
            <a:r>
              <a:rPr lang="en-US" altLang="zh-CN" sz="2000" dirty="0">
                <a:ea typeface="宋体" panose="02010600030101010101" pitchFamily="2" charset="-122"/>
              </a:rPr>
              <a:t>E</a:t>
            </a:r>
            <a:r>
              <a:rPr lang="en-US" altLang="zh-CN" sz="2000" dirty="0" smtClean="0">
                <a:ea typeface="宋体" panose="02010600030101010101" pitchFamily="2" charset="-122"/>
              </a:rPr>
              <a:t>ntity</a:t>
            </a:r>
            <a:r>
              <a:rPr lang="zh-CN" altLang="en-US" sz="2000" dirty="0" smtClean="0">
                <a:ea typeface="宋体" panose="02010600030101010101" pitchFamily="2" charset="-122"/>
              </a:rPr>
              <a:t>是</a:t>
            </a:r>
            <a:r>
              <a:rPr lang="en-US" altLang="zh-CN" sz="2000" dirty="0" err="1" smtClean="0">
                <a:ea typeface="宋体" panose="02010600030101010101" pitchFamily="2" charset="-122"/>
              </a:rPr>
              <a:t>SpaceEntity</a:t>
            </a:r>
            <a:r>
              <a:rPr lang="zh-CN" altLang="en-US" sz="2000" dirty="0" smtClean="0">
                <a:ea typeface="宋体" panose="02010600030101010101" pitchFamily="2" charset="-122"/>
              </a:rPr>
              <a:t>，用于让用户操控</a:t>
            </a:r>
            <a:r>
              <a:rPr lang="en-US" altLang="zh-CN" sz="2000" dirty="0" smtClean="0">
                <a:ea typeface="宋体" panose="02010600030101010101" pitchFamily="2" charset="-122"/>
              </a:rPr>
              <a:t>Space</a:t>
            </a:r>
            <a:endParaRPr lang="en-AU" altLang="zh-CN" sz="2000" dirty="0"/>
          </a:p>
          <a:p>
            <a:r>
              <a:rPr lang="en-AU" altLang="zh-CN" dirty="0" err="1"/>
              <a:t>CellApp</a:t>
            </a:r>
            <a:r>
              <a:rPr lang="zh-CN" altLang="en-AU" dirty="0">
                <a:ea typeface="宋体" panose="02010600030101010101" pitchFamily="2" charset="-122"/>
              </a:rPr>
              <a:t>上的每个</a:t>
            </a:r>
            <a:r>
              <a:rPr lang="zh-CN" altLang="en-AU" dirty="0" smtClean="0">
                <a:ea typeface="宋体" panose="02010600030101010101" pitchFamily="2" charset="-122"/>
              </a:rPr>
              <a:t>玩家</a:t>
            </a:r>
            <a:r>
              <a:rPr lang="en-AU" altLang="zh-CN" dirty="0" smtClean="0"/>
              <a:t>Entity</a:t>
            </a:r>
            <a:r>
              <a:rPr lang="zh-CN" altLang="en-AU" dirty="0">
                <a:ea typeface="宋体" panose="02010600030101010101" pitchFamily="2" charset="-122"/>
              </a:rPr>
              <a:t>都有一</a:t>
            </a:r>
            <a:r>
              <a:rPr lang="zh-CN" altLang="en-AU" dirty="0" smtClean="0">
                <a:ea typeface="宋体" panose="02010600030101010101" pitchFamily="2" charset="-122"/>
              </a:rPr>
              <a:t>个</a:t>
            </a:r>
            <a:r>
              <a:rPr lang="en-AU" altLang="zh-CN" dirty="0" smtClean="0">
                <a:ea typeface="宋体" panose="02010600030101010101" pitchFamily="2" charset="-122"/>
              </a:rPr>
              <a:t>Witness</a:t>
            </a:r>
            <a:r>
              <a:rPr lang="zh-CN" altLang="en-AU" dirty="0" smtClean="0">
                <a:ea typeface="宋体" panose="02010600030101010101" pitchFamily="2" charset="-122"/>
              </a:rPr>
              <a:t>对象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dirty="0"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ea typeface="宋体" panose="02010600030101010101" pitchFamily="2" charset="-122"/>
              </a:rPr>
              <a:t>       </a:t>
            </a:r>
            <a:r>
              <a:rPr lang="en-US" altLang="zh-CN" sz="2000" dirty="0" smtClean="0">
                <a:ea typeface="宋体" panose="02010600030101010101" pitchFamily="2" charset="-122"/>
              </a:rPr>
              <a:t>Witness</a:t>
            </a:r>
            <a:r>
              <a:rPr lang="zh-CN" altLang="en-US" sz="2000" dirty="0" smtClean="0">
                <a:ea typeface="宋体" panose="02010600030101010101" pitchFamily="2" charset="-122"/>
              </a:rPr>
              <a:t>监视周围的</a:t>
            </a:r>
            <a:r>
              <a:rPr lang="en-US" altLang="zh-CN" sz="2000" dirty="0" smtClean="0">
                <a:ea typeface="宋体" panose="02010600030101010101" pitchFamily="2" charset="-122"/>
              </a:rPr>
              <a:t>Entity</a:t>
            </a:r>
            <a:r>
              <a:rPr lang="zh-CN" altLang="en-US" sz="2000" dirty="0" smtClean="0">
                <a:ea typeface="宋体" panose="02010600030101010101" pitchFamily="2" charset="-122"/>
              </a:rPr>
              <a:t>，将发生的事件消息同步到客户端</a:t>
            </a:r>
            <a:endParaRPr lang="en-AU" altLang="zh-CN" sz="2000" dirty="0"/>
          </a:p>
          <a:p>
            <a:r>
              <a:rPr lang="en-AU" altLang="zh-CN" dirty="0"/>
              <a:t>Entity</a:t>
            </a:r>
            <a:r>
              <a:rPr lang="zh-CN" altLang="en-AU" dirty="0">
                <a:ea typeface="宋体" panose="02010600030101010101" pitchFamily="2" charset="-122"/>
              </a:rPr>
              <a:t>的兴趣范围</a:t>
            </a:r>
            <a:r>
              <a:rPr lang="en-AU" altLang="zh-CN" dirty="0">
                <a:ea typeface="宋体" panose="02010600030101010101" pitchFamily="2" charset="-122"/>
              </a:rPr>
              <a:t>(AOI)</a:t>
            </a:r>
            <a:r>
              <a:rPr lang="zh-CN" altLang="en-AU" dirty="0">
                <a:ea typeface="宋体" panose="02010600030101010101" pitchFamily="2" charset="-122"/>
              </a:rPr>
              <a:t>缺省是</a:t>
            </a:r>
            <a:r>
              <a:rPr lang="en-AU" altLang="zh-CN" dirty="0" smtClean="0">
                <a:ea typeface="宋体" panose="02010600030101010101" pitchFamily="2" charset="-122"/>
              </a:rPr>
              <a:t>500M</a:t>
            </a:r>
            <a:endParaRPr lang="en-AU" altLang="zh-CN" dirty="0"/>
          </a:p>
          <a:p>
            <a:pPr marL="0" lvl="1" indent="0">
              <a:buSzPct val="80000"/>
              <a:buNone/>
            </a:pPr>
            <a:r>
              <a:rPr lang="zh-CN" altLang="en-AU" dirty="0" smtClean="0">
                <a:ea typeface="宋体" panose="02010600030101010101" pitchFamily="2" charset="-122"/>
              </a:rPr>
              <a:t>         </a:t>
            </a:r>
            <a:r>
              <a:rPr lang="zh-CN" altLang="en-AU" sz="2000" dirty="0" smtClean="0">
                <a:ea typeface="宋体" panose="02010600030101010101" pitchFamily="2" charset="-122"/>
              </a:rPr>
              <a:t>是</a:t>
            </a:r>
            <a:r>
              <a:rPr lang="zh-CN" altLang="en-AU" sz="2000" dirty="0">
                <a:ea typeface="宋体" panose="02010600030101010101" pitchFamily="2" charset="-122"/>
              </a:rPr>
              <a:t>可以自定义的，依赖于很多因素</a:t>
            </a:r>
            <a:endParaRPr lang="en-AU" altLang="zh-CN" sz="2000" dirty="0"/>
          </a:p>
          <a:p>
            <a:pPr marL="0" indent="0">
              <a:buNone/>
            </a:pPr>
            <a:endParaRPr lang="en-AU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与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Cell </a:t>
            </a:r>
            <a:r>
              <a:rPr lang="en-US" altLang="zh-CN" sz="22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(</a:t>
            </a:r>
            <a:r>
              <a:rPr lang="zh-CN" altLang="en-US" sz="22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本页跨</a:t>
            </a:r>
            <a:r>
              <a:rPr lang="en-US" altLang="zh-CN" sz="22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Cell</a:t>
            </a:r>
            <a:r>
              <a:rPr lang="zh-CN" altLang="en-US" sz="22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内容未实现</a:t>
            </a:r>
            <a:r>
              <a:rPr lang="en-US" altLang="zh-CN" sz="22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)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183126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 smtClean="0">
                <a:ea typeface="宋体" panose="02010600030101010101" pitchFamily="2" charset="-122"/>
              </a:rPr>
              <a:t>穿越</a:t>
            </a:r>
            <a:r>
              <a:rPr lang="en-AU" altLang="zh-CN" dirty="0" smtClean="0">
                <a:ea typeface="宋体" panose="02010600030101010101" pitchFamily="2" charset="-122"/>
              </a:rPr>
              <a:t>Cell</a:t>
            </a:r>
            <a:r>
              <a:rPr lang="zh-CN" altLang="en-AU" dirty="0">
                <a:ea typeface="宋体" panose="02010600030101010101" pitchFamily="2" charset="-122"/>
              </a:rPr>
              <a:t>边界</a:t>
            </a:r>
            <a:r>
              <a:rPr lang="zh-CN" altLang="en-US" dirty="0">
                <a:ea typeface="宋体" panose="02010600030101010101" pitchFamily="2" charset="-122"/>
              </a:rPr>
              <a:t>是无缝</a:t>
            </a:r>
            <a:r>
              <a:rPr lang="zh-CN" altLang="en-US" dirty="0" smtClean="0">
                <a:ea typeface="宋体" panose="02010600030101010101" pitchFamily="2" charset="-122"/>
              </a:rPr>
              <a:t>的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indent="0">
              <a:buSzPct val="25000"/>
              <a:buNone/>
            </a:pPr>
            <a:r>
              <a:rPr lang="zh-CN" altLang="en-US" dirty="0">
                <a:ea typeface="宋体" panose="02010600030101010101" pitchFamily="2" charset="-122"/>
              </a:rPr>
              <a:t> </a:t>
            </a:r>
            <a:r>
              <a:rPr lang="zh-CN" altLang="en-US" dirty="0" smtClean="0">
                <a:ea typeface="宋体" panose="02010600030101010101" pitchFamily="2" charset="-122"/>
              </a:rPr>
              <a:t>         </a:t>
            </a:r>
            <a:r>
              <a:rPr lang="zh-CN" altLang="en-AU" sz="2000" dirty="0" smtClean="0">
                <a:ea typeface="宋体" panose="02010600030101010101" pitchFamily="2" charset="-122"/>
              </a:rPr>
              <a:t>客户端</a:t>
            </a:r>
            <a:r>
              <a:rPr lang="zh-CN" altLang="en-AU" sz="2000" dirty="0">
                <a:ea typeface="宋体" panose="02010600030101010101" pitchFamily="2" charset="-122"/>
              </a:rPr>
              <a:t>不会感觉到</a:t>
            </a:r>
            <a:r>
              <a:rPr lang="en-AU" altLang="zh-CN" sz="2000" dirty="0">
                <a:ea typeface="宋体" panose="02010600030101010101" pitchFamily="2" charset="-122"/>
              </a:rPr>
              <a:t>(</a:t>
            </a:r>
            <a:r>
              <a:rPr lang="zh-CN" altLang="en-AU" sz="2000" dirty="0">
                <a:ea typeface="宋体" panose="02010600030101010101" pitchFamily="2" charset="-122"/>
              </a:rPr>
              <a:t>穿越边界的发生</a:t>
            </a:r>
            <a:r>
              <a:rPr lang="en-AU" altLang="zh-CN" sz="2000" dirty="0" smtClean="0">
                <a:ea typeface="宋体" panose="02010600030101010101" pitchFamily="2" charset="-122"/>
              </a:rPr>
              <a:t>)</a:t>
            </a:r>
            <a:endParaRPr lang="en-AU" altLang="zh-CN" sz="2000" dirty="0"/>
          </a:p>
          <a:p>
            <a:r>
              <a:rPr lang="zh-CN" altLang="en-AU" dirty="0">
                <a:ea typeface="宋体" panose="02010600030101010101" pitchFamily="2" charset="-122"/>
              </a:rPr>
              <a:t>每个</a:t>
            </a:r>
            <a:r>
              <a:rPr lang="en-AU" altLang="zh-CN" dirty="0"/>
              <a:t>Cell</a:t>
            </a:r>
            <a:r>
              <a:rPr lang="zh-CN" altLang="en-AU" dirty="0">
                <a:ea typeface="宋体" panose="02010600030101010101" pitchFamily="2" charset="-122"/>
              </a:rPr>
              <a:t>维护着一个</a:t>
            </a:r>
            <a:r>
              <a:rPr lang="en-AU" altLang="zh-CN" dirty="0">
                <a:ea typeface="宋体" panose="02010600030101010101" pitchFamily="2" charset="-122"/>
              </a:rPr>
              <a:t>list</a:t>
            </a:r>
            <a:r>
              <a:rPr lang="zh-CN" altLang="en-AU" dirty="0">
                <a:ea typeface="宋体" panose="02010600030101010101" pitchFamily="2" charset="-122"/>
              </a:rPr>
              <a:t>，存放着在其边界外沿</a:t>
            </a:r>
            <a:r>
              <a:rPr lang="zh-CN" altLang="en-AU" dirty="0" smtClean="0">
                <a:ea typeface="宋体" panose="02010600030101010101" pitchFamily="2" charset="-122"/>
              </a:rPr>
              <a:t>的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endParaRPr lang="en-AU" altLang="zh-CN" dirty="0"/>
          </a:p>
          <a:p>
            <a:pPr marL="182245" lvl="1" indent="0">
              <a:buNone/>
            </a:pPr>
            <a:r>
              <a:rPr lang="en-AU" altLang="zh-CN" sz="2000" dirty="0" smtClean="0"/>
              <a:t>          Ghost </a:t>
            </a:r>
            <a:r>
              <a:rPr lang="en-AU" altLang="zh-CN" sz="2000" dirty="0" smtClean="0">
                <a:ea typeface="宋体" panose="02010600030101010101" pitchFamily="2" charset="-122"/>
              </a:rPr>
              <a:t>entities</a:t>
            </a:r>
            <a:endParaRPr lang="en-AU" altLang="zh-CN" sz="2000" dirty="0" smtClean="0">
              <a:ea typeface="宋体" panose="02010600030101010101" pitchFamily="2" charset="-122"/>
            </a:endParaRPr>
          </a:p>
          <a:p>
            <a:pPr marL="182245" lvl="1" indent="0">
              <a:buNone/>
            </a:pPr>
            <a:r>
              <a:rPr lang="en-AU" altLang="zh-CN" sz="2000" dirty="0" smtClean="0"/>
              <a:t>         </a:t>
            </a:r>
            <a:r>
              <a:rPr lang="zh-CN" altLang="en-US" sz="2000" dirty="0"/>
              <a:t>半径</a:t>
            </a:r>
            <a:r>
              <a:rPr lang="en-AU" altLang="zh-CN" sz="2000" dirty="0" smtClean="0"/>
              <a:t>500m</a:t>
            </a:r>
            <a:r>
              <a:rPr lang="zh-CN" altLang="en-US" sz="2000" dirty="0" smtClean="0"/>
              <a:t>，可配置</a:t>
            </a:r>
            <a:r>
              <a:rPr lang="en-AU" altLang="zh-CN" sz="2000" dirty="0" smtClean="0"/>
              <a:t> </a:t>
            </a:r>
            <a:endParaRPr lang="en-AU" altLang="zh-CN" sz="2000" dirty="0" smtClean="0"/>
          </a:p>
          <a:p>
            <a:pPr marL="182245" lvl="1" indent="0">
              <a:buNone/>
            </a:pPr>
            <a:r>
              <a:rPr lang="zh-CN" altLang="en-US" sz="2000" dirty="0" smtClean="0"/>
              <a:t>         大于</a:t>
            </a:r>
            <a:r>
              <a:rPr lang="zh-CN" altLang="en-US" sz="2000" dirty="0"/>
              <a:t>等于</a:t>
            </a:r>
            <a:r>
              <a:rPr lang="en-US" altLang="zh-CN" sz="2000" dirty="0"/>
              <a:t>AOI</a:t>
            </a:r>
            <a:endParaRPr lang="en-AU" altLang="zh-CN" sz="2000" dirty="0">
              <a:ea typeface="宋体" panose="02010600030101010101" pitchFamily="2" charset="-122"/>
            </a:endParaRPr>
          </a:p>
        </p:txBody>
      </p:sp>
      <p:sp>
        <p:nvSpPr>
          <p:cNvPr id="38" name="流程图: 过程 37"/>
          <p:cNvSpPr/>
          <p:nvPr/>
        </p:nvSpPr>
        <p:spPr>
          <a:xfrm>
            <a:off x="5328592" y="3995505"/>
            <a:ext cx="1800200" cy="22322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流程图: 过程 38"/>
          <p:cNvSpPr/>
          <p:nvPr/>
        </p:nvSpPr>
        <p:spPr>
          <a:xfrm>
            <a:off x="6048672" y="3995505"/>
            <a:ext cx="1080120" cy="22322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流程图: 过程 39"/>
          <p:cNvSpPr/>
          <p:nvPr/>
        </p:nvSpPr>
        <p:spPr>
          <a:xfrm>
            <a:off x="7128792" y="3995505"/>
            <a:ext cx="1800200" cy="2232248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流程图: 过程 40"/>
          <p:cNvSpPr/>
          <p:nvPr/>
        </p:nvSpPr>
        <p:spPr>
          <a:xfrm>
            <a:off x="7128792" y="3995505"/>
            <a:ext cx="1080120" cy="2232248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流程图: 联系 41"/>
          <p:cNvSpPr/>
          <p:nvPr/>
        </p:nvSpPr>
        <p:spPr>
          <a:xfrm>
            <a:off x="6617940" y="5186908"/>
            <a:ext cx="114300" cy="1143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流程图: 联系 43"/>
          <p:cNvSpPr/>
          <p:nvPr/>
        </p:nvSpPr>
        <p:spPr>
          <a:xfrm>
            <a:off x="6948264" y="5402932"/>
            <a:ext cx="114300" cy="1143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5760640" y="35010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Cell1</a:t>
            </a:r>
            <a:endParaRPr lang="zh-CN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7857564" y="35010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Cell2</a:t>
            </a:r>
            <a:endParaRPr lang="zh-CN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547828" y="5886659"/>
            <a:ext cx="10921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/>
              <a:t>500m </a:t>
            </a:r>
            <a:r>
              <a:rPr lang="en-US" altLang="zh-CN" sz="1100" dirty="0" smtClean="0"/>
              <a:t>radius</a:t>
            </a:r>
            <a:endParaRPr lang="en-US" altLang="zh-CN" sz="1100" dirty="0" smtClean="0"/>
          </a:p>
        </p:txBody>
      </p:sp>
      <p:sp>
        <p:nvSpPr>
          <p:cNvPr id="55" name="流程图: 联系 54"/>
          <p:cNvSpPr/>
          <p:nvPr/>
        </p:nvSpPr>
        <p:spPr>
          <a:xfrm>
            <a:off x="7693410" y="6587793"/>
            <a:ext cx="114300" cy="114300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流程图: 联系 55"/>
          <p:cNvSpPr/>
          <p:nvPr/>
        </p:nvSpPr>
        <p:spPr>
          <a:xfrm>
            <a:off x="7704856" y="6329477"/>
            <a:ext cx="114300" cy="1143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7819156" y="6254175"/>
            <a:ext cx="1187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 Real Entity</a:t>
            </a:r>
            <a:endParaRPr lang="zh-CN" altLang="en-US" sz="1100" dirty="0"/>
          </a:p>
        </p:txBody>
      </p:sp>
      <p:sp>
        <p:nvSpPr>
          <p:cNvPr id="58" name="TextBox 57"/>
          <p:cNvSpPr txBox="1"/>
          <p:nvPr/>
        </p:nvSpPr>
        <p:spPr>
          <a:xfrm>
            <a:off x="7848872" y="6515785"/>
            <a:ext cx="1187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Ghost Entity</a:t>
            </a:r>
            <a:endParaRPr lang="zh-CN" altLang="en-US" sz="1100" dirty="0"/>
          </a:p>
        </p:txBody>
      </p:sp>
      <p:sp>
        <p:nvSpPr>
          <p:cNvPr id="65" name="流程图: 联系 64"/>
          <p:cNvSpPr/>
          <p:nvPr/>
        </p:nvSpPr>
        <p:spPr>
          <a:xfrm>
            <a:off x="6905972" y="4941168"/>
            <a:ext cx="114300" cy="114300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流程图: 过程 67"/>
          <p:cNvSpPr/>
          <p:nvPr/>
        </p:nvSpPr>
        <p:spPr>
          <a:xfrm>
            <a:off x="6548214" y="5007252"/>
            <a:ext cx="914400" cy="87002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0" name="直接箭头连接符 69"/>
          <p:cNvCxnSpPr>
            <a:stCxn id="44" idx="6"/>
            <a:endCxn id="44" idx="5"/>
          </p:cNvCxnSpPr>
          <p:nvPr/>
        </p:nvCxnSpPr>
        <p:spPr>
          <a:xfrm flipH="1">
            <a:off x="7045825" y="5460082"/>
            <a:ext cx="16739" cy="40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>
            <a:stCxn id="44" idx="4"/>
            <a:endCxn id="68" idx="2"/>
          </p:cNvCxnSpPr>
          <p:nvPr/>
        </p:nvCxnSpPr>
        <p:spPr>
          <a:xfrm>
            <a:off x="7005414" y="55172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4" name="流程图: 联系 73"/>
          <p:cNvSpPr/>
          <p:nvPr/>
        </p:nvSpPr>
        <p:spPr>
          <a:xfrm>
            <a:off x="6257900" y="4610844"/>
            <a:ext cx="114300" cy="1143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6072154" y="4005064"/>
            <a:ext cx="10921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/>
              <a:t>500m boundary region</a:t>
            </a:r>
            <a:endParaRPr lang="en-US" altLang="zh-CN" sz="1100" dirty="0" smtClean="0"/>
          </a:p>
        </p:txBody>
      </p:sp>
      <p:sp>
        <p:nvSpPr>
          <p:cNvPr id="77" name="TextBox 76"/>
          <p:cNvSpPr txBox="1"/>
          <p:nvPr/>
        </p:nvSpPr>
        <p:spPr>
          <a:xfrm>
            <a:off x="7164288" y="4005064"/>
            <a:ext cx="10921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/>
              <a:t>500m boundary region</a:t>
            </a:r>
            <a:endParaRPr lang="en-US" altLang="zh-CN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Entity: Real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与</a:t>
            </a:r>
            <a:r>
              <a:rPr lang="en-US" altLang="zh-CN" dirty="0">
                <a:solidFill>
                  <a:schemeClr val="accent1"/>
                </a:solidFill>
                <a:ea typeface="宋体" panose="02010600030101010101" pitchFamily="2" charset="-122"/>
              </a:rPr>
              <a:t>G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host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183126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zh-CN" dirty="0" smtClean="0">
                <a:ea typeface="宋体" panose="02010600030101010101" pitchFamily="2" charset="-122"/>
              </a:rPr>
              <a:t>Real Entity</a:t>
            </a:r>
            <a:r>
              <a:rPr lang="zh-CN" altLang="en-AU" dirty="0">
                <a:ea typeface="宋体" panose="02010600030101010101" pitchFamily="2" charset="-122"/>
              </a:rPr>
              <a:t>是权威</a:t>
            </a:r>
            <a:r>
              <a:rPr lang="zh-CN" altLang="en-AU" dirty="0" smtClean="0">
                <a:ea typeface="宋体" panose="02010600030101010101" pitchFamily="2" charset="-122"/>
              </a:rPr>
              <a:t>的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endParaRPr lang="en-AU" altLang="zh-CN" dirty="0"/>
          </a:p>
          <a:p>
            <a:r>
              <a:rPr lang="zh-CN" altLang="en-AU" dirty="0" smtClean="0">
                <a:ea typeface="宋体" panose="02010600030101010101" pitchFamily="2" charset="-122"/>
              </a:rPr>
              <a:t>一个</a:t>
            </a:r>
            <a:r>
              <a:rPr lang="en-AU" altLang="zh-CN" dirty="0" smtClean="0">
                <a:ea typeface="宋体" panose="02010600030101010101" pitchFamily="2" charset="-122"/>
              </a:rPr>
              <a:t>Ghost Entity</a:t>
            </a:r>
            <a:r>
              <a:rPr lang="zh-CN" altLang="en-AU" dirty="0">
                <a:ea typeface="宋体" panose="02010600030101010101" pitchFamily="2" charset="-122"/>
              </a:rPr>
              <a:t>是从邻近</a:t>
            </a:r>
            <a:r>
              <a:rPr lang="zh-CN" altLang="en-AU" dirty="0" smtClean="0">
                <a:ea typeface="宋体" panose="02010600030101010101" pitchFamily="2" charset="-122"/>
              </a:rPr>
              <a:t>的</a:t>
            </a:r>
            <a:r>
              <a:rPr lang="en-AU" altLang="zh-CN" dirty="0" smtClean="0">
                <a:ea typeface="宋体" panose="02010600030101010101" pitchFamily="2" charset="-122"/>
              </a:rPr>
              <a:t>Cell</a:t>
            </a:r>
            <a:r>
              <a:rPr lang="zh-CN" altLang="en-AU" dirty="0">
                <a:ea typeface="宋体" panose="02010600030101010101" pitchFamily="2" charset="-122"/>
              </a:rPr>
              <a:t>的对应</a:t>
            </a:r>
            <a:r>
              <a:rPr lang="zh-CN" altLang="en-AU" dirty="0" smtClean="0">
                <a:ea typeface="宋体" panose="02010600030101010101" pitchFamily="2" charset="-122"/>
              </a:rPr>
              <a:t>的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的部分数据的</a:t>
            </a:r>
            <a:r>
              <a:rPr lang="zh-CN" altLang="en-AU" dirty="0" smtClean="0">
                <a:ea typeface="宋体" panose="02010600030101010101" pitchFamily="2" charset="-122"/>
              </a:rPr>
              <a:t>拷贝</a:t>
            </a:r>
            <a:endParaRPr lang="en-AU" altLang="zh-CN" dirty="0"/>
          </a:p>
        </p:txBody>
      </p:sp>
      <p:sp>
        <p:nvSpPr>
          <p:cNvPr id="10" name="流程图: 过程 9"/>
          <p:cNvSpPr/>
          <p:nvPr/>
        </p:nvSpPr>
        <p:spPr>
          <a:xfrm>
            <a:off x="3888432" y="3383414"/>
            <a:ext cx="1800200" cy="22322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流程图: 过程 10"/>
          <p:cNvSpPr/>
          <p:nvPr/>
        </p:nvSpPr>
        <p:spPr>
          <a:xfrm>
            <a:off x="4608512" y="3383414"/>
            <a:ext cx="1080120" cy="22322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流程图: 过程 12"/>
          <p:cNvSpPr/>
          <p:nvPr/>
        </p:nvSpPr>
        <p:spPr>
          <a:xfrm>
            <a:off x="5688632" y="3383414"/>
            <a:ext cx="1800200" cy="2232248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流程图: 过程 13"/>
          <p:cNvSpPr/>
          <p:nvPr/>
        </p:nvSpPr>
        <p:spPr>
          <a:xfrm>
            <a:off x="5688632" y="3383414"/>
            <a:ext cx="1080120" cy="2232248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流程图: 联系 7"/>
          <p:cNvSpPr/>
          <p:nvPr/>
        </p:nvSpPr>
        <p:spPr>
          <a:xfrm>
            <a:off x="5142067" y="4368319"/>
            <a:ext cx="114300" cy="1143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流程图: 联系 14"/>
          <p:cNvSpPr/>
          <p:nvPr/>
        </p:nvSpPr>
        <p:spPr>
          <a:xfrm>
            <a:off x="4968552" y="4767050"/>
            <a:ext cx="114300" cy="1143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流程图: 联系 15"/>
          <p:cNvSpPr/>
          <p:nvPr/>
        </p:nvSpPr>
        <p:spPr>
          <a:xfrm>
            <a:off x="5400600" y="5330924"/>
            <a:ext cx="114300" cy="1143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流程图: 联系 17"/>
          <p:cNvSpPr/>
          <p:nvPr/>
        </p:nvSpPr>
        <p:spPr>
          <a:xfrm>
            <a:off x="6048672" y="4796140"/>
            <a:ext cx="114300" cy="114300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流程图: 联系 18"/>
          <p:cNvSpPr/>
          <p:nvPr/>
        </p:nvSpPr>
        <p:spPr>
          <a:xfrm>
            <a:off x="6480720" y="5330924"/>
            <a:ext cx="114300" cy="114300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320480" y="288891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Cell1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417404" y="288891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Cell2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55259" y="3383414"/>
            <a:ext cx="10921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/>
              <a:t>500m boundary region</a:t>
            </a:r>
            <a:endParaRPr lang="en-US" altLang="zh-CN" sz="11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5688414" y="3383414"/>
            <a:ext cx="13770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/>
              <a:t>500m boundary region</a:t>
            </a:r>
            <a:endParaRPr lang="en-US" altLang="zh-CN" sz="1100" dirty="0"/>
          </a:p>
          <a:p>
            <a:endParaRPr lang="en-US" altLang="zh-CN" sz="1100" dirty="0" smtClean="0"/>
          </a:p>
          <a:p>
            <a:r>
              <a:rPr lang="en-US" altLang="zh-CN" sz="1100" dirty="0" smtClean="0"/>
              <a:t>    </a:t>
            </a:r>
            <a:endParaRPr lang="zh-CN" altLang="en-US" sz="1100" dirty="0"/>
          </a:p>
        </p:txBody>
      </p:sp>
      <p:sp>
        <p:nvSpPr>
          <p:cNvPr id="24" name="流程图: 联系 23"/>
          <p:cNvSpPr/>
          <p:nvPr/>
        </p:nvSpPr>
        <p:spPr>
          <a:xfrm>
            <a:off x="4248472" y="4853290"/>
            <a:ext cx="114300" cy="1143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流程图: 联系 24"/>
          <p:cNvSpPr/>
          <p:nvPr/>
        </p:nvSpPr>
        <p:spPr>
          <a:xfrm>
            <a:off x="7230516" y="4031486"/>
            <a:ext cx="114300" cy="1143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流程图: 联系 25"/>
          <p:cNvSpPr/>
          <p:nvPr/>
        </p:nvSpPr>
        <p:spPr>
          <a:xfrm>
            <a:off x="6230303" y="4365104"/>
            <a:ext cx="114300" cy="103699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流程图: 联系 28"/>
          <p:cNvSpPr/>
          <p:nvPr/>
        </p:nvSpPr>
        <p:spPr>
          <a:xfrm>
            <a:off x="6265649" y="5975702"/>
            <a:ext cx="114300" cy="114300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流程图: 联系 29"/>
          <p:cNvSpPr/>
          <p:nvPr/>
        </p:nvSpPr>
        <p:spPr>
          <a:xfrm>
            <a:off x="6264696" y="5717386"/>
            <a:ext cx="114300" cy="1143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6378996" y="5642084"/>
            <a:ext cx="1187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 Real Entity</a:t>
            </a:r>
            <a:endParaRPr lang="zh-CN" altLang="en-US" sz="1100" dirty="0"/>
          </a:p>
        </p:txBody>
      </p:sp>
      <p:sp>
        <p:nvSpPr>
          <p:cNvPr id="33" name="TextBox 32"/>
          <p:cNvSpPr txBox="1"/>
          <p:nvPr/>
        </p:nvSpPr>
        <p:spPr>
          <a:xfrm>
            <a:off x="6408712" y="5903694"/>
            <a:ext cx="1187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Ghost Entity</a:t>
            </a:r>
            <a:endParaRPr lang="zh-CN" altLang="en-US" sz="1100" dirty="0"/>
          </a:p>
        </p:txBody>
      </p:sp>
      <p:sp>
        <p:nvSpPr>
          <p:cNvPr id="34" name="流程图: 联系 33"/>
          <p:cNvSpPr/>
          <p:nvPr/>
        </p:nvSpPr>
        <p:spPr>
          <a:xfrm>
            <a:off x="5832648" y="4106788"/>
            <a:ext cx="114300" cy="1143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流程图: 联系 35"/>
          <p:cNvSpPr/>
          <p:nvPr/>
        </p:nvSpPr>
        <p:spPr>
          <a:xfrm>
            <a:off x="4752528" y="4106788"/>
            <a:ext cx="114300" cy="114300"/>
          </a:xfrm>
          <a:prstGeom prst="flowChartConnector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箭头连接符 6"/>
          <p:cNvCxnSpPr>
            <a:stCxn id="34" idx="2"/>
            <a:endCxn id="36" idx="6"/>
          </p:cNvCxnSpPr>
          <p:nvPr/>
        </p:nvCxnSpPr>
        <p:spPr>
          <a:xfrm flipH="1">
            <a:off x="4866828" y="4163938"/>
            <a:ext cx="9658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>
            <a:endCxn id="26" idx="2"/>
          </p:cNvCxnSpPr>
          <p:nvPr/>
        </p:nvCxnSpPr>
        <p:spPr>
          <a:xfrm>
            <a:off x="5256367" y="4416953"/>
            <a:ext cx="97393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>
            <a:endCxn id="18" idx="2"/>
          </p:cNvCxnSpPr>
          <p:nvPr/>
        </p:nvCxnSpPr>
        <p:spPr>
          <a:xfrm>
            <a:off x="5082852" y="4853290"/>
            <a:ext cx="9658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endCxn id="19" idx="2"/>
          </p:cNvCxnSpPr>
          <p:nvPr/>
        </p:nvCxnSpPr>
        <p:spPr>
          <a:xfrm>
            <a:off x="5514900" y="5388074"/>
            <a:ext cx="9658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Ghost Entity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183126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zh-CN" altLang="en-AU" dirty="0">
                <a:ea typeface="宋体" panose="02010600030101010101" pitchFamily="2" charset="-122"/>
              </a:rPr>
              <a:t>解决</a:t>
            </a:r>
            <a:r>
              <a:rPr lang="zh-CN" altLang="en-AU" dirty="0" smtClean="0">
                <a:ea typeface="宋体" panose="02010600030101010101" pitchFamily="2" charset="-122"/>
              </a:rPr>
              <a:t>跨越</a:t>
            </a:r>
            <a:r>
              <a:rPr lang="en-AU" altLang="zh-CN" dirty="0" smtClean="0">
                <a:ea typeface="宋体" panose="02010600030101010101" pitchFamily="2" charset="-122"/>
              </a:rPr>
              <a:t>Cell</a:t>
            </a:r>
            <a:r>
              <a:rPr lang="zh-CN" altLang="en-AU" dirty="0">
                <a:ea typeface="宋体" panose="02010600030101010101" pitchFamily="2" charset="-122"/>
              </a:rPr>
              <a:t>边界</a:t>
            </a:r>
            <a:r>
              <a:rPr lang="zh-CN" altLang="en-AU" dirty="0" smtClean="0">
                <a:ea typeface="宋体" panose="02010600030101010101" pitchFamily="2" charset="-122"/>
              </a:rPr>
              <a:t>的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的交互问题</a:t>
            </a:r>
            <a:endParaRPr lang="en-AU" altLang="zh-CN" dirty="0"/>
          </a:p>
          <a:p>
            <a:pPr marL="180975" lvl="1" indent="-180975">
              <a:lnSpc>
                <a:spcPct val="90000"/>
              </a:lnSpc>
              <a:buSzPct val="80000"/>
              <a:buFont typeface="Wingdings" panose="05000000000000000000" pitchFamily="2" charset="2"/>
              <a:buChar char="§"/>
            </a:pPr>
            <a:r>
              <a:rPr lang="zh-CN" altLang="en-AU" dirty="0">
                <a:ea typeface="宋体" panose="02010600030101010101" pitchFamily="2" charset="-122"/>
              </a:rPr>
              <a:t>方法</a:t>
            </a:r>
            <a:r>
              <a:rPr lang="zh-CN" altLang="en-AU" dirty="0" smtClean="0">
                <a:ea typeface="宋体" panose="02010600030101010101" pitchFamily="2" charset="-122"/>
              </a:rPr>
              <a:t>调用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lvl="1" indent="0">
              <a:lnSpc>
                <a:spcPct val="90000"/>
              </a:lnSpc>
              <a:buSzPct val="80000"/>
              <a:buNone/>
            </a:pPr>
            <a:r>
              <a:rPr lang="zh-CN" altLang="en-AU" sz="2400" dirty="0" smtClean="0">
                <a:ea typeface="宋体" panose="02010600030101010101" pitchFamily="2" charset="-122"/>
              </a:rPr>
              <a:t>           </a:t>
            </a:r>
            <a:r>
              <a:rPr lang="zh-CN" altLang="en-AU" sz="2000" dirty="0" smtClean="0">
                <a:ea typeface="宋体" panose="02010600030101010101" pitchFamily="2" charset="-122"/>
              </a:rPr>
              <a:t>转发</a:t>
            </a:r>
            <a:r>
              <a:rPr lang="zh-CN" altLang="en-AU" sz="2000" dirty="0">
                <a:ea typeface="宋体" panose="02010600030101010101" pitchFamily="2" charset="-122"/>
              </a:rPr>
              <a:t>给其</a:t>
            </a:r>
            <a:r>
              <a:rPr lang="en-AU" altLang="zh-CN" sz="2000" dirty="0">
                <a:ea typeface="宋体" panose="02010600030101010101" pitchFamily="2" charset="-122"/>
              </a:rPr>
              <a:t>Real Entity</a:t>
            </a:r>
            <a:endParaRPr lang="en-AU" altLang="zh-CN" sz="2000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AU" dirty="0" smtClean="0">
                <a:ea typeface="宋体" panose="02010600030101010101" pitchFamily="2" charset="-122"/>
              </a:rPr>
              <a:t>属性</a:t>
            </a:r>
            <a:r>
              <a:rPr lang="en-US" altLang="zh-CN" dirty="0">
                <a:ea typeface="宋体" panose="02010600030101010101" pitchFamily="2" charset="-122"/>
              </a:rPr>
              <a:t> 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一</a:t>
            </a:r>
            <a:r>
              <a:rPr lang="zh-CN" altLang="en-AU" sz="2000" dirty="0">
                <a:ea typeface="宋体" panose="02010600030101010101" pitchFamily="2" charset="-122"/>
              </a:rPr>
              <a:t>个属性可以是</a:t>
            </a:r>
            <a:r>
              <a:rPr lang="en-AU" altLang="zh-CN" sz="2000" dirty="0">
                <a:ea typeface="宋体" panose="02010600030101010101" pitchFamily="2" charset="-122"/>
              </a:rPr>
              <a:t>real only</a:t>
            </a:r>
            <a:r>
              <a:rPr lang="zh-CN" altLang="en-AU" sz="2000" dirty="0">
                <a:ea typeface="宋体" panose="02010600030101010101" pitchFamily="2" charset="-122"/>
              </a:rPr>
              <a:t>的</a:t>
            </a:r>
            <a:r>
              <a:rPr lang="en-US" altLang="zh-CN" sz="2000" dirty="0">
                <a:ea typeface="宋体" panose="02010600030101010101" pitchFamily="2" charset="-122"/>
              </a:rPr>
              <a:t>, </a:t>
            </a:r>
            <a:r>
              <a:rPr lang="zh-CN" altLang="en-AU" sz="2000" dirty="0">
                <a:ea typeface="宋体" panose="02010600030101010101" pitchFamily="2" charset="-122"/>
              </a:rPr>
              <a:t>例如</a:t>
            </a:r>
            <a:r>
              <a:rPr lang="en-AU" altLang="zh-CN" sz="2000" dirty="0"/>
              <a:t>: </a:t>
            </a:r>
            <a:r>
              <a:rPr lang="zh-CN" altLang="en-AU" sz="2000" dirty="0">
                <a:ea typeface="宋体" panose="02010600030101010101" pitchFamily="2" charset="-122"/>
              </a:rPr>
              <a:t>将永远不会存在于</a:t>
            </a:r>
            <a:r>
              <a:rPr lang="en-AU" altLang="zh-CN" sz="2000" dirty="0">
                <a:ea typeface="宋体" panose="02010600030101010101" pitchFamily="2" charset="-122"/>
              </a:rPr>
              <a:t>ghost</a:t>
            </a:r>
            <a:r>
              <a:rPr lang="zh-CN" altLang="en-AU" sz="2000" dirty="0" smtClean="0">
                <a:ea typeface="宋体" panose="02010600030101010101" pitchFamily="2" charset="-122"/>
              </a:rPr>
              <a:t>上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marL="0" lvl="2" indent="0">
              <a:lnSpc>
                <a:spcPct val="90000"/>
              </a:lnSpc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如果</a:t>
            </a:r>
            <a:r>
              <a:rPr lang="zh-CN" altLang="en-AU" sz="2000" dirty="0">
                <a:ea typeface="宋体" panose="02010600030101010101" pitchFamily="2" charset="-122"/>
              </a:rPr>
              <a:t>一个属性对于客户端是可见的，那么该属性必须是可以</a:t>
            </a:r>
            <a:r>
              <a:rPr lang="en-AU" altLang="zh-CN" sz="2000" dirty="0">
                <a:ea typeface="宋体" panose="02010600030101010101" pitchFamily="2" charset="-122"/>
              </a:rPr>
              <a:t>ghost</a:t>
            </a:r>
            <a:r>
              <a:rPr lang="zh-CN" altLang="en-AU" sz="2000" dirty="0" smtClean="0">
                <a:ea typeface="宋体" panose="02010600030101010101" pitchFamily="2" charset="-122"/>
              </a:rPr>
              <a:t>的</a:t>
            </a:r>
            <a:r>
              <a:rPr lang="en-US" altLang="zh-CN" sz="2000" dirty="0" smtClean="0">
                <a:ea typeface="宋体" panose="02010600030101010101" pitchFamily="2" charset="-122"/>
              </a:rPr>
              <a:t>,</a:t>
            </a:r>
            <a:r>
              <a:rPr lang="zh-CN" altLang="en-US" sz="2000" dirty="0" smtClean="0">
                <a:ea typeface="宋体" panose="02010600030101010101" pitchFamily="2" charset="-122"/>
              </a:rPr>
              <a:t>例如：</a:t>
            </a:r>
            <a:r>
              <a:rPr lang="zh-CN" altLang="en-AU" sz="2000" dirty="0">
                <a:ea typeface="宋体" panose="02010600030101010101" pitchFamily="2" charset="-122"/>
              </a:rPr>
              <a:t>当前的</a:t>
            </a:r>
            <a:r>
              <a:rPr lang="zh-CN" altLang="en-AU" sz="2000" dirty="0" smtClean="0">
                <a:ea typeface="宋体" panose="02010600030101010101" pitchFamily="2" charset="-122"/>
              </a:rPr>
              <a:t>武器</a:t>
            </a:r>
            <a:r>
              <a:rPr lang="zh-CN" altLang="en-US" sz="2000" dirty="0" smtClean="0">
                <a:ea typeface="宋体" panose="02010600030101010101" pitchFamily="2" charset="-122"/>
              </a:rPr>
              <a:t>、</a:t>
            </a:r>
            <a:r>
              <a:rPr lang="zh-CN" altLang="en-US" sz="2000" dirty="0">
                <a:ea typeface="宋体" panose="02010600030101010101" pitchFamily="2" charset="-122"/>
              </a:rPr>
              <a:t>等级</a:t>
            </a:r>
            <a:r>
              <a:rPr lang="zh-CN" altLang="en-US" sz="2000" dirty="0" smtClean="0"/>
              <a:t>、</a:t>
            </a:r>
            <a:r>
              <a:rPr lang="zh-CN" altLang="en-US" sz="2000" dirty="0">
                <a:ea typeface="宋体" panose="02010600030101010101" pitchFamily="2" charset="-122"/>
              </a:rPr>
              <a:t>名称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Ghost</a:t>
            </a:r>
            <a:r>
              <a:rPr lang="zh-CN" altLang="en-US" dirty="0">
                <a:ea typeface="宋体" panose="02010600030101010101" pitchFamily="2" charset="-122"/>
              </a:rPr>
              <a:t>属性是只读</a:t>
            </a:r>
            <a:r>
              <a:rPr lang="zh-CN" altLang="en-US" dirty="0" smtClean="0">
                <a:ea typeface="宋体" panose="02010600030101010101" pitchFamily="2" charset="-122"/>
              </a:rPr>
              <a:t>的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lvl="2" indent="0">
              <a:lnSpc>
                <a:spcPct val="90000"/>
              </a:lnSpc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 要</a:t>
            </a:r>
            <a:r>
              <a:rPr lang="zh-CN" altLang="en-AU" sz="2000" dirty="0">
                <a:ea typeface="宋体" panose="02010600030101010101" pitchFamily="2" charset="-122"/>
              </a:rPr>
              <a:t>更改属性值只能通过方法调用来更新其对应</a:t>
            </a:r>
            <a:r>
              <a:rPr lang="zh-CN" altLang="en-AU" sz="2000" dirty="0" smtClean="0">
                <a:ea typeface="宋体" panose="02010600030101010101" pitchFamily="2" charset="-122"/>
              </a:rPr>
              <a:t>的</a:t>
            </a:r>
            <a:r>
              <a:rPr lang="en-AU" altLang="zh-CN" sz="2000" dirty="0" smtClean="0">
                <a:ea typeface="宋体" panose="02010600030101010101" pitchFamily="2" charset="-122"/>
              </a:rPr>
              <a:t>Real Entity</a:t>
            </a:r>
            <a:endParaRPr lang="en-AU" altLang="zh-CN" sz="2000" dirty="0"/>
          </a:p>
          <a:p>
            <a:pPr marL="0" indent="0">
              <a:lnSpc>
                <a:spcPct val="90000"/>
              </a:lnSpc>
              <a:buNone/>
            </a:pPr>
            <a:endParaRPr lang="en-US" altLang="zh-CN" sz="20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1368152" cy="650503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solidFill>
                  <a:schemeClr val="accent1"/>
                </a:solidFill>
                <a:latin typeface="+mn-ea"/>
                <a:ea typeface="+mn-ea"/>
              </a:rPr>
              <a:t>概要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04815" y="1268760"/>
            <a:ext cx="6427425" cy="504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 marL="180975" marR="0" lvl="0" indent="-180975" algn="l" defTabSz="914400" rtl="0" eaLnBrk="1" fontAlgn="base" latinLnBrk="0" hangingPunct="1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kumimoji="0" lang="en-US" altLang="zh-CN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KBEngine</a:t>
            </a: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 </a:t>
            </a: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服务器概览</a:t>
            </a: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  <a:ea typeface="宋体" panose="02010600030101010101" pitchFamily="2" charset="-122"/>
              <a:cs typeface="+mn-cs"/>
            </a:endParaRPr>
          </a:p>
          <a:p>
            <a:pPr marL="180975" marR="0" lvl="0" indent="-180975" algn="l" defTabSz="914400" rtl="0" eaLnBrk="1" fontAlgn="base" latinLnBrk="0" hangingPunct="1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kumimoji="0" lang="zh-CN" altLang="en-A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实现一个</a:t>
            </a:r>
            <a:r>
              <a:rPr kumimoji="0" lang="en-AU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Entity</a:t>
            </a: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  <a:ea typeface="宋体" panose="02010600030101010101" pitchFamily="2" charset="-122"/>
              <a:cs typeface="+mn-cs"/>
            </a:endParaRPr>
          </a:p>
          <a:p>
            <a:pPr marL="180975" marR="0" lvl="0" indent="-180975" algn="l" defTabSz="914400" rtl="0" eaLnBrk="1" fontAlgn="base" latinLnBrk="0" hangingPunct="1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kumimoji="0" lang="en-A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Entity</a:t>
            </a:r>
            <a:r>
              <a:rPr kumimoji="0" lang="zh-CN" altLang="en-A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的通信</a:t>
            </a:r>
            <a:endParaRPr kumimoji="0" lang="en-AU" alt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  <a:ea typeface="宋体" panose="02010600030101010101" pitchFamily="2" charset="-122"/>
              <a:cs typeface="+mn-cs"/>
            </a:endParaRPr>
          </a:p>
          <a:p>
            <a:pPr marL="180975" marR="0" lvl="0" indent="-180975" algn="l" defTabSz="914400" rtl="0" eaLnBrk="1" fontAlgn="base" latinLnBrk="0" hangingPunct="1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kumimoji="0" lang="en-A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+mn-ea"/>
                <a:cs typeface="+mn-cs"/>
              </a:rPr>
              <a:t>Entity</a:t>
            </a:r>
            <a:r>
              <a:rPr kumimoji="0" lang="zh-CN" altLang="en-A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核心部</a:t>
            </a: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件</a:t>
            </a:r>
            <a:endParaRPr kumimoji="0" lang="zh-CN" altLang="en-AU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  <a:ea typeface="宋体" panose="02010600030101010101" pitchFamily="2" charset="-122"/>
              <a:cs typeface="+mn-cs"/>
            </a:endParaRPr>
          </a:p>
          <a:p>
            <a:pPr marL="180975" marR="0" lvl="0" indent="-180975" algn="l" defTabSz="914400" rtl="0" eaLnBrk="1" fontAlgn="base" latinLnBrk="0" hangingPunct="1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Cell </a:t>
            </a: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功能集</a:t>
            </a:r>
            <a:endParaRPr kumimoji="0" lang="zh-CN" altLang="en-AU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  <a:ea typeface="宋体" panose="02010600030101010101" pitchFamily="2" charset="-122"/>
              <a:cs typeface="+mn-cs"/>
            </a:endParaRPr>
          </a:p>
          <a:p>
            <a:pPr marL="180975" marR="0" lvl="0" indent="-180975" algn="l" defTabSz="914400" rtl="0" eaLnBrk="1" fontAlgn="base" latinLnBrk="0" hangingPunct="1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服务器设置和维护</a:t>
            </a: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  <a:ea typeface="宋体" panose="02010600030101010101" pitchFamily="2" charset="-122"/>
              <a:cs typeface="+mn-cs"/>
            </a:endParaRPr>
          </a:p>
          <a:p>
            <a:pPr marL="180975" marR="0" lvl="0" indent="-180975" algn="l" defTabSz="914400" rtl="0" eaLnBrk="1" fontAlgn="base" latinLnBrk="0" hangingPunct="1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lang="zh-CN" altLang="en-US" kern="0" noProof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服务器调试</a:t>
            </a:r>
            <a:endParaRPr kumimoji="0" lang="zh-CN" alt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  <a:ea typeface="宋体" panose="02010600030101010101" pitchFamily="2" charset="-122"/>
              <a:cs typeface="+mn-cs"/>
            </a:endParaRPr>
          </a:p>
          <a:p>
            <a:pPr marL="180975" marR="0" lvl="0" indent="-180975" algn="l" defTabSz="914400" rtl="0" eaLnBrk="1" fontAlgn="base" latinLnBrk="0" hangingPunct="1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服务器的</a:t>
            </a: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profiling</a:t>
            </a:r>
            <a:r>
              <a:rPr kumimoji="0" lang="zh-CN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和压力测试</a:t>
            </a:r>
            <a:endParaRPr kumimoji="0" lang="en-AU" alt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  <a:ea typeface="宋体" panose="02010600030101010101" pitchFamily="2" charset="-122"/>
              <a:cs typeface="+mn-cs"/>
            </a:endParaRPr>
          </a:p>
          <a:p>
            <a:pPr marL="180975" marR="0" lvl="0" indent="-180975" algn="l" defTabSz="914400" rtl="0" eaLnBrk="1" fontAlgn="base" latinLnBrk="0" hangingPunct="1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None/>
              <a:defRPr/>
            </a:pP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的数据更新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>
                <a:ea typeface="宋体" panose="02010600030101010101" pitchFamily="2" charset="-122"/>
              </a:rPr>
              <a:t>客户端实现</a:t>
            </a:r>
            <a:r>
              <a:rPr lang="en-AU" altLang="zh-CN" dirty="0" smtClean="0">
                <a:ea typeface="宋体" panose="02010600030101010101" pitchFamily="2" charset="-122"/>
              </a:rPr>
              <a:t>LOD</a:t>
            </a:r>
            <a:r>
              <a:rPr lang="zh-CN" altLang="en-AU" dirty="0">
                <a:ea typeface="宋体" panose="02010600030101010101" pitchFamily="2" charset="-122"/>
              </a:rPr>
              <a:t>以加速渲染</a:t>
            </a:r>
            <a:endParaRPr lang="en-AU" altLang="zh-CN" dirty="0"/>
          </a:p>
          <a:p>
            <a:r>
              <a:rPr lang="en-AU" altLang="zh-CN" dirty="0" err="1" smtClean="0">
                <a:ea typeface="宋体" panose="02010600030101010101" pitchFamily="2" charset="-122"/>
              </a:rPr>
              <a:t>Cellapp</a:t>
            </a:r>
            <a:r>
              <a:rPr lang="zh-CN" altLang="en-AU" dirty="0">
                <a:ea typeface="宋体" panose="02010600030101010101" pitchFamily="2" charset="-122"/>
              </a:rPr>
              <a:t>实现</a:t>
            </a:r>
            <a:r>
              <a:rPr lang="en-AU" altLang="zh-CN" dirty="0" smtClean="0">
                <a:ea typeface="宋体" panose="02010600030101010101" pitchFamily="2" charset="-122"/>
              </a:rPr>
              <a:t>LOD</a:t>
            </a:r>
            <a:r>
              <a:rPr lang="zh-CN" altLang="en-AU" dirty="0">
                <a:ea typeface="宋体" panose="02010600030101010101" pitchFamily="2" charset="-122"/>
              </a:rPr>
              <a:t>以</a:t>
            </a:r>
            <a:r>
              <a:rPr lang="zh-CN" altLang="en-AU" dirty="0" smtClean="0">
                <a:ea typeface="宋体" panose="02010600030101010101" pitchFamily="2" charset="-122"/>
              </a:rPr>
              <a:t>减少</a:t>
            </a:r>
            <a:r>
              <a:rPr lang="en-US" altLang="zh-CN" dirty="0" smtClean="0">
                <a:ea typeface="宋体" panose="02010600030101010101" pitchFamily="2" charset="-122"/>
              </a:rPr>
              <a:t>: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lvl="1" indent="0">
              <a:buSzPct val="80000"/>
              <a:buNone/>
            </a:pPr>
            <a:r>
              <a:rPr lang="zh-CN" altLang="en-AU" sz="2000" dirty="0">
                <a:ea typeface="宋体" panose="02010600030101010101" pitchFamily="2" charset="-122"/>
              </a:rPr>
              <a:t> </a:t>
            </a:r>
            <a:r>
              <a:rPr lang="zh-CN" altLang="en-AU" sz="2000" dirty="0" smtClean="0">
                <a:ea typeface="宋体" panose="02010600030101010101" pitchFamily="2" charset="-122"/>
              </a:rPr>
              <a:t>          带宽</a:t>
            </a:r>
            <a:r>
              <a:rPr lang="zh-CN" altLang="en-AU" sz="2000" dirty="0">
                <a:ea typeface="宋体" panose="02010600030101010101" pitchFamily="2" charset="-122"/>
              </a:rPr>
              <a:t>的消耗</a:t>
            </a:r>
            <a:endParaRPr lang="en-AU" altLang="zh-CN" sz="2000" dirty="0"/>
          </a:p>
          <a:p>
            <a:pPr marL="0" indent="0">
              <a:buNone/>
            </a:pPr>
            <a:r>
              <a:rPr lang="zh-CN" altLang="en-US" sz="2000" dirty="0"/>
              <a:t>           每个</a:t>
            </a:r>
            <a:r>
              <a:rPr lang="en-AU" altLang="zh-CN" sz="2000" dirty="0"/>
              <a:t>Entity</a:t>
            </a:r>
            <a:r>
              <a:rPr lang="zh-CN" altLang="en-US" sz="2000" dirty="0"/>
              <a:t>的</a:t>
            </a:r>
            <a:r>
              <a:rPr lang="en-AU" altLang="zh-CN" sz="2000" dirty="0"/>
              <a:t>CPU</a:t>
            </a:r>
            <a:r>
              <a:rPr lang="zh-CN" altLang="en-US" sz="2000" dirty="0"/>
              <a:t>消耗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en-US" altLang="zh-CN" dirty="0" smtClean="0">
                <a:ea typeface="宋体" panose="02010600030101010101" pitchFamily="2" charset="-122"/>
              </a:rPr>
              <a:t>LOD</a:t>
            </a:r>
            <a:r>
              <a:rPr lang="zh-CN" altLang="en-US" dirty="0">
                <a:ea typeface="宋体" panose="02010600030101010101" pitchFamily="2" charset="-122"/>
              </a:rPr>
              <a:t>在</a:t>
            </a:r>
            <a:r>
              <a:rPr lang="en-US" altLang="zh-CN" dirty="0" err="1" smtClean="0">
                <a:ea typeface="宋体" panose="02010600030101010101" pitchFamily="2" charset="-122"/>
              </a:rPr>
              <a:t>Cellapp</a:t>
            </a:r>
            <a:r>
              <a:rPr lang="zh-CN" altLang="en-US" dirty="0">
                <a:ea typeface="宋体" panose="02010600030101010101" pitchFamily="2" charset="-122"/>
              </a:rPr>
              <a:t>上的作用类似于在客户端的</a:t>
            </a:r>
            <a:r>
              <a:rPr lang="zh-CN" altLang="en-US" dirty="0" smtClean="0">
                <a:ea typeface="宋体" panose="02010600030101010101" pitchFamily="2" charset="-122"/>
              </a:rPr>
              <a:t>作用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000" dirty="0" smtClean="0">
                <a:ea typeface="宋体" panose="02010600030101010101" pitchFamily="2" charset="-122"/>
              </a:rPr>
              <a:t>           细节</a:t>
            </a:r>
            <a:r>
              <a:rPr lang="zh-CN" altLang="en-US" sz="2000" dirty="0">
                <a:ea typeface="宋体" panose="02010600030101010101" pitchFamily="2" charset="-122"/>
              </a:rPr>
              <a:t>程度是相对于玩家</a:t>
            </a:r>
            <a:r>
              <a:rPr lang="en-US" altLang="zh-CN" sz="2000" dirty="0">
                <a:ea typeface="宋体" panose="02010600030101010101" pitchFamily="2" charset="-122"/>
              </a:rPr>
              <a:t>entity</a:t>
            </a:r>
            <a:r>
              <a:rPr lang="zh-CN" altLang="en-US" sz="2000" dirty="0">
                <a:ea typeface="宋体" panose="02010600030101010101" pitchFamily="2" charset="-122"/>
              </a:rPr>
              <a:t>与之的距离的</a:t>
            </a:r>
            <a:endParaRPr lang="en-US" altLang="zh-CN" sz="2000" dirty="0">
              <a:ea typeface="宋体" panose="02010600030101010101" pitchFamily="2" charset="-122"/>
            </a:endParaRPr>
          </a:p>
          <a:p>
            <a:r>
              <a:rPr lang="zh-CN" altLang="en-AU" dirty="0" smtClean="0">
                <a:ea typeface="宋体" panose="02010600030101010101" pitchFamily="2" charset="-122"/>
              </a:rPr>
              <a:t>客户端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方法可以实现</a:t>
            </a:r>
            <a:r>
              <a:rPr lang="en-AU" altLang="zh-CN" dirty="0" smtClean="0"/>
              <a:t>LOD</a:t>
            </a:r>
            <a:endParaRPr lang="en-AU" altLang="zh-CN" dirty="0" smtClean="0"/>
          </a:p>
          <a:p>
            <a:r>
              <a:rPr lang="en-AU" altLang="zh-CN" dirty="0"/>
              <a:t>Entity</a:t>
            </a:r>
            <a:r>
              <a:rPr lang="zh-CN" altLang="en-AU" dirty="0">
                <a:ea typeface="宋体" panose="02010600030101010101" pitchFamily="2" charset="-122"/>
              </a:rPr>
              <a:t>属性实现</a:t>
            </a:r>
            <a:r>
              <a:rPr lang="en-AU" altLang="zh-CN" dirty="0" smtClean="0">
                <a:ea typeface="宋体" panose="02010600030101010101" pitchFamily="2" charset="-122"/>
              </a:rPr>
              <a:t>LOD</a:t>
            </a:r>
            <a:r>
              <a:rPr lang="zh-CN" altLang="en-AU" dirty="0">
                <a:ea typeface="宋体" panose="02010600030101010101" pitchFamily="2" charset="-122"/>
              </a:rPr>
              <a:t>可以避免不必要的通信到客户端</a:t>
            </a:r>
            <a:endParaRPr lang="en-AU" altLang="zh-CN" dirty="0"/>
          </a:p>
          <a:p>
            <a:pPr marL="0" lvl="1" indent="0">
              <a:buSzPct val="80000"/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  当前的</a:t>
            </a:r>
            <a:r>
              <a:rPr lang="zh-CN" altLang="en-US" sz="2000" dirty="0" smtClean="0">
                <a:ea typeface="宋体" panose="02010600030101010101" pitchFamily="2" charset="-122"/>
              </a:rPr>
              <a:t>血量</a:t>
            </a:r>
            <a:r>
              <a:rPr lang="en-AU" altLang="zh-CN" sz="2000" dirty="0" smtClean="0"/>
              <a:t> </a:t>
            </a:r>
            <a:r>
              <a:rPr lang="en-AU" altLang="zh-CN" sz="2000" dirty="0"/>
              <a:t>(</a:t>
            </a:r>
            <a:r>
              <a:rPr lang="zh-CN" altLang="en-AU" sz="2000" dirty="0">
                <a:ea typeface="宋体" panose="02010600030101010101" pitchFamily="2" charset="-122"/>
              </a:rPr>
              <a:t>对于很远的距离</a:t>
            </a:r>
            <a:r>
              <a:rPr lang="en-AU" altLang="zh-CN" sz="2000" dirty="0">
                <a:ea typeface="宋体" panose="02010600030101010101" pitchFamily="2" charset="-122"/>
              </a:rPr>
              <a:t>(</a:t>
            </a:r>
            <a:r>
              <a:rPr lang="zh-CN" altLang="en-AU" sz="2000" dirty="0" smtClean="0">
                <a:ea typeface="宋体" panose="02010600030101010101" pitchFamily="2" charset="-122"/>
              </a:rPr>
              <a:t>的</a:t>
            </a:r>
            <a:r>
              <a:rPr lang="en-AU" altLang="zh-CN" sz="2000" dirty="0" smtClean="0">
                <a:ea typeface="宋体" panose="02010600030101010101" pitchFamily="2" charset="-122"/>
              </a:rPr>
              <a:t>Entity</a:t>
            </a:r>
            <a:r>
              <a:rPr lang="en-AU" altLang="zh-CN" sz="2000" dirty="0">
                <a:ea typeface="宋体" panose="02010600030101010101" pitchFamily="2" charset="-122"/>
              </a:rPr>
              <a:t>)</a:t>
            </a:r>
            <a:r>
              <a:rPr lang="zh-CN" altLang="en-AU" sz="2000" dirty="0">
                <a:ea typeface="宋体" panose="02010600030101010101" pitchFamily="2" charset="-122"/>
              </a:rPr>
              <a:t>来说是不可见的</a:t>
            </a:r>
            <a:r>
              <a:rPr lang="en-AU" altLang="zh-CN" sz="2000" dirty="0"/>
              <a:t>)</a:t>
            </a:r>
            <a:endParaRPr lang="en-AU" altLang="zh-CN" sz="2000" dirty="0"/>
          </a:p>
          <a:p>
            <a:pPr marL="0" indent="0">
              <a:buNone/>
            </a:pPr>
            <a:endParaRPr lang="en-AU" altLang="zh-CN" dirty="0"/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Cellapp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管理器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(</a:t>
            </a:r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CellappMgr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)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AU" altLang="zh-CN" dirty="0" err="1" smtClean="0">
                <a:ea typeface="宋体" panose="02010600030101010101" pitchFamily="2" charset="-122"/>
              </a:rPr>
              <a:t>Cellapp</a:t>
            </a:r>
            <a:r>
              <a:rPr lang="en-US" altLang="zh-CN" dirty="0" err="1">
                <a:ea typeface="宋体" panose="02010600030101010101" pitchFamily="2" charset="-122"/>
              </a:rPr>
              <a:t>Mgr</a:t>
            </a:r>
            <a:r>
              <a:rPr lang="zh-CN" altLang="en-AU" dirty="0">
                <a:ea typeface="宋体" panose="02010600030101010101" pitchFamily="2" charset="-122"/>
              </a:rPr>
              <a:t>知道</a:t>
            </a:r>
            <a:r>
              <a:rPr lang="en-AU" altLang="zh-CN" dirty="0" smtClean="0"/>
              <a:t>:</a:t>
            </a:r>
            <a:endParaRPr lang="en-AU" altLang="zh-CN" dirty="0" smtClean="0"/>
          </a:p>
          <a:p>
            <a:pPr marL="0" lvl="1" indent="0">
              <a:lnSpc>
                <a:spcPct val="90000"/>
              </a:lnSpc>
              <a:buSzPct val="80000"/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 所有</a:t>
            </a:r>
            <a:r>
              <a:rPr lang="zh-CN" altLang="en-AU" sz="2000" dirty="0">
                <a:ea typeface="宋体" panose="02010600030101010101" pitchFamily="2" charset="-122"/>
              </a:rPr>
              <a:t>的</a:t>
            </a:r>
            <a:r>
              <a:rPr lang="en-AU" altLang="zh-CN" sz="2000" dirty="0" err="1" smtClean="0"/>
              <a:t>Cellapp</a:t>
            </a:r>
            <a:r>
              <a:rPr lang="en-AU" altLang="zh-CN" sz="2000" dirty="0" smtClean="0"/>
              <a:t> </a:t>
            </a:r>
            <a:r>
              <a:rPr lang="en-AU" altLang="zh-CN" sz="2000" dirty="0"/>
              <a:t>(</a:t>
            </a:r>
            <a:r>
              <a:rPr lang="zh-CN" altLang="en-AU" sz="2000" dirty="0">
                <a:ea typeface="宋体" panose="02010600030101010101" pitchFamily="2" charset="-122"/>
              </a:rPr>
              <a:t>及它们的负载</a:t>
            </a:r>
            <a:r>
              <a:rPr lang="en-AU" altLang="zh-CN" sz="2000" dirty="0"/>
              <a:t>)</a:t>
            </a:r>
            <a:endParaRPr lang="en-AU" altLang="zh-CN" sz="2000" dirty="0"/>
          </a:p>
          <a:p>
            <a:pPr marL="0" lvl="1" indent="0">
              <a:lnSpc>
                <a:spcPct val="90000"/>
              </a:lnSpc>
              <a:buSzPct val="80000"/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 所有的</a:t>
            </a:r>
            <a:r>
              <a:rPr lang="en-AU" altLang="zh-CN" sz="2000" dirty="0" smtClean="0">
                <a:ea typeface="宋体" panose="02010600030101010101" pitchFamily="2" charset="-122"/>
              </a:rPr>
              <a:t>Cell</a:t>
            </a:r>
            <a:r>
              <a:rPr lang="zh-CN" altLang="en-AU" sz="2000" dirty="0">
                <a:ea typeface="宋体" panose="02010600030101010101" pitchFamily="2" charset="-122"/>
              </a:rPr>
              <a:t>边界</a:t>
            </a:r>
            <a:endParaRPr lang="en-AU" altLang="zh-CN" sz="2000" dirty="0"/>
          </a:p>
          <a:p>
            <a:pPr marL="0" lvl="1" indent="0">
              <a:lnSpc>
                <a:spcPct val="90000"/>
              </a:lnSpc>
              <a:buSzPct val="80000"/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 所有</a:t>
            </a:r>
            <a:r>
              <a:rPr lang="en-AU" altLang="zh-CN" sz="2000" dirty="0" smtClean="0">
                <a:ea typeface="宋体" panose="02010600030101010101" pitchFamily="2" charset="-122"/>
              </a:rPr>
              <a:t>Space</a:t>
            </a:r>
            <a:endParaRPr lang="en-AU" altLang="zh-CN" dirty="0"/>
          </a:p>
          <a:p>
            <a:pPr>
              <a:lnSpc>
                <a:spcPct val="90000"/>
              </a:lnSpc>
            </a:pPr>
            <a:r>
              <a:rPr lang="zh-CN" altLang="en-AU" dirty="0">
                <a:ea typeface="宋体" panose="02010600030101010101" pitchFamily="2" charset="-122"/>
              </a:rPr>
              <a:t>管理</a:t>
            </a:r>
            <a:r>
              <a:rPr lang="en-AU" altLang="zh-CN" dirty="0" err="1" smtClean="0">
                <a:ea typeface="宋体" panose="02010600030101010101" pitchFamily="2" charset="-122"/>
              </a:rPr>
              <a:t>Cellapp</a:t>
            </a:r>
            <a:r>
              <a:rPr lang="zh-CN" altLang="en-AU" dirty="0">
                <a:ea typeface="宋体" panose="02010600030101010101" pitchFamily="2" charset="-122"/>
              </a:rPr>
              <a:t>的负载</a:t>
            </a:r>
            <a:r>
              <a:rPr lang="zh-CN" altLang="en-AU" dirty="0" smtClean="0">
                <a:ea typeface="宋体" panose="02010600030101010101" pitchFamily="2" charset="-122"/>
              </a:rPr>
              <a:t>平衡</a:t>
            </a:r>
            <a:r>
              <a:rPr lang="en-AU" altLang="zh-CN" dirty="0" smtClean="0"/>
              <a:t> </a:t>
            </a:r>
            <a:endParaRPr lang="en-AU" altLang="zh-CN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AU" altLang="zh-CN" sz="2000" dirty="0" smtClean="0">
                <a:ea typeface="宋体" panose="02010600030101010101" pitchFamily="2" charset="-122"/>
              </a:rPr>
              <a:t>         </a:t>
            </a:r>
            <a:r>
              <a:rPr lang="zh-CN" altLang="en-AU" sz="2000" dirty="0" smtClean="0">
                <a:ea typeface="宋体" panose="02010600030101010101" pitchFamily="2" charset="-122"/>
              </a:rPr>
              <a:t>告诉</a:t>
            </a:r>
            <a:r>
              <a:rPr lang="en-AU" altLang="zh-CN" sz="2000" dirty="0" err="1" smtClean="0">
                <a:ea typeface="宋体" panose="02010600030101010101" pitchFamily="2" charset="-122"/>
              </a:rPr>
              <a:t>Cellapp</a:t>
            </a:r>
            <a:r>
              <a:rPr lang="zh-CN" altLang="en-AU" sz="2000" dirty="0">
                <a:ea typeface="宋体" panose="02010600030101010101" pitchFamily="2" charset="-122"/>
              </a:rPr>
              <a:t>们它们</a:t>
            </a:r>
            <a:r>
              <a:rPr lang="zh-CN" altLang="en-AU" sz="2000" dirty="0" smtClean="0">
                <a:ea typeface="宋体" panose="02010600030101010101" pitchFamily="2" charset="-122"/>
              </a:rPr>
              <a:t>的</a:t>
            </a:r>
            <a:r>
              <a:rPr lang="en-AU" altLang="zh-CN" sz="2000" dirty="0" smtClean="0">
                <a:ea typeface="宋体" panose="02010600030101010101" pitchFamily="2" charset="-122"/>
              </a:rPr>
              <a:t>Cell</a:t>
            </a:r>
            <a:r>
              <a:rPr lang="zh-CN" altLang="en-AU" sz="2000" dirty="0">
                <a:ea typeface="宋体" panose="02010600030101010101" pitchFamily="2" charset="-122"/>
              </a:rPr>
              <a:t>边界应该在哪里</a:t>
            </a:r>
            <a:endParaRPr lang="en-AU" altLang="zh-CN" sz="2000" dirty="0"/>
          </a:p>
          <a:p>
            <a:pPr>
              <a:lnSpc>
                <a:spcPct val="90000"/>
              </a:lnSpc>
            </a:pPr>
            <a:r>
              <a:rPr lang="zh-CN" altLang="en-AU" dirty="0">
                <a:ea typeface="宋体" panose="02010600030101010101" pitchFamily="2" charset="-122"/>
              </a:rPr>
              <a:t>把新建</a:t>
            </a:r>
            <a:r>
              <a:rPr lang="zh-CN" altLang="en-AU" dirty="0" smtClean="0">
                <a:ea typeface="宋体" panose="02010600030101010101" pitchFamily="2" charset="-122"/>
              </a:rPr>
              <a:t>的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加入到正确</a:t>
            </a:r>
            <a:r>
              <a:rPr lang="zh-CN" altLang="en-AU" dirty="0" smtClean="0">
                <a:ea typeface="宋体" panose="02010600030101010101" pitchFamily="2" charset="-122"/>
              </a:rPr>
              <a:t>的</a:t>
            </a:r>
            <a:r>
              <a:rPr lang="en-AU" altLang="zh-CN" dirty="0" smtClean="0">
                <a:ea typeface="宋体" panose="02010600030101010101" pitchFamily="2" charset="-122"/>
              </a:rPr>
              <a:t>Cell</a:t>
            </a:r>
            <a:r>
              <a:rPr lang="zh-CN" altLang="en-AU" dirty="0">
                <a:ea typeface="宋体" panose="02010600030101010101" pitchFamily="2" charset="-122"/>
              </a:rPr>
              <a:t>上</a:t>
            </a:r>
            <a:endParaRPr lang="zh-CN" altLang="en-AU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dirty="0" smtClean="0">
                <a:ea typeface="宋体" panose="02010600030101010101" pitchFamily="2" charset="-122"/>
              </a:rPr>
              <a:t>一</a:t>
            </a:r>
            <a:r>
              <a:rPr lang="zh-CN" altLang="en-AU" dirty="0" smtClean="0">
                <a:ea typeface="宋体" panose="02010600030101010101" pitchFamily="2" charset="-122"/>
              </a:rPr>
              <a:t>个</a:t>
            </a:r>
            <a:r>
              <a:rPr lang="zh-CN" altLang="en-AU" dirty="0">
                <a:ea typeface="宋体" panose="02010600030101010101" pitchFamily="2" charset="-122"/>
              </a:rPr>
              <a:t>服务器群组一个</a:t>
            </a:r>
            <a:r>
              <a:rPr lang="en-AU" altLang="zh-CN" dirty="0" err="1" smtClean="0">
                <a:ea typeface="宋体" panose="02010600030101010101" pitchFamily="2" charset="-122"/>
              </a:rPr>
              <a:t>CellappMgr</a:t>
            </a:r>
            <a:r>
              <a:rPr lang="zh-CN" altLang="en-AU" dirty="0">
                <a:ea typeface="宋体" panose="02010600030101010101" pitchFamily="2" charset="-122"/>
              </a:rPr>
              <a:t>实例</a:t>
            </a:r>
            <a:endParaRPr lang="en-AU" altLang="zh-CN" dirty="0"/>
          </a:p>
          <a:p>
            <a:pPr marL="0" indent="0">
              <a:buNone/>
            </a:pPr>
            <a:endParaRPr lang="en-AU" altLang="zh-CN" dirty="0"/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数据库管理器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(</a:t>
            </a:r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DBMgr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)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 smtClean="0">
                <a:ea typeface="宋体" panose="02010600030101010101" pitchFamily="2" charset="-122"/>
              </a:rPr>
              <a:t>管理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数据的数据库存储</a:t>
            </a:r>
            <a:endParaRPr lang="en-AU" altLang="zh-CN" dirty="0"/>
          </a:p>
          <a:p>
            <a:r>
              <a:rPr lang="zh-CN" altLang="en-AU" dirty="0">
                <a:ea typeface="宋体" panose="02010600030101010101" pitchFamily="2" charset="-122"/>
              </a:rPr>
              <a:t>负责数据库与其余的服务器间</a:t>
            </a:r>
            <a:r>
              <a:rPr lang="zh-CN" altLang="en-AU" dirty="0" smtClean="0">
                <a:ea typeface="宋体" panose="02010600030101010101" pitchFamily="2" charset="-122"/>
              </a:rPr>
              <a:t>的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信息的通信</a:t>
            </a:r>
            <a:endParaRPr lang="en-AU" altLang="zh-CN" dirty="0"/>
          </a:p>
          <a:p>
            <a:r>
              <a:rPr lang="zh-CN" altLang="en-AU" dirty="0">
                <a:ea typeface="宋体" panose="02010600030101010101" pitchFamily="2" charset="-122"/>
              </a:rPr>
              <a:t>支持的数据库类型</a:t>
            </a:r>
            <a:r>
              <a:rPr lang="en-AU" altLang="zh-CN" dirty="0" smtClean="0"/>
              <a:t>:</a:t>
            </a:r>
            <a:endParaRPr lang="en-AU" altLang="zh-CN" dirty="0" smtClean="0"/>
          </a:p>
          <a:p>
            <a:pPr marL="0" indent="0">
              <a:buNone/>
            </a:pPr>
            <a:r>
              <a:rPr lang="en-AU" altLang="zh-CN" sz="2000" dirty="0"/>
              <a:t> </a:t>
            </a:r>
            <a:r>
              <a:rPr lang="en-AU" altLang="zh-CN" sz="2000" dirty="0" smtClean="0"/>
              <a:t>       M</a:t>
            </a:r>
            <a:r>
              <a:rPr lang="en-US" altLang="zh-CN" sz="2000" dirty="0" err="1" smtClean="0"/>
              <a:t>ySQL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/>
              <a:t>        </a:t>
            </a:r>
            <a:r>
              <a:rPr lang="en-US" altLang="zh-CN" sz="2000" dirty="0" err="1"/>
              <a:t>MongoDB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/>
              <a:t>        </a:t>
            </a:r>
            <a:r>
              <a:rPr lang="en-US" altLang="zh-CN" sz="2000" dirty="0" err="1" smtClean="0"/>
              <a:t>Redis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 smtClean="0"/>
              <a:t>        </a:t>
            </a:r>
            <a:r>
              <a:rPr lang="en-AU" altLang="zh-CN" sz="2000" dirty="0" smtClean="0"/>
              <a:t>… </a:t>
            </a:r>
            <a:r>
              <a:rPr lang="zh-CN" altLang="en-AU" sz="2000" dirty="0">
                <a:ea typeface="宋体" panose="02010600030101010101" pitchFamily="2" charset="-122"/>
              </a:rPr>
              <a:t>你自己定制</a:t>
            </a:r>
            <a:endParaRPr lang="en-AU" altLang="zh-CN" sz="2000" dirty="0"/>
          </a:p>
          <a:p>
            <a:r>
              <a:rPr lang="zh-CN" altLang="en-US" dirty="0">
                <a:ea typeface="宋体" panose="02010600030101010101" pitchFamily="2" charset="-122"/>
              </a:rPr>
              <a:t>最好</a:t>
            </a:r>
            <a:r>
              <a:rPr lang="zh-CN" altLang="en-AU" dirty="0" smtClean="0">
                <a:ea typeface="宋体" panose="02010600030101010101" pitchFamily="2" charset="-122"/>
              </a:rPr>
              <a:t>独立的机器</a:t>
            </a:r>
            <a:r>
              <a:rPr lang="zh-CN" altLang="en-US" dirty="0" smtClean="0">
                <a:ea typeface="宋体" panose="02010600030101010101" pitchFamily="2" charset="-122"/>
              </a:rPr>
              <a:t>运行</a:t>
            </a:r>
            <a:endParaRPr lang="en-AU" altLang="zh-CN" dirty="0"/>
          </a:p>
          <a:p>
            <a:pPr marL="0" indent="0">
              <a:buNone/>
            </a:pPr>
            <a:endParaRPr lang="en-AU" altLang="zh-CN" dirty="0"/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备份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>
                <a:ea typeface="宋体" panose="02010600030101010101" pitchFamily="2" charset="-122"/>
              </a:rPr>
              <a:t>存档</a:t>
            </a:r>
            <a:endParaRPr lang="zh-CN" altLang="en-AU" dirty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000" dirty="0" smtClean="0"/>
              <a:t>        在</a:t>
            </a:r>
            <a:r>
              <a:rPr lang="en-US" altLang="zh-CN" sz="2000" dirty="0" err="1" smtClean="0"/>
              <a:t>Baseapp</a:t>
            </a:r>
            <a:r>
              <a:rPr lang="zh-CN" altLang="en-US" sz="2000" dirty="0"/>
              <a:t>间轮流调度</a:t>
            </a:r>
            <a:r>
              <a:rPr lang="zh-CN" altLang="en-US" sz="2000" dirty="0" smtClean="0"/>
              <a:t>处理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</a:t>
            </a:r>
            <a:r>
              <a:rPr lang="en-AU" altLang="zh-CN" sz="2000" dirty="0" err="1" smtClean="0"/>
              <a:t>Baseapp</a:t>
            </a:r>
            <a:r>
              <a:rPr lang="zh-CN" altLang="en-US" sz="2000" dirty="0"/>
              <a:t>向</a:t>
            </a:r>
            <a:r>
              <a:rPr lang="en-AU" altLang="zh-CN" sz="2000" dirty="0" err="1"/>
              <a:t>Cellapp</a:t>
            </a:r>
            <a:r>
              <a:rPr lang="zh-CN" altLang="en-US" sz="2000" dirty="0"/>
              <a:t>要</a:t>
            </a:r>
            <a:r>
              <a:rPr lang="en-US" altLang="zh-CN" sz="2000" dirty="0"/>
              <a:t>Entity</a:t>
            </a:r>
            <a:r>
              <a:rPr lang="zh-CN" altLang="en-US" sz="2000" dirty="0"/>
              <a:t>的</a:t>
            </a:r>
            <a:r>
              <a:rPr lang="en-US" altLang="zh-CN" sz="2000" dirty="0"/>
              <a:t>Cell</a:t>
            </a:r>
            <a:r>
              <a:rPr lang="zh-CN" altLang="en-US" sz="2000" dirty="0"/>
              <a:t>部分的</a:t>
            </a:r>
            <a:r>
              <a:rPr lang="zh-CN" altLang="en-US" sz="2000" dirty="0" smtClean="0"/>
              <a:t>数据再定时转给</a:t>
            </a:r>
            <a:r>
              <a:rPr lang="en-US" altLang="zh-CN" sz="2000" dirty="0" err="1" smtClean="0"/>
              <a:t>DBMgr</a:t>
            </a:r>
            <a:r>
              <a:rPr lang="zh-CN" altLang="en-US" sz="2000" dirty="0" smtClean="0"/>
              <a:t>存储</a:t>
            </a:r>
            <a:endParaRPr lang="en-US" altLang="zh-CN" sz="2000" dirty="0"/>
          </a:p>
          <a:p>
            <a:pPr marL="0" indent="0">
              <a:buNone/>
            </a:pPr>
            <a:endParaRPr lang="en-AU" altLang="zh-CN" dirty="0"/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KBEngine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的机器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Daemon(machine</a:t>
            </a:r>
            <a:r>
              <a:rPr lang="en-US" altLang="zh-CN" dirty="0">
                <a:solidFill>
                  <a:schemeClr val="accent1"/>
                </a:solidFill>
                <a:ea typeface="宋体" panose="02010600030101010101" pitchFamily="2" charset="-122"/>
              </a:rPr>
              <a:t>)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ea typeface="宋体" panose="02010600030101010101" pitchFamily="2" charset="-122"/>
              </a:rPr>
              <a:t>Daemon</a:t>
            </a:r>
            <a:r>
              <a:rPr lang="zh-CN" altLang="en-US" dirty="0">
                <a:ea typeface="宋体" panose="02010600030101010101" pitchFamily="2" charset="-122"/>
              </a:rPr>
              <a:t>用于监视服务器</a:t>
            </a:r>
            <a:r>
              <a:rPr lang="zh-CN" altLang="en-US" dirty="0" smtClean="0">
                <a:ea typeface="宋体" panose="02010600030101010101" pitchFamily="2" charset="-122"/>
              </a:rPr>
              <a:t>进程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zh-CN" altLang="en-AU" dirty="0">
                <a:ea typeface="宋体" panose="02010600030101010101" pitchFamily="2" charset="-122"/>
              </a:rPr>
              <a:t>每个服务器机器上有一</a:t>
            </a:r>
            <a:r>
              <a:rPr lang="zh-CN" altLang="en-AU" dirty="0" smtClean="0">
                <a:ea typeface="宋体" panose="02010600030101010101" pitchFamily="2" charset="-122"/>
              </a:rPr>
              <a:t>个</a:t>
            </a:r>
            <a:r>
              <a:rPr lang="en-AU" altLang="zh-CN" dirty="0" smtClean="0">
                <a:ea typeface="宋体" panose="02010600030101010101" pitchFamily="2" charset="-122"/>
              </a:rPr>
              <a:t>machine</a:t>
            </a:r>
            <a:endParaRPr lang="en-AU" altLang="zh-CN" dirty="0" smtClean="0">
              <a:ea typeface="宋体" panose="02010600030101010101" pitchFamily="2" charset="-122"/>
            </a:endParaRPr>
          </a:p>
          <a:p>
            <a:r>
              <a:rPr lang="zh-CN" altLang="en-AU" dirty="0">
                <a:ea typeface="宋体" panose="02010600030101010101" pitchFamily="2" charset="-122"/>
              </a:rPr>
              <a:t>启动</a:t>
            </a:r>
            <a:r>
              <a:rPr lang="en-AU" altLang="zh-CN" dirty="0" smtClean="0"/>
              <a:t>/</a:t>
            </a:r>
            <a:r>
              <a:rPr lang="zh-CN" altLang="en-AU" dirty="0" smtClean="0">
                <a:ea typeface="宋体" panose="02010600030101010101" pitchFamily="2" charset="-122"/>
              </a:rPr>
              <a:t>停止</a:t>
            </a:r>
            <a:r>
              <a:rPr lang="zh-CN" altLang="en-AU" dirty="0">
                <a:ea typeface="宋体" panose="02010600030101010101" pitchFamily="2" charset="-122"/>
              </a:rPr>
              <a:t>服务器进程</a:t>
            </a:r>
            <a:endParaRPr lang="zh-CN" altLang="en-AU" dirty="0">
              <a:ea typeface="宋体" panose="02010600030101010101" pitchFamily="2" charset="-122"/>
            </a:endParaRPr>
          </a:p>
          <a:p>
            <a:r>
              <a:rPr lang="zh-CN" altLang="en-AU" dirty="0">
                <a:ea typeface="宋体" panose="02010600030101010101" pitchFamily="2" charset="-122"/>
              </a:rPr>
              <a:t>通知服务器群组各个进程的存活状态</a:t>
            </a:r>
            <a:endParaRPr lang="en-AU" altLang="zh-CN" dirty="0"/>
          </a:p>
          <a:p>
            <a:r>
              <a:rPr lang="zh-CN" altLang="en-AU" dirty="0">
                <a:ea typeface="宋体" panose="02010600030101010101" pitchFamily="2" charset="-122"/>
              </a:rPr>
              <a:t>监视机器的使用状态</a:t>
            </a:r>
            <a:endParaRPr lang="en-AU" altLang="zh-CN" dirty="0"/>
          </a:p>
          <a:p>
            <a:pPr marL="0" lvl="1" indent="0">
              <a:buSzPct val="80000"/>
              <a:buNone/>
            </a:pPr>
            <a:r>
              <a:rPr lang="en-AU" altLang="zh-CN" sz="2000" dirty="0" smtClean="0">
                <a:ea typeface="宋体" panose="02010600030101010101" pitchFamily="2" charset="-122"/>
              </a:rPr>
              <a:t>        </a:t>
            </a:r>
            <a:r>
              <a:rPr lang="en-AU" altLang="zh-CN" sz="2000" dirty="0"/>
              <a:t>CPU / </a:t>
            </a:r>
            <a:r>
              <a:rPr lang="zh-CN" altLang="en-AU" sz="2000" dirty="0">
                <a:ea typeface="宋体" panose="02010600030101010101" pitchFamily="2" charset="-122"/>
              </a:rPr>
              <a:t>内存 </a:t>
            </a:r>
            <a:r>
              <a:rPr lang="en-AU" altLang="zh-CN" sz="2000" dirty="0"/>
              <a:t>/ </a:t>
            </a:r>
            <a:r>
              <a:rPr lang="zh-CN" altLang="en-AU" sz="2000" dirty="0">
                <a:ea typeface="宋体" panose="02010600030101010101" pitchFamily="2" charset="-122"/>
              </a:rPr>
              <a:t>带宽</a:t>
            </a:r>
            <a:endParaRPr lang="zh-CN" altLang="en-AU" sz="2000" dirty="0"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en-AU" altLang="zh-CN" dirty="0">
              <a:ea typeface="宋体" panose="02010600030101010101" pitchFamily="2" charset="-122"/>
            </a:endParaRPr>
          </a:p>
          <a:p>
            <a:endParaRPr lang="en-AU" altLang="zh-CN" dirty="0"/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KBEngine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服务端通常的操作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dirty="0">
                <a:ea typeface="宋体" panose="02010600030101010101" pitchFamily="2" charset="-122"/>
              </a:rPr>
              <a:t>一</a:t>
            </a:r>
            <a:r>
              <a:rPr lang="zh-CN" altLang="en-US" dirty="0" smtClean="0">
                <a:ea typeface="宋体" panose="02010600030101010101" pitchFamily="2" charset="-122"/>
              </a:rPr>
              <a:t>个</a:t>
            </a:r>
            <a:r>
              <a:rPr lang="en-US" altLang="zh-CN" dirty="0" err="1" smtClean="0">
                <a:ea typeface="宋体" panose="02010600030101010101" pitchFamily="2" charset="-122"/>
              </a:rPr>
              <a:t>Baseapp</a:t>
            </a:r>
            <a:r>
              <a:rPr lang="zh-CN" altLang="en-US" dirty="0" smtClean="0">
                <a:ea typeface="宋体" panose="02010600030101010101" pitchFamily="2" charset="-122"/>
              </a:rPr>
              <a:t>，</a:t>
            </a:r>
            <a:r>
              <a:rPr lang="en-US" altLang="zh-CN" dirty="0" smtClean="0">
                <a:ea typeface="宋体" panose="02010600030101010101" pitchFamily="2" charset="-122"/>
              </a:rPr>
              <a:t>2</a:t>
            </a:r>
            <a:r>
              <a:rPr lang="zh-CN" altLang="en-US" dirty="0" smtClean="0">
                <a:ea typeface="宋体" panose="02010600030101010101" pitchFamily="2" charset="-122"/>
              </a:rPr>
              <a:t>个及以上</a:t>
            </a:r>
            <a:r>
              <a:rPr lang="en-US" altLang="zh-CN" dirty="0" err="1" smtClean="0">
                <a:ea typeface="宋体" panose="02010600030101010101" pitchFamily="2" charset="-122"/>
              </a:rPr>
              <a:t>Cellapp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dirty="0" smtClean="0">
                <a:ea typeface="宋体" panose="02010600030101010101" pitchFamily="2" charset="-122"/>
              </a:rPr>
              <a:t>  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不同</a:t>
            </a:r>
            <a:r>
              <a:rPr lang="zh-CN" altLang="en-US" sz="2000" dirty="0">
                <a:ea typeface="宋体" panose="02010600030101010101" pitchFamily="2" charset="-122"/>
              </a:rPr>
              <a:t>游戏不同情况</a:t>
            </a:r>
            <a:endParaRPr lang="en-US" altLang="zh-CN" sz="2000" dirty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 smtClean="0">
                <a:ea typeface="宋体" panose="02010600030101010101" pitchFamily="2" charset="-122"/>
              </a:rPr>
              <a:t>        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早</a:t>
            </a:r>
            <a:r>
              <a:rPr lang="en-US" altLang="zh-CN" sz="2000" dirty="0" smtClean="0">
                <a:ea typeface="宋体" panose="02010600030101010101" pitchFamily="2" charset="-122"/>
              </a:rPr>
              <a:t>Profile</a:t>
            </a:r>
            <a:r>
              <a:rPr lang="zh-CN" altLang="en-US" sz="2000" dirty="0" smtClean="0">
                <a:ea typeface="宋体" panose="02010600030101010101" pitchFamily="2" charset="-122"/>
              </a:rPr>
              <a:t>，经常</a:t>
            </a:r>
            <a:r>
              <a:rPr lang="en-US" altLang="zh-CN" sz="2000" dirty="0" smtClean="0">
                <a:ea typeface="宋体" panose="02010600030101010101" pitchFamily="2" charset="-122"/>
              </a:rPr>
              <a:t>Profile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r>
              <a:rPr lang="zh-CN" altLang="en-US" dirty="0" smtClean="0">
                <a:ea typeface="宋体" panose="02010600030101010101" pitchFamily="2" charset="-122"/>
              </a:rPr>
              <a:t>情况允许，</a:t>
            </a:r>
            <a:r>
              <a:rPr lang="zh-CN" altLang="en-AU" dirty="0" smtClean="0">
                <a:ea typeface="宋体" panose="02010600030101010101" pitchFamily="2" charset="-122"/>
              </a:rPr>
              <a:t>应</a:t>
            </a:r>
            <a:r>
              <a:rPr lang="zh-CN" altLang="en-AU" dirty="0">
                <a:ea typeface="宋体" panose="02010600030101010101" pitchFamily="2" charset="-122"/>
              </a:rPr>
              <a:t>放在独立的机器的进程</a:t>
            </a:r>
            <a:r>
              <a:rPr lang="en-AU" altLang="zh-CN" dirty="0"/>
              <a:t>:</a:t>
            </a:r>
            <a:endParaRPr lang="en-AU" altLang="zh-CN" dirty="0"/>
          </a:p>
          <a:p>
            <a:pPr marL="0" lvl="1" indent="0">
              <a:buSzPct val="80000"/>
              <a:buNone/>
            </a:pPr>
            <a:r>
              <a:rPr lang="en-AU" altLang="zh-CN" sz="2000" dirty="0" smtClean="0">
                <a:ea typeface="宋体" panose="02010600030101010101" pitchFamily="2" charset="-122"/>
              </a:rPr>
              <a:t>        </a:t>
            </a:r>
            <a:r>
              <a:rPr lang="en-US" altLang="zh-CN" sz="2000" dirty="0" err="1" smtClean="0"/>
              <a:t>DBMgr</a:t>
            </a:r>
            <a:endParaRPr lang="en-US" altLang="zh-CN" sz="2000" dirty="0" smtClean="0"/>
          </a:p>
          <a:p>
            <a:pPr marL="0" lvl="1" indent="0">
              <a:buSzPct val="80000"/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一些工具类进程</a:t>
            </a:r>
            <a:endParaRPr lang="zh-CN" altLang="en-AU" sz="2000" dirty="0"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en-AU" altLang="zh-CN" dirty="0">
              <a:ea typeface="宋体" panose="02010600030101010101" pitchFamily="2" charset="-122"/>
            </a:endParaRPr>
          </a:p>
          <a:p>
            <a:endParaRPr lang="en-AU" altLang="zh-CN" dirty="0"/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登录过程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97644" y="1124744"/>
            <a:ext cx="874871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zh-CN" altLang="en-US" sz="2400" dirty="0" smtClean="0">
                <a:ea typeface="宋体" panose="02010600030101010101" pitchFamily="2" charset="-122"/>
              </a:rPr>
              <a:t>客户端发登录请求</a:t>
            </a:r>
            <a:endParaRPr lang="zh-CN" altLang="en-US" sz="2400" dirty="0" smtClean="0">
              <a:ea typeface="宋体" panose="02010600030101010101" pitchFamily="2" charset="-122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2400" dirty="0" smtClean="0">
                <a:ea typeface="宋体" panose="02010600030101010101" pitchFamily="2" charset="-122"/>
              </a:rPr>
              <a:t> 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指定</a:t>
            </a:r>
            <a:r>
              <a:rPr lang="en-US" altLang="zh-CN" sz="2000" dirty="0" smtClean="0">
                <a:ea typeface="宋体" panose="02010600030101010101" pitchFamily="2" charset="-122"/>
              </a:rPr>
              <a:t>IP/</a:t>
            </a:r>
            <a:r>
              <a:rPr lang="zh-CN" altLang="en-US" sz="2000" dirty="0" smtClean="0">
                <a:ea typeface="宋体" panose="02010600030101010101" pitchFamily="2" charset="-122"/>
              </a:rPr>
              <a:t>端口 </a:t>
            </a:r>
            <a:endParaRPr lang="zh-CN" altLang="en-US" sz="2000" dirty="0" smtClean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 err="1" smtClean="0">
                <a:ea typeface="宋体" panose="02010600030101010101" pitchFamily="2" charset="-122"/>
              </a:rPr>
              <a:t>Loginapp</a:t>
            </a:r>
            <a:r>
              <a:rPr lang="zh-CN" altLang="en-US" sz="2400" dirty="0" smtClean="0">
                <a:ea typeface="宋体" panose="02010600030101010101" pitchFamily="2" charset="-122"/>
              </a:rPr>
              <a:t>收到登录请求</a:t>
            </a:r>
            <a:endParaRPr lang="zh-CN" altLang="en-US" sz="2400" dirty="0" smtClean="0">
              <a:ea typeface="宋体" panose="02010600030101010101" pitchFamily="2" charset="-122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2400" dirty="0" smtClean="0">
                <a:ea typeface="宋体" panose="02010600030101010101" pitchFamily="2" charset="-122"/>
              </a:rPr>
              <a:t> 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解密请求消息</a:t>
            </a:r>
            <a:r>
              <a:rPr lang="en-US" altLang="zh-CN" sz="2000" dirty="0" smtClean="0">
                <a:ea typeface="宋体" panose="02010600030101010101" pitchFamily="2" charset="-122"/>
              </a:rPr>
              <a:t>(</a:t>
            </a:r>
            <a:r>
              <a:rPr lang="zh-CN" altLang="en-US" sz="2000" dirty="0" smtClean="0">
                <a:ea typeface="宋体" panose="02010600030101010101" pitchFamily="2" charset="-122"/>
              </a:rPr>
              <a:t>一些客户端也会选择不加密通讯，那么服务端不进行解密</a:t>
            </a:r>
            <a:r>
              <a:rPr lang="en-US" altLang="zh-CN" sz="2000" dirty="0" smtClean="0">
                <a:ea typeface="宋体" panose="02010600030101010101" pitchFamily="2" charset="-122"/>
              </a:rPr>
              <a:t>)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 err="1" smtClean="0">
                <a:ea typeface="宋体" panose="02010600030101010101" pitchFamily="2" charset="-122"/>
              </a:rPr>
              <a:t>Loginapp</a:t>
            </a:r>
            <a:r>
              <a:rPr lang="zh-CN" altLang="en-US" sz="2400" dirty="0" smtClean="0">
                <a:ea typeface="宋体" panose="02010600030101010101" pitchFamily="2" charset="-122"/>
              </a:rPr>
              <a:t>转发登录消息到</a:t>
            </a:r>
            <a:r>
              <a:rPr lang="en-US" altLang="zh-CN" sz="2400" dirty="0" err="1" smtClean="0">
                <a:ea typeface="宋体" panose="02010600030101010101" pitchFamily="2" charset="-122"/>
              </a:rPr>
              <a:t>DBMgr</a:t>
            </a:r>
            <a:endParaRPr lang="en-US" altLang="zh-CN" sz="2400" dirty="0" smtClean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 err="1" smtClean="0">
                <a:ea typeface="宋体" panose="02010600030101010101" pitchFamily="2" charset="-122"/>
              </a:rPr>
              <a:t>DBMgr</a:t>
            </a:r>
            <a:r>
              <a:rPr lang="zh-CN" altLang="en-US" sz="2400" dirty="0" smtClean="0">
                <a:ea typeface="宋体" panose="02010600030101010101" pitchFamily="2" charset="-122"/>
              </a:rPr>
              <a:t>验证用户名</a:t>
            </a:r>
            <a:r>
              <a:rPr lang="en-US" altLang="zh-CN" sz="2400" dirty="0" smtClean="0">
                <a:ea typeface="宋体" panose="02010600030101010101" pitchFamily="2" charset="-122"/>
              </a:rPr>
              <a:t>/</a:t>
            </a:r>
            <a:r>
              <a:rPr lang="zh-CN" altLang="en-US" sz="2400" dirty="0" smtClean="0">
                <a:ea typeface="宋体" panose="02010600030101010101" pitchFamily="2" charset="-122"/>
              </a:rPr>
              <a:t>密码</a:t>
            </a:r>
            <a:endParaRPr lang="zh-CN" altLang="en-US" sz="2400" dirty="0" smtClean="0">
              <a:ea typeface="宋体" panose="02010600030101010101" pitchFamily="2" charset="-122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2400" dirty="0" smtClean="0">
                <a:ea typeface="宋体" panose="02010600030101010101" pitchFamily="2" charset="-122"/>
              </a:rPr>
              <a:t> 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查询数据库</a:t>
            </a:r>
            <a:endParaRPr lang="zh-CN" altLang="en-US" sz="2000" dirty="0" smtClean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zh-CN" altLang="en-US" sz="2400" dirty="0" smtClean="0">
                <a:ea typeface="宋体" panose="02010600030101010101" pitchFamily="2" charset="-122"/>
              </a:rPr>
              <a:t>转发请求到</a:t>
            </a:r>
            <a:r>
              <a:rPr lang="en-US" altLang="zh-CN" sz="2400" dirty="0" err="1" smtClean="0">
                <a:ea typeface="宋体" panose="02010600030101010101" pitchFamily="2" charset="-122"/>
              </a:rPr>
              <a:t>BaseappMgr</a:t>
            </a:r>
            <a:endParaRPr lang="en-US" altLang="zh-CN" sz="2400" dirty="0" smtClean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 err="1" smtClean="0">
                <a:ea typeface="宋体" panose="02010600030101010101" pitchFamily="2" charset="-122"/>
              </a:rPr>
              <a:t>BaseappMgr</a:t>
            </a:r>
            <a:r>
              <a:rPr lang="zh-CN" altLang="en-US" sz="2400" dirty="0" smtClean="0">
                <a:ea typeface="宋体" panose="02010600030101010101" pitchFamily="2" charset="-122"/>
              </a:rPr>
              <a:t>发送创建</a:t>
            </a:r>
            <a:r>
              <a:rPr lang="en-US" altLang="zh-CN" sz="2400" dirty="0" smtClean="0">
                <a:ea typeface="宋体" panose="02010600030101010101" pitchFamily="2" charset="-122"/>
              </a:rPr>
              <a:t>Player Entity</a:t>
            </a:r>
            <a:r>
              <a:rPr lang="zh-CN" altLang="en-US" sz="2400" dirty="0" smtClean="0">
                <a:ea typeface="宋体" panose="02010600030101010101" pitchFamily="2" charset="-122"/>
              </a:rPr>
              <a:t>的消息到负载最小的</a:t>
            </a:r>
            <a:r>
              <a:rPr lang="en-US" altLang="zh-CN" sz="2400" dirty="0" err="1" smtClean="0">
                <a:ea typeface="宋体" panose="02010600030101010101" pitchFamily="2" charset="-122"/>
              </a:rPr>
              <a:t>Baseapp</a:t>
            </a:r>
            <a:endParaRPr lang="en-US" altLang="zh-CN" sz="2400" dirty="0" smtClean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 err="1" smtClean="0">
                <a:ea typeface="宋体" panose="02010600030101010101" pitchFamily="2" charset="-122"/>
              </a:rPr>
              <a:t>Baseapp</a:t>
            </a:r>
            <a:r>
              <a:rPr lang="zh-CN" altLang="en-US" sz="2400" dirty="0" smtClean="0">
                <a:ea typeface="宋体" panose="02010600030101010101" pitchFamily="2" charset="-122"/>
              </a:rPr>
              <a:t>创建一个新的</a:t>
            </a:r>
            <a:r>
              <a:rPr lang="en-US" altLang="zh-CN" sz="2400" dirty="0" smtClean="0">
                <a:ea typeface="宋体" panose="02010600030101010101" pitchFamily="2" charset="-122"/>
              </a:rPr>
              <a:t>Proxy</a:t>
            </a:r>
            <a:endParaRPr lang="en-US" altLang="zh-CN" sz="2400" dirty="0" smtClean="0">
              <a:ea typeface="宋体" panose="02010600030101010101" pitchFamily="2" charset="-122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zh-CN" sz="2400" dirty="0" smtClean="0">
                <a:ea typeface="宋体" panose="02010600030101010101" pitchFamily="2" charset="-122"/>
              </a:rPr>
              <a:t> 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可能会创建一个新的</a:t>
            </a:r>
            <a:r>
              <a:rPr lang="en-US" altLang="zh-CN" sz="2000" dirty="0" smtClean="0">
                <a:ea typeface="宋体" panose="02010600030101010101" pitchFamily="2" charset="-122"/>
              </a:rPr>
              <a:t>Cell Entity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 smtClean="0">
                <a:ea typeface="宋体" panose="02010600030101010101" pitchFamily="2" charset="-122"/>
              </a:rPr>
              <a:t>Proxy</a:t>
            </a:r>
            <a:r>
              <a:rPr lang="zh-CN" altLang="en-US" sz="2400" dirty="0" smtClean="0">
                <a:ea typeface="宋体" panose="02010600030101010101" pitchFamily="2" charset="-122"/>
              </a:rPr>
              <a:t>的</a:t>
            </a:r>
            <a:r>
              <a:rPr lang="en-US" altLang="zh-CN" sz="2400" dirty="0" smtClean="0">
                <a:ea typeface="宋体" panose="02010600030101010101" pitchFamily="2" charset="-122"/>
              </a:rPr>
              <a:t>TCP</a:t>
            </a:r>
            <a:r>
              <a:rPr lang="zh-CN" altLang="en-US" sz="2400" dirty="0" smtClean="0">
                <a:ea typeface="宋体" panose="02010600030101010101" pitchFamily="2" charset="-122"/>
              </a:rPr>
              <a:t>端口被返回给客户端</a:t>
            </a:r>
            <a:endParaRPr lang="zh-CN" altLang="en-US" sz="2400" dirty="0" smtClean="0">
              <a:ea typeface="宋体" panose="02010600030101010101" pitchFamily="2" charset="-122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zh-CN" altLang="en-US" sz="2400" dirty="0" smtClean="0">
                <a:ea typeface="宋体" panose="02010600030101010101" pitchFamily="2" charset="-122"/>
              </a:rPr>
              <a:t> 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途径</a:t>
            </a:r>
            <a:r>
              <a:rPr lang="en-US" altLang="zh-CN" sz="2000" dirty="0" err="1" smtClean="0">
                <a:ea typeface="宋体" panose="02010600030101010101" pitchFamily="2" charset="-122"/>
              </a:rPr>
              <a:t>BaseappMgr</a:t>
            </a:r>
            <a:r>
              <a:rPr lang="en-US" altLang="zh-CN" sz="2000" dirty="0" smtClean="0">
                <a:ea typeface="宋体" panose="02010600030101010101" pitchFamily="2" charset="-122"/>
              </a:rPr>
              <a:t>, </a:t>
            </a:r>
            <a:r>
              <a:rPr lang="en-US" altLang="zh-CN" sz="2000" dirty="0" err="1" smtClean="0">
                <a:ea typeface="宋体" panose="02010600030101010101" pitchFamily="2" charset="-122"/>
              </a:rPr>
              <a:t>DBMgr</a:t>
            </a:r>
            <a:r>
              <a:rPr lang="en-US" altLang="zh-CN" sz="2000" dirty="0" smtClean="0">
                <a:ea typeface="宋体" panose="02010600030101010101" pitchFamily="2" charset="-122"/>
              </a:rPr>
              <a:t>, </a:t>
            </a:r>
            <a:r>
              <a:rPr lang="en-US" altLang="zh-CN" sz="2000" dirty="0" err="1" smtClean="0">
                <a:ea typeface="宋体" panose="02010600030101010101" pitchFamily="2" charset="-122"/>
              </a:rPr>
              <a:t>Loginapp</a:t>
            </a:r>
            <a:endParaRPr lang="en-US" altLang="zh-CN" sz="20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爆炸形 2 2"/>
          <p:cNvSpPr/>
          <p:nvPr/>
        </p:nvSpPr>
        <p:spPr>
          <a:xfrm>
            <a:off x="1403648" y="2846367"/>
            <a:ext cx="6840760" cy="1063462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dirty="0" smtClean="0">
                <a:solidFill>
                  <a:schemeClr val="accent1"/>
                </a:solidFill>
                <a:latin typeface="+mn-ea"/>
                <a:ea typeface="+mn-ea"/>
              </a:rPr>
              <a:t>第二章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19672" y="292494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b="1" kern="0" dirty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</a:t>
            </a:r>
            <a:r>
              <a:rPr lang="en-US" altLang="zh-CN" sz="40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      </a:t>
            </a:r>
            <a:r>
              <a:rPr lang="zh-CN" altLang="en-US" sz="36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实现</a:t>
            </a:r>
            <a:r>
              <a:rPr lang="zh-CN" altLang="en-US" sz="3600" b="1" kern="0" dirty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一个</a:t>
            </a:r>
            <a:r>
              <a:rPr lang="en-US" altLang="zh-CN" sz="3600" b="1" kern="0" dirty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Entity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Autofit/>
          </a:bodyPr>
          <a:lstStyle/>
          <a:p>
            <a:pPr algn="l"/>
            <a:r>
              <a:rPr lang="zh-CN" altLang="en-US" sz="4000" b="1" dirty="0" smtClean="0">
                <a:solidFill>
                  <a:schemeClr val="accent1"/>
                </a:solidFill>
                <a:latin typeface="+mn-ea"/>
                <a:ea typeface="+mn-ea"/>
              </a:rPr>
              <a:t>游戏项目资产库</a:t>
            </a:r>
            <a:endParaRPr lang="zh-CN" altLang="en-US" sz="40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 err="1" smtClean="0">
                <a:ea typeface="宋体" panose="02010600030101010101" pitchFamily="2" charset="-122"/>
              </a:rPr>
              <a:t>KBEngine</a:t>
            </a:r>
            <a:r>
              <a:rPr lang="zh-CN" altLang="en-US" dirty="0" smtClean="0">
                <a:ea typeface="宋体" panose="02010600030101010101" pitchFamily="2" charset="-122"/>
              </a:rPr>
              <a:t>引擎默认资产库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dirty="0" smtClean="0">
                <a:ea typeface="宋体" panose="02010600030101010101" pitchFamily="2" charset="-122"/>
              </a:rPr>
              <a:t>     </a:t>
            </a:r>
            <a:r>
              <a:rPr lang="zh-CN" altLang="en-US" sz="2000" dirty="0" smtClean="0">
                <a:ea typeface="宋体" panose="02010600030101010101" pitchFamily="2" charset="-122"/>
              </a:rPr>
              <a:t>如果用户没有设置环境变量指向，引擎默认会尝试读取引擎根目录</a:t>
            </a:r>
            <a:r>
              <a:rPr lang="en-US" altLang="zh-CN" sz="2000" dirty="0" smtClean="0">
                <a:ea typeface="宋体" panose="02010600030101010101" pitchFamily="2" charset="-122"/>
              </a:rPr>
              <a:t>assets</a:t>
            </a:r>
            <a:r>
              <a:rPr lang="zh-CN" altLang="en-US" sz="2000" dirty="0" smtClean="0">
                <a:ea typeface="宋体" panose="02010600030101010101" pitchFamily="2" charset="-122"/>
              </a:rPr>
              <a:t>作为默认的资产库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 smtClean="0">
                <a:ea typeface="宋体" panose="02010600030101010101" pitchFamily="2" charset="-122"/>
              </a:rPr>
              <a:t>  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资产库的概念类似于</a:t>
            </a:r>
            <a:r>
              <a:rPr lang="en-US" altLang="zh-CN" sz="2000" dirty="0" smtClean="0">
                <a:ea typeface="宋体" panose="02010600030101010101" pitchFamily="2" charset="-122"/>
              </a:rPr>
              <a:t>Unity3D</a:t>
            </a:r>
            <a:r>
              <a:rPr lang="zh-CN" altLang="en-US" sz="2000" dirty="0" smtClean="0">
                <a:ea typeface="宋体" panose="02010600030101010101" pitchFamily="2" charset="-122"/>
              </a:rPr>
              <a:t>中的</a:t>
            </a:r>
            <a:r>
              <a:rPr lang="en-US" altLang="zh-CN" sz="2000" dirty="0" smtClean="0">
                <a:ea typeface="宋体" panose="02010600030101010101" pitchFamily="2" charset="-122"/>
              </a:rPr>
              <a:t>Assets</a:t>
            </a:r>
            <a:r>
              <a:rPr lang="zh-CN" altLang="en-US" sz="2000" dirty="0" smtClean="0">
                <a:ea typeface="宋体" panose="02010600030101010101" pitchFamily="2" charset="-122"/>
              </a:rPr>
              <a:t>，不过其中一些文件夹名称结构被固定了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zh-CN" altLang="en-US" dirty="0" smtClean="0">
                <a:ea typeface="宋体" panose="02010600030101010101" pitchFamily="2" charset="-122"/>
              </a:rPr>
              <a:t>不同的项目是不同的资产库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 smtClean="0">
                <a:ea typeface="宋体" panose="02010600030101010101" pitchFamily="2" charset="-122"/>
              </a:rPr>
              <a:t>  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要想引擎启动时读取到对应的项目资产库，必须在环境变量中制定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en-AU" altLang="zh-CN" dirty="0">
              <a:ea typeface="宋体" panose="02010600030101010101" pitchFamily="2" charset="-122"/>
            </a:endParaRPr>
          </a:p>
          <a:p>
            <a:endParaRPr lang="en-AU" altLang="zh-CN" dirty="0"/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 14"/>
          <p:cNvSpPr>
            <a:spLocks noChangeArrowheads="1"/>
          </p:cNvSpPr>
          <p:nvPr/>
        </p:nvSpPr>
        <p:spPr bwMode="auto">
          <a:xfrm>
            <a:off x="133846" y="6597353"/>
            <a:ext cx="2219325" cy="260648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7" name="Rectangle 13"/>
          <p:cNvSpPr>
            <a:spLocks noChangeArrowheads="1"/>
          </p:cNvSpPr>
          <p:nvPr/>
        </p:nvSpPr>
        <p:spPr bwMode="auto">
          <a:xfrm>
            <a:off x="133846" y="6261125"/>
            <a:ext cx="2219325" cy="339725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8" name="Text Box 82"/>
          <p:cNvSpPr txBox="1">
            <a:spLocks noChangeArrowheads="1"/>
          </p:cNvSpPr>
          <p:nvPr/>
        </p:nvSpPr>
        <p:spPr bwMode="auto">
          <a:xfrm>
            <a:off x="1299071" y="6357962"/>
            <a:ext cx="12096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i="1" dirty="0">
                <a:solidFill>
                  <a:srgbClr val="2B2B85"/>
                </a:solidFill>
                <a:latin typeface="Courier New" panose="02070309020205020404" pitchFamily="49" charset="0"/>
              </a:rPr>
              <a:t>*</a:t>
            </a:r>
            <a:r>
              <a:rPr lang="en-GB" sz="1000" dirty="0" smtClean="0">
                <a:solidFill>
                  <a:srgbClr val="2B2B85"/>
                </a:solidFill>
                <a:latin typeface="Courier New" panose="02070309020205020404" pitchFamily="49" charset="0"/>
              </a:rPr>
              <a:t>.</a:t>
            </a:r>
            <a:r>
              <a:rPr lang="en-GB" sz="1000" dirty="0" err="1" smtClean="0">
                <a:solidFill>
                  <a:srgbClr val="2B2B85"/>
                </a:solidFill>
                <a:latin typeface="Courier New" panose="02070309020205020404" pitchFamily="49" charset="0"/>
              </a:rPr>
              <a:t>py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119" name="Line 85"/>
          <p:cNvSpPr>
            <a:spLocks noChangeShapeType="1"/>
          </p:cNvSpPr>
          <p:nvPr/>
        </p:nvSpPr>
        <p:spPr bwMode="auto">
          <a:xfrm>
            <a:off x="905371" y="6432575"/>
            <a:ext cx="258763" cy="15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20" name="Object 86"/>
          <p:cNvGraphicFramePr>
            <a:graphicFrameLocks noChangeAspect="1"/>
          </p:cNvGraphicFramePr>
          <p:nvPr/>
        </p:nvGraphicFramePr>
        <p:xfrm>
          <a:off x="1059359" y="6315100"/>
          <a:ext cx="23812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3" name="" r:id="rId1" imgW="304800" imgH="304800" progId="PBrush">
                  <p:embed/>
                </p:oleObj>
              </mc:Choice>
              <mc:Fallback>
                <p:oleObj name="" r:id="rId1" imgW="304800" imgH="304800" progId="PBrush">
                  <p:embed/>
                  <p:pic>
                    <p:nvPicPr>
                      <p:cNvPr id="0" name="Picture 18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9359" y="6315100"/>
                        <a:ext cx="238125" cy="23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" name="Rectangle 87"/>
          <p:cNvSpPr>
            <a:spLocks noChangeArrowheads="1"/>
          </p:cNvSpPr>
          <p:nvPr/>
        </p:nvSpPr>
        <p:spPr bwMode="auto">
          <a:xfrm>
            <a:off x="2510333" y="6299225"/>
            <a:ext cx="155069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448945"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US" sz="1400" b="0" dirty="0" smtClean="0">
                <a:solidFill>
                  <a:srgbClr val="002060"/>
                </a:solidFill>
                <a:ea typeface="宋体" panose="02010600030101010101" pitchFamily="2" charset="-122"/>
              </a:rPr>
              <a:t>自定义类型脚本</a:t>
            </a:r>
            <a:endParaRPr lang="en-GB" sz="1400" b="0" dirty="0">
              <a:solidFill>
                <a:srgbClr val="002060"/>
              </a:solidFill>
              <a:ea typeface="宋体" panose="02010600030101010101" pitchFamily="2" charset="-122"/>
            </a:endParaRPr>
          </a:p>
        </p:txBody>
      </p:sp>
      <p:sp>
        <p:nvSpPr>
          <p:cNvPr id="122" name="Line 88"/>
          <p:cNvSpPr>
            <a:spLocks noChangeShapeType="1"/>
          </p:cNvSpPr>
          <p:nvPr/>
        </p:nvSpPr>
        <p:spPr bwMode="auto">
          <a:xfrm>
            <a:off x="2254746" y="6432575"/>
            <a:ext cx="252413" cy="1587"/>
          </a:xfrm>
          <a:prstGeom prst="line">
            <a:avLst/>
          </a:prstGeom>
          <a:noFill/>
          <a:ln w="19080">
            <a:solidFill>
              <a:srgbClr val="2B2B85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Autofit/>
          </a:bodyPr>
          <a:lstStyle/>
          <a:p>
            <a:pPr algn="l"/>
            <a:r>
              <a:rPr lang="zh-CN" altLang="en-US" sz="4000" b="1" dirty="0">
                <a:solidFill>
                  <a:schemeClr val="accent1"/>
                </a:solidFill>
                <a:latin typeface="+mn-ea"/>
                <a:ea typeface="+mn-ea"/>
              </a:rPr>
              <a:t>资产</a:t>
            </a:r>
            <a:r>
              <a:rPr lang="zh-CN" altLang="en-US" sz="4000" b="1" dirty="0" smtClean="0">
                <a:solidFill>
                  <a:schemeClr val="accent1"/>
                </a:solidFill>
                <a:latin typeface="+mn-ea"/>
                <a:ea typeface="+mn-ea"/>
              </a:rPr>
              <a:t>库文件夹结构</a:t>
            </a:r>
            <a:endParaRPr lang="zh-CN" altLang="en-US" sz="40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5278760"/>
            <a:ext cx="2219325" cy="341313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2875" y="5620073"/>
            <a:ext cx="2219325" cy="338137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42875" y="1914848"/>
            <a:ext cx="2219325" cy="341312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2875" y="1576710"/>
            <a:ext cx="2219325" cy="339725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42875" y="2595885"/>
            <a:ext cx="2219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42875" y="2256160"/>
            <a:ext cx="2219325" cy="339725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42875" y="3275335"/>
            <a:ext cx="2219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42875" y="2935610"/>
            <a:ext cx="2219325" cy="339725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42875" y="4635823"/>
            <a:ext cx="2219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42875" y="3615060"/>
            <a:ext cx="2219325" cy="339725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42875" y="4975548"/>
            <a:ext cx="2219325" cy="339725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42875" y="1268760"/>
            <a:ext cx="2219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42875" y="929035"/>
            <a:ext cx="2219325" cy="339725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2555875" y="1664023"/>
            <a:ext cx="150515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US" sz="1400" b="0" dirty="0">
                <a:solidFill>
                  <a:srgbClr val="002060"/>
                </a:solidFill>
                <a:ea typeface="宋体" panose="02010600030101010101" pitchFamily="2" charset="-122"/>
              </a:rPr>
              <a:t>列出了所有的</a:t>
            </a:r>
            <a:r>
              <a:rPr lang="en-US" altLang="zh-CN" sz="1400" b="0" dirty="0">
                <a:solidFill>
                  <a:srgbClr val="002060"/>
                </a:solidFill>
                <a:ea typeface="宋体" panose="02010600030101010101" pitchFamily="2" charset="-122"/>
              </a:rPr>
              <a:t>entity</a:t>
            </a:r>
            <a:endParaRPr lang="en-US" altLang="zh-CN" sz="1400" b="0" dirty="0">
              <a:solidFill>
                <a:srgbClr val="002060"/>
              </a:solidFill>
              <a:ea typeface="宋体" panose="02010600030101010101" pitchFamily="2" charset="-122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3851920" y="5647060"/>
            <a:ext cx="2139950" cy="349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448945">
              <a:lnSpc>
                <a:spcPct val="80000"/>
              </a:lnSpc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US" sz="1400" b="0" dirty="0" smtClean="0">
                <a:solidFill>
                  <a:srgbClr val="002060"/>
                </a:solidFill>
                <a:ea typeface="宋体" panose="02010600030101010101" pitchFamily="2" charset="-122"/>
              </a:rPr>
              <a:t>定义</a:t>
            </a:r>
            <a:r>
              <a:rPr lang="en-US" altLang="zh-CN" sz="1400" b="0" dirty="0" smtClean="0">
                <a:solidFill>
                  <a:srgbClr val="002060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sz="1400" b="0" dirty="0">
                <a:solidFill>
                  <a:srgbClr val="002060"/>
                </a:solidFill>
                <a:ea typeface="宋体" panose="02010600030101010101" pitchFamily="2" charset="-122"/>
              </a:rPr>
              <a:t>的属性和方法</a:t>
            </a:r>
            <a:r>
              <a:rPr lang="en-US" altLang="zh-CN" sz="1400" b="0" dirty="0">
                <a:solidFill>
                  <a:srgbClr val="002060"/>
                </a:solidFill>
                <a:ea typeface="宋体" panose="02010600030101010101" pitchFamily="2" charset="-122"/>
              </a:rPr>
              <a:t> (XML)</a:t>
            </a:r>
            <a:endParaRPr lang="en-GB" sz="1400" b="0" dirty="0">
              <a:solidFill>
                <a:srgbClr val="002060"/>
              </a:solidFill>
              <a:ea typeface="宋体" panose="02010600030101010101" pitchFamily="2" charset="-122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6300788" y="2968948"/>
            <a:ext cx="990600" cy="154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448945">
              <a:spcBef>
                <a:spcPts val="200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US" sz="1400" b="0">
                <a:solidFill>
                  <a:srgbClr val="002060"/>
                </a:solidFill>
                <a:ea typeface="宋体" panose="02010600030101010101" pitchFamily="2" charset="-122"/>
              </a:rPr>
              <a:t>实现属性和方法</a:t>
            </a:r>
            <a:r>
              <a:rPr lang="en-US" altLang="zh-CN" sz="1400" b="0">
                <a:solidFill>
                  <a:srgbClr val="002060"/>
                </a:solidFill>
                <a:ea typeface="宋体" panose="02010600030101010101" pitchFamily="2" charset="-122"/>
              </a:rPr>
              <a:t> (Python)</a:t>
            </a:r>
            <a:endParaRPr lang="en-GB" sz="1400" b="0">
              <a:solidFill>
                <a:srgbClr val="002060"/>
              </a:solidFill>
              <a:ea typeface="宋体" panose="02010600030101010101" pitchFamily="2" charset="-122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544512" y="1020365"/>
            <a:ext cx="1666875" cy="15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i="1" dirty="0" smtClean="0">
                <a:solidFill>
                  <a:srgbClr val="2B2B85"/>
                </a:solidFill>
                <a:latin typeface="Courier New" panose="02070309020205020404" pitchFamily="49" charset="0"/>
              </a:rPr>
              <a:t>&lt;assets&gt;</a:t>
            </a:r>
            <a:endParaRPr lang="en-GB" sz="1000" i="1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63588" y="1362423"/>
            <a:ext cx="8064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dirty="0">
                <a:solidFill>
                  <a:srgbClr val="2B2B85"/>
                </a:solidFill>
                <a:latin typeface="Courier New" panose="02070309020205020404" pitchFamily="49" charset="0"/>
              </a:rPr>
              <a:t>scripts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000125" y="1670373"/>
            <a:ext cx="1211263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>
                <a:solidFill>
                  <a:srgbClr val="2B2B85"/>
                </a:solidFill>
                <a:latin typeface="Courier New" panose="02070309020205020404" pitchFamily="49" charset="0"/>
              </a:rPr>
              <a:t>entities.xml</a:t>
            </a:r>
            <a:endParaRPr lang="en-GB" sz="100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1058863" y="2008510"/>
            <a:ext cx="8064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>
                <a:solidFill>
                  <a:srgbClr val="2B2B85"/>
                </a:solidFill>
                <a:latin typeface="Courier New" panose="02070309020205020404" pitchFamily="49" charset="0"/>
              </a:rPr>
              <a:t>base</a:t>
            </a:r>
            <a:endParaRPr lang="en-GB" sz="100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1058863" y="2687960"/>
            <a:ext cx="8064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>
                <a:solidFill>
                  <a:srgbClr val="2B2B85"/>
                </a:solidFill>
                <a:latin typeface="Courier New" panose="02070309020205020404" pitchFamily="49" charset="0"/>
              </a:rPr>
              <a:t>cell</a:t>
            </a:r>
            <a:endParaRPr lang="en-GB" sz="100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1058863" y="3367410"/>
            <a:ext cx="8064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>
                <a:solidFill>
                  <a:srgbClr val="2B2B85"/>
                </a:solidFill>
                <a:latin typeface="Courier New" panose="02070309020205020404" pitchFamily="49" charset="0"/>
              </a:rPr>
              <a:t>client</a:t>
            </a:r>
            <a:endParaRPr lang="en-GB" sz="100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1058863" y="5366073"/>
            <a:ext cx="106362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>
                <a:solidFill>
                  <a:srgbClr val="2B2B85"/>
                </a:solidFill>
                <a:latin typeface="Courier New" panose="02070309020205020404" pitchFamily="49" charset="0"/>
              </a:rPr>
              <a:t>entity_defs</a:t>
            </a:r>
            <a:endParaRPr lang="en-GB" sz="100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320675" y="1270348"/>
            <a:ext cx="1588" cy="169862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1266825" y="2348235"/>
            <a:ext cx="12096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i="1" dirty="0">
                <a:solidFill>
                  <a:srgbClr val="2B2B85"/>
                </a:solidFill>
                <a:latin typeface="Courier New" panose="02070309020205020404" pitchFamily="49" charset="0"/>
              </a:rPr>
              <a:t>&lt;entity&gt;</a:t>
            </a:r>
            <a:r>
              <a:rPr lang="en-GB" sz="1000" dirty="0">
                <a:solidFill>
                  <a:srgbClr val="2B2B85"/>
                </a:solidFill>
                <a:latin typeface="Courier New" panose="02070309020205020404" pitchFamily="49" charset="0"/>
              </a:rPr>
              <a:t>.</a:t>
            </a:r>
            <a:r>
              <a:rPr lang="en-GB" sz="1000" dirty="0" err="1">
                <a:solidFill>
                  <a:srgbClr val="2B2B85"/>
                </a:solidFill>
                <a:latin typeface="Courier New" panose="02070309020205020404" pitchFamily="49" charset="0"/>
              </a:rPr>
              <a:t>py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2555875" y="2313310"/>
            <a:ext cx="99706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448945"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1400" b="0" dirty="0" err="1" smtClean="0">
                <a:solidFill>
                  <a:srgbClr val="002060"/>
                </a:solidFill>
                <a:ea typeface="宋体" panose="02010600030101010101" pitchFamily="2" charset="-122"/>
              </a:rPr>
              <a:t>Baseapp</a:t>
            </a:r>
            <a:r>
              <a:rPr lang="zh-CN" altLang="en-US" sz="1400" b="0" dirty="0">
                <a:solidFill>
                  <a:srgbClr val="002060"/>
                </a:solidFill>
                <a:ea typeface="宋体" panose="02010600030101010101" pitchFamily="2" charset="-122"/>
              </a:rPr>
              <a:t>脚本</a:t>
            </a:r>
            <a:endParaRPr lang="en-GB" sz="1400" b="0" dirty="0">
              <a:solidFill>
                <a:srgbClr val="002060"/>
              </a:solidFill>
            </a:endParaRP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1266825" y="3029273"/>
            <a:ext cx="12096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i="1">
                <a:solidFill>
                  <a:srgbClr val="2B2B85"/>
                </a:solidFill>
                <a:latin typeface="Courier New" panose="02070309020205020404" pitchFamily="49" charset="0"/>
              </a:rPr>
              <a:t>&lt;entity&gt;</a:t>
            </a:r>
            <a:r>
              <a:rPr lang="en-GB" sz="1000">
                <a:solidFill>
                  <a:srgbClr val="2B2B85"/>
                </a:solidFill>
                <a:latin typeface="Courier New" panose="02070309020205020404" pitchFamily="49" charset="0"/>
              </a:rPr>
              <a:t>.py</a:t>
            </a:r>
            <a:endParaRPr lang="en-GB" sz="100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auto">
          <a:xfrm>
            <a:off x="2555875" y="2997523"/>
            <a:ext cx="9217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448945"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1400" b="0" dirty="0" err="1" smtClean="0">
                <a:solidFill>
                  <a:srgbClr val="002060"/>
                </a:solidFill>
                <a:ea typeface="宋体" panose="02010600030101010101" pitchFamily="2" charset="-122"/>
              </a:rPr>
              <a:t>Cellapp</a:t>
            </a:r>
            <a:r>
              <a:rPr lang="zh-CN" altLang="en-US" sz="1400" b="0" dirty="0">
                <a:solidFill>
                  <a:srgbClr val="002060"/>
                </a:solidFill>
                <a:ea typeface="宋体" panose="02010600030101010101" pitchFamily="2" charset="-122"/>
              </a:rPr>
              <a:t>脚本</a:t>
            </a:r>
            <a:endParaRPr lang="en-GB" sz="1400" b="0" dirty="0">
              <a:solidFill>
                <a:srgbClr val="002060"/>
              </a:solidFill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1266825" y="3708723"/>
            <a:ext cx="12096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i="1">
                <a:solidFill>
                  <a:srgbClr val="2B2B85"/>
                </a:solidFill>
                <a:latin typeface="Courier New" panose="02070309020205020404" pitchFamily="49" charset="0"/>
              </a:rPr>
              <a:t>&lt;entity&gt;</a:t>
            </a:r>
            <a:r>
              <a:rPr lang="en-GB" sz="1000">
                <a:solidFill>
                  <a:srgbClr val="2B2B85"/>
                </a:solidFill>
                <a:latin typeface="Courier New" panose="02070309020205020404" pitchFamily="49" charset="0"/>
              </a:rPr>
              <a:t>.py</a:t>
            </a:r>
            <a:endParaRPr lang="en-GB" sz="100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34" name="Rectangle 32"/>
          <p:cNvSpPr>
            <a:spLocks noChangeArrowheads="1"/>
          </p:cNvSpPr>
          <p:nvPr/>
        </p:nvSpPr>
        <p:spPr bwMode="auto">
          <a:xfrm>
            <a:off x="2555875" y="3681735"/>
            <a:ext cx="351243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448945"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1400" b="0" dirty="0">
                <a:solidFill>
                  <a:srgbClr val="002060"/>
                </a:solidFill>
                <a:ea typeface="宋体" panose="02010600030101010101" pitchFamily="2" charset="-122"/>
              </a:rPr>
              <a:t>Client</a:t>
            </a:r>
            <a:r>
              <a:rPr lang="zh-CN" altLang="en-US" sz="1400" b="0" dirty="0" smtClean="0">
                <a:solidFill>
                  <a:srgbClr val="002060"/>
                </a:solidFill>
                <a:ea typeface="宋体" panose="02010600030101010101" pitchFamily="2" charset="-122"/>
              </a:rPr>
              <a:t>脚本</a:t>
            </a:r>
            <a:r>
              <a:rPr lang="en-US" altLang="zh-CN" sz="1400" b="0" dirty="0" smtClean="0">
                <a:solidFill>
                  <a:srgbClr val="002060"/>
                </a:solidFill>
                <a:ea typeface="宋体" panose="02010600030101010101" pitchFamily="2" charset="-122"/>
              </a:rPr>
              <a:t>(</a:t>
            </a:r>
            <a:r>
              <a:rPr lang="zh-CN" altLang="en-US" sz="1400" b="0" dirty="0" smtClean="0">
                <a:solidFill>
                  <a:srgbClr val="002060"/>
                </a:solidFill>
                <a:ea typeface="宋体" panose="02010600030101010101" pitchFamily="2" charset="-122"/>
              </a:rPr>
              <a:t>只在包含</a:t>
            </a:r>
            <a:r>
              <a:rPr lang="en-US" altLang="zh-CN" sz="1400" b="0" dirty="0" smtClean="0">
                <a:solidFill>
                  <a:srgbClr val="002060"/>
                </a:solidFill>
                <a:ea typeface="宋体" panose="02010600030101010101" pitchFamily="2" charset="-122"/>
              </a:rPr>
              <a:t>Python</a:t>
            </a:r>
            <a:r>
              <a:rPr lang="zh-CN" altLang="en-US" sz="1400" b="0" dirty="0" smtClean="0">
                <a:solidFill>
                  <a:srgbClr val="002060"/>
                </a:solidFill>
                <a:ea typeface="宋体" panose="02010600030101010101" pitchFamily="2" charset="-122"/>
              </a:rPr>
              <a:t>解析器的原生环境</a:t>
            </a:r>
            <a:endParaRPr lang="en-US" altLang="zh-CN" sz="1400" b="0" dirty="0" smtClean="0">
              <a:solidFill>
                <a:srgbClr val="002060"/>
              </a:solidFill>
              <a:ea typeface="宋体" panose="02010600030101010101" pitchFamily="2" charset="-122"/>
            </a:endParaRPr>
          </a:p>
          <a:p>
            <a:pPr defTabSz="448945"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US" sz="1400" b="0" dirty="0" smtClean="0">
                <a:solidFill>
                  <a:srgbClr val="002060"/>
                </a:solidFill>
                <a:ea typeface="宋体" panose="02010600030101010101" pitchFamily="2" charset="-122"/>
              </a:rPr>
              <a:t>有效</a:t>
            </a:r>
            <a:r>
              <a:rPr lang="zh-CN" altLang="en-US" sz="1400" dirty="0" smtClean="0">
                <a:solidFill>
                  <a:srgbClr val="002060"/>
                </a:solidFill>
                <a:ea typeface="宋体" panose="02010600030101010101" pitchFamily="2" charset="-122"/>
              </a:rPr>
              <a:t>，</a:t>
            </a:r>
            <a:r>
              <a:rPr lang="en-US" altLang="zh-CN" sz="1400" b="0" dirty="0" smtClean="0">
                <a:solidFill>
                  <a:srgbClr val="002060"/>
                </a:solidFill>
                <a:ea typeface="宋体" panose="02010600030101010101" pitchFamily="2" charset="-122"/>
              </a:rPr>
              <a:t>Unity3D</a:t>
            </a:r>
            <a:r>
              <a:rPr lang="zh-CN" altLang="en-US" sz="1400" b="0" dirty="0" smtClean="0">
                <a:solidFill>
                  <a:srgbClr val="002060"/>
                </a:solidFill>
                <a:ea typeface="宋体" panose="02010600030101010101" pitchFamily="2" charset="-122"/>
              </a:rPr>
              <a:t>等插件环境不需要在此实现</a:t>
            </a:r>
            <a:r>
              <a:rPr lang="en-US" altLang="zh-CN" sz="1400" b="0" dirty="0" smtClean="0">
                <a:solidFill>
                  <a:srgbClr val="002060"/>
                </a:solidFill>
                <a:ea typeface="宋体" panose="02010600030101010101" pitchFamily="2" charset="-122"/>
              </a:rPr>
              <a:t>)</a:t>
            </a:r>
            <a:endParaRPr lang="en-GB" sz="1400" b="0" dirty="0">
              <a:solidFill>
                <a:srgbClr val="002060"/>
              </a:solidFill>
            </a:endParaRPr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1266825" y="5707385"/>
            <a:ext cx="12096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i="1">
                <a:solidFill>
                  <a:srgbClr val="2B2B85"/>
                </a:solidFill>
                <a:latin typeface="Courier New" panose="02070309020205020404" pitchFamily="49" charset="0"/>
              </a:rPr>
              <a:t>&lt;entity&gt;</a:t>
            </a:r>
            <a:r>
              <a:rPr lang="en-GB" sz="1000">
                <a:solidFill>
                  <a:srgbClr val="2B2B85"/>
                </a:solidFill>
                <a:latin typeface="Courier New" panose="02070309020205020404" pitchFamily="49" charset="0"/>
              </a:rPr>
              <a:t>.def</a:t>
            </a:r>
            <a:endParaRPr lang="en-GB" sz="100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2555875" y="5697860"/>
            <a:ext cx="84514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US" sz="1400" b="0" dirty="0">
                <a:solidFill>
                  <a:srgbClr val="002060"/>
                </a:solidFill>
                <a:ea typeface="宋体" panose="02010600030101010101" pitchFamily="2" charset="-122"/>
              </a:rPr>
              <a:t>定义文件</a:t>
            </a:r>
            <a:endParaRPr lang="en-GB" sz="1400" b="0" dirty="0">
              <a:solidFill>
                <a:srgbClr val="002060"/>
              </a:solidFill>
              <a:latin typeface="Verdana" panose="020B0604030504040204" pitchFamily="34" charset="0"/>
            </a:endParaRPr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320675" y="1440210"/>
            <a:ext cx="257175" cy="1588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>
            <a:off x="596900" y="1748160"/>
            <a:ext cx="257175" cy="1588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>
            <a:off x="596900" y="2086298"/>
            <a:ext cx="257175" cy="0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873125" y="2205360"/>
            <a:ext cx="1588" cy="244475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873125" y="2426023"/>
            <a:ext cx="258763" cy="15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>
            <a:off x="596900" y="2765748"/>
            <a:ext cx="257175" cy="15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596900" y="3445198"/>
            <a:ext cx="257175" cy="15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>
            <a:off x="596900" y="5443860"/>
            <a:ext cx="257175" cy="1588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" name="Line 45"/>
          <p:cNvSpPr>
            <a:spLocks noChangeShapeType="1"/>
          </p:cNvSpPr>
          <p:nvPr/>
        </p:nvSpPr>
        <p:spPr bwMode="auto">
          <a:xfrm>
            <a:off x="873125" y="2886398"/>
            <a:ext cx="1588" cy="2428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8" name="Line 46"/>
          <p:cNvSpPr>
            <a:spLocks noChangeShapeType="1"/>
          </p:cNvSpPr>
          <p:nvPr/>
        </p:nvSpPr>
        <p:spPr bwMode="auto">
          <a:xfrm>
            <a:off x="873125" y="3107060"/>
            <a:ext cx="258763" cy="0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" name="Line 47"/>
          <p:cNvSpPr>
            <a:spLocks noChangeShapeType="1"/>
          </p:cNvSpPr>
          <p:nvPr/>
        </p:nvSpPr>
        <p:spPr bwMode="auto">
          <a:xfrm>
            <a:off x="873125" y="3564260"/>
            <a:ext cx="1588" cy="244475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" name="Line 48"/>
          <p:cNvSpPr>
            <a:spLocks noChangeShapeType="1"/>
          </p:cNvSpPr>
          <p:nvPr/>
        </p:nvSpPr>
        <p:spPr bwMode="auto">
          <a:xfrm>
            <a:off x="873125" y="3786510"/>
            <a:ext cx="258763" cy="1588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" name="Line 49"/>
          <p:cNvSpPr>
            <a:spLocks noChangeShapeType="1"/>
          </p:cNvSpPr>
          <p:nvPr/>
        </p:nvSpPr>
        <p:spPr bwMode="auto">
          <a:xfrm>
            <a:off x="873125" y="5562923"/>
            <a:ext cx="1588" cy="244475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3" name="Line 50"/>
          <p:cNvSpPr>
            <a:spLocks noChangeShapeType="1"/>
          </p:cNvSpPr>
          <p:nvPr/>
        </p:nvSpPr>
        <p:spPr bwMode="auto">
          <a:xfrm>
            <a:off x="873125" y="5785173"/>
            <a:ext cx="309563" cy="15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54" name="Object 51"/>
          <p:cNvGraphicFramePr>
            <a:graphicFrameLocks noChangeAspect="1"/>
          </p:cNvGraphicFramePr>
          <p:nvPr/>
        </p:nvGraphicFramePr>
        <p:xfrm>
          <a:off x="733425" y="1640210"/>
          <a:ext cx="2016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4" name="" r:id="rId3" imgW="142875" imgH="152400" progId="PBrush">
                  <p:embed/>
                </p:oleObj>
              </mc:Choice>
              <mc:Fallback>
                <p:oleObj name="" r:id="rId3" imgW="142875" imgH="152400" progId="PBrush">
                  <p:embed/>
                  <p:pic>
                    <p:nvPicPr>
                      <p:cNvPr id="0" name="Picture 18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1640210"/>
                        <a:ext cx="201613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6"/>
          <p:cNvGraphicFramePr>
            <a:graphicFrameLocks noChangeAspect="1"/>
          </p:cNvGraphicFramePr>
          <p:nvPr/>
        </p:nvGraphicFramePr>
        <p:xfrm>
          <a:off x="1027113" y="5651823"/>
          <a:ext cx="177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5" name="" r:id="rId5" imgW="285750" imgH="428625" progId="PBrush">
                  <p:embed/>
                </p:oleObj>
              </mc:Choice>
              <mc:Fallback>
                <p:oleObj name="" r:id="rId5" imgW="285750" imgH="428625" progId="PBrush">
                  <p:embed/>
                  <p:pic>
                    <p:nvPicPr>
                      <p:cNvPr id="0" name="Picture 18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5651823"/>
                        <a:ext cx="177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AutoShape 57"/>
          <p:cNvSpPr/>
          <p:nvPr/>
        </p:nvSpPr>
        <p:spPr bwMode="auto">
          <a:xfrm>
            <a:off x="6169025" y="2326010"/>
            <a:ext cx="130175" cy="2992438"/>
          </a:xfrm>
          <a:prstGeom prst="rightBrace">
            <a:avLst>
              <a:gd name="adj1" fmla="val 191565"/>
              <a:gd name="adj2" fmla="val 50000"/>
            </a:avLst>
          </a:prstGeom>
          <a:noFill/>
          <a:ln w="9360">
            <a:solidFill>
              <a:srgbClr val="2B2B85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Line 58"/>
          <p:cNvSpPr>
            <a:spLocks noChangeShapeType="1"/>
          </p:cNvSpPr>
          <p:nvPr/>
        </p:nvSpPr>
        <p:spPr bwMode="auto">
          <a:xfrm>
            <a:off x="2211388" y="1748160"/>
            <a:ext cx="304800" cy="1588"/>
          </a:xfrm>
          <a:prstGeom prst="line">
            <a:avLst/>
          </a:prstGeom>
          <a:noFill/>
          <a:ln w="19080">
            <a:solidFill>
              <a:srgbClr val="2B2B85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2" name="Line 59"/>
          <p:cNvSpPr>
            <a:spLocks noChangeShapeType="1"/>
          </p:cNvSpPr>
          <p:nvPr/>
        </p:nvSpPr>
        <p:spPr bwMode="auto">
          <a:xfrm>
            <a:off x="2265363" y="2426023"/>
            <a:ext cx="250825" cy="1587"/>
          </a:xfrm>
          <a:prstGeom prst="line">
            <a:avLst/>
          </a:prstGeom>
          <a:noFill/>
          <a:ln w="19080">
            <a:solidFill>
              <a:srgbClr val="2B2B85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4" name="Line 61"/>
          <p:cNvSpPr>
            <a:spLocks noChangeShapeType="1"/>
          </p:cNvSpPr>
          <p:nvPr/>
        </p:nvSpPr>
        <p:spPr bwMode="auto">
          <a:xfrm>
            <a:off x="2265363" y="3107060"/>
            <a:ext cx="252412" cy="0"/>
          </a:xfrm>
          <a:prstGeom prst="line">
            <a:avLst/>
          </a:prstGeom>
          <a:noFill/>
          <a:ln w="19080">
            <a:solidFill>
              <a:srgbClr val="2B2B85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5" name="Line 62"/>
          <p:cNvSpPr>
            <a:spLocks noChangeShapeType="1"/>
          </p:cNvSpPr>
          <p:nvPr/>
        </p:nvSpPr>
        <p:spPr bwMode="auto">
          <a:xfrm>
            <a:off x="2265363" y="3786510"/>
            <a:ext cx="252412" cy="1588"/>
          </a:xfrm>
          <a:prstGeom prst="line">
            <a:avLst/>
          </a:prstGeom>
          <a:noFill/>
          <a:ln w="19080">
            <a:solidFill>
              <a:srgbClr val="2B2B85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66" name="Object 63"/>
          <p:cNvGraphicFramePr>
            <a:graphicFrameLocks noChangeAspect="1"/>
          </p:cNvGraphicFramePr>
          <p:nvPr/>
        </p:nvGraphicFramePr>
        <p:xfrm>
          <a:off x="1027113" y="2306960"/>
          <a:ext cx="238125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6" name="" r:id="rId7" imgW="304800" imgH="304800" progId="PBrush">
                  <p:embed/>
                </p:oleObj>
              </mc:Choice>
              <mc:Fallback>
                <p:oleObj name="" r:id="rId7" imgW="304800" imgH="304800" progId="PBrush">
                  <p:embed/>
                  <p:pic>
                    <p:nvPicPr>
                      <p:cNvPr id="0" name="Picture 18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2306960"/>
                        <a:ext cx="238125" cy="23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4"/>
          <p:cNvGraphicFramePr>
            <a:graphicFrameLocks noChangeAspect="1"/>
          </p:cNvGraphicFramePr>
          <p:nvPr/>
        </p:nvGraphicFramePr>
        <p:xfrm>
          <a:off x="1027113" y="2987998"/>
          <a:ext cx="238125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7" name="" r:id="rId8" imgW="304800" imgH="304800" progId="PBrush">
                  <p:embed/>
                </p:oleObj>
              </mc:Choice>
              <mc:Fallback>
                <p:oleObj name="" r:id="rId8" imgW="304800" imgH="304800" progId="PBrush">
                  <p:embed/>
                  <p:pic>
                    <p:nvPicPr>
                      <p:cNvPr id="0" name="Picture 18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2987998"/>
                        <a:ext cx="238125" cy="234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65"/>
          <p:cNvGraphicFramePr>
            <a:graphicFrameLocks noChangeAspect="1"/>
          </p:cNvGraphicFramePr>
          <p:nvPr/>
        </p:nvGraphicFramePr>
        <p:xfrm>
          <a:off x="1027113" y="3667448"/>
          <a:ext cx="238125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8" name="" r:id="rId9" imgW="304800" imgH="304800" progId="PBrush">
                  <p:embed/>
                </p:oleObj>
              </mc:Choice>
              <mc:Fallback>
                <p:oleObj name="" r:id="rId9" imgW="304800" imgH="304800" progId="PBrush">
                  <p:embed/>
                  <p:pic>
                    <p:nvPicPr>
                      <p:cNvPr id="0" name="Picture 18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3667448"/>
                        <a:ext cx="238125" cy="234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66"/>
          <p:cNvSpPr>
            <a:spLocks noChangeArrowheads="1"/>
          </p:cNvSpPr>
          <p:nvPr/>
        </p:nvSpPr>
        <p:spPr bwMode="auto">
          <a:xfrm>
            <a:off x="142875" y="3954785"/>
            <a:ext cx="2219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0" name="Rectangle 67"/>
          <p:cNvSpPr>
            <a:spLocks noChangeArrowheads="1"/>
          </p:cNvSpPr>
          <p:nvPr/>
        </p:nvSpPr>
        <p:spPr bwMode="auto">
          <a:xfrm>
            <a:off x="142875" y="4294510"/>
            <a:ext cx="2219325" cy="341313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1" name="Text Box 68"/>
          <p:cNvSpPr txBox="1">
            <a:spLocks noChangeArrowheads="1"/>
          </p:cNvSpPr>
          <p:nvPr/>
        </p:nvSpPr>
        <p:spPr bwMode="auto">
          <a:xfrm>
            <a:off x="1058863" y="4050035"/>
            <a:ext cx="8064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>
                <a:solidFill>
                  <a:srgbClr val="2B2B85"/>
                </a:solidFill>
                <a:latin typeface="Courier New" panose="02070309020205020404" pitchFamily="49" charset="0"/>
              </a:rPr>
              <a:t>common</a:t>
            </a:r>
            <a:endParaRPr lang="en-GB" sz="100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72" name="Text Box 69"/>
          <p:cNvSpPr txBox="1">
            <a:spLocks noChangeArrowheads="1"/>
          </p:cNvSpPr>
          <p:nvPr/>
        </p:nvSpPr>
        <p:spPr bwMode="auto">
          <a:xfrm>
            <a:off x="1266825" y="4389760"/>
            <a:ext cx="12096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i="1" dirty="0">
                <a:solidFill>
                  <a:srgbClr val="2B2B85"/>
                </a:solidFill>
                <a:latin typeface="Courier New" panose="02070309020205020404" pitchFamily="49" charset="0"/>
              </a:rPr>
              <a:t>*</a:t>
            </a:r>
            <a:r>
              <a:rPr lang="en-GB" sz="1000" dirty="0" smtClean="0">
                <a:solidFill>
                  <a:srgbClr val="2B2B85"/>
                </a:solidFill>
                <a:latin typeface="Courier New" panose="02070309020205020404" pitchFamily="49" charset="0"/>
              </a:rPr>
              <a:t>.</a:t>
            </a:r>
            <a:r>
              <a:rPr lang="en-GB" sz="1000" dirty="0" err="1" smtClean="0">
                <a:solidFill>
                  <a:srgbClr val="2B2B85"/>
                </a:solidFill>
                <a:latin typeface="Courier New" panose="02070309020205020404" pitchFamily="49" charset="0"/>
              </a:rPr>
              <a:t>py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73" name="Line 70"/>
          <p:cNvSpPr>
            <a:spLocks noChangeShapeType="1"/>
          </p:cNvSpPr>
          <p:nvPr/>
        </p:nvSpPr>
        <p:spPr bwMode="auto">
          <a:xfrm>
            <a:off x="596900" y="4126235"/>
            <a:ext cx="257175" cy="1588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4" name="Line 71"/>
          <p:cNvSpPr>
            <a:spLocks noChangeShapeType="1"/>
          </p:cNvSpPr>
          <p:nvPr/>
        </p:nvSpPr>
        <p:spPr bwMode="auto">
          <a:xfrm>
            <a:off x="873125" y="4245298"/>
            <a:ext cx="1588" cy="241300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5" name="Line 72"/>
          <p:cNvSpPr>
            <a:spLocks noChangeShapeType="1"/>
          </p:cNvSpPr>
          <p:nvPr/>
        </p:nvSpPr>
        <p:spPr bwMode="auto">
          <a:xfrm>
            <a:off x="873125" y="4464373"/>
            <a:ext cx="258763" cy="15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77" name="Object 74"/>
          <p:cNvGraphicFramePr>
            <a:graphicFrameLocks noChangeAspect="1"/>
          </p:cNvGraphicFramePr>
          <p:nvPr/>
        </p:nvGraphicFramePr>
        <p:xfrm>
          <a:off x="1027113" y="4346898"/>
          <a:ext cx="23812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9" name="" r:id="rId10" imgW="304800" imgH="304800" progId="PBrush">
                  <p:embed/>
                </p:oleObj>
              </mc:Choice>
              <mc:Fallback>
                <p:oleObj name="" r:id="rId10" imgW="304800" imgH="304800" progId="PBrush">
                  <p:embed/>
                  <p:pic>
                    <p:nvPicPr>
                      <p:cNvPr id="0" name="Picture 18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4346898"/>
                        <a:ext cx="238125" cy="23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Rectangle 76"/>
          <p:cNvSpPr>
            <a:spLocks noChangeArrowheads="1"/>
          </p:cNvSpPr>
          <p:nvPr/>
        </p:nvSpPr>
        <p:spPr bwMode="auto">
          <a:xfrm>
            <a:off x="2519363" y="4329435"/>
            <a:ext cx="9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448945"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AU" sz="1400" b="0" dirty="0">
                <a:solidFill>
                  <a:srgbClr val="002060"/>
                </a:solidFill>
                <a:ea typeface="宋体" panose="02010600030101010101" pitchFamily="2" charset="-122"/>
              </a:rPr>
              <a:t>公用的</a:t>
            </a:r>
            <a:r>
              <a:rPr lang="en-AU" sz="1400" b="0" dirty="0">
                <a:solidFill>
                  <a:srgbClr val="002060"/>
                </a:solidFill>
                <a:ea typeface="宋体" panose="02010600030101010101" pitchFamily="2" charset="-122"/>
              </a:rPr>
              <a:t>script</a:t>
            </a:r>
            <a:endParaRPr lang="en-GB" sz="1400" b="0" dirty="0">
              <a:solidFill>
                <a:srgbClr val="002060"/>
              </a:solidFill>
              <a:ea typeface="宋体" panose="02010600030101010101" pitchFamily="2" charset="-122"/>
            </a:endParaRPr>
          </a:p>
        </p:txBody>
      </p:sp>
      <p:sp>
        <p:nvSpPr>
          <p:cNvPr id="80" name="Line 77"/>
          <p:cNvSpPr>
            <a:spLocks noChangeShapeType="1"/>
          </p:cNvSpPr>
          <p:nvPr/>
        </p:nvSpPr>
        <p:spPr bwMode="auto">
          <a:xfrm>
            <a:off x="2265363" y="4464373"/>
            <a:ext cx="252412" cy="1587"/>
          </a:xfrm>
          <a:prstGeom prst="line">
            <a:avLst/>
          </a:prstGeom>
          <a:noFill/>
          <a:ln w="19080">
            <a:solidFill>
              <a:srgbClr val="2B2B85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1" name="Rectangle 78"/>
          <p:cNvSpPr>
            <a:spLocks noChangeArrowheads="1"/>
          </p:cNvSpPr>
          <p:nvPr/>
        </p:nvSpPr>
        <p:spPr bwMode="auto">
          <a:xfrm>
            <a:off x="3762375" y="4245298"/>
            <a:ext cx="1668463" cy="52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448945">
              <a:lnSpc>
                <a:spcPct val="80000"/>
              </a:lnSpc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1400" b="0" dirty="0" smtClean="0">
                <a:solidFill>
                  <a:srgbClr val="00206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Cell, Base, Client </a:t>
            </a:r>
            <a:r>
              <a:rPr lang="zh-CN" altLang="en-US" sz="1400" b="0" dirty="0">
                <a:solidFill>
                  <a:srgbClr val="002060"/>
                </a:solidFill>
                <a:ea typeface="宋体" panose="02010600030101010101" pitchFamily="2" charset="-122"/>
                <a:cs typeface="Arial" panose="020B0604020202020204" pitchFamily="34" charset="0"/>
              </a:rPr>
              <a:t>相互之间共用的实现函数</a:t>
            </a:r>
            <a:endParaRPr lang="en-US" altLang="zh-CN" sz="1400" b="0" dirty="0">
              <a:solidFill>
                <a:srgbClr val="002060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defTabSz="448945">
              <a:lnSpc>
                <a:spcPct val="80000"/>
              </a:lnSpc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0" dirty="0">
              <a:solidFill>
                <a:srgbClr val="002060"/>
              </a:solidFill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2" name="Freeform 79"/>
          <p:cNvSpPr/>
          <p:nvPr/>
        </p:nvSpPr>
        <p:spPr bwMode="auto">
          <a:xfrm>
            <a:off x="3527425" y="4437385"/>
            <a:ext cx="219075" cy="1588"/>
          </a:xfrm>
          <a:custGeom>
            <a:avLst/>
            <a:gdLst>
              <a:gd name="T0" fmla="*/ 0 w 295"/>
              <a:gd name="T1" fmla="*/ 0 h 1"/>
              <a:gd name="T2" fmla="*/ 295 w 295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95" h="1">
                <a:moveTo>
                  <a:pt x="0" y="0"/>
                </a:moveTo>
                <a:lnTo>
                  <a:pt x="295" y="0"/>
                </a:lnTo>
              </a:path>
            </a:pathLst>
          </a:custGeom>
          <a:noFill/>
          <a:ln w="9360">
            <a:solidFill>
              <a:srgbClr val="2B2B85"/>
            </a:solidFill>
            <a:prstDash val="dash"/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3" name="Freeform 80"/>
          <p:cNvSpPr/>
          <p:nvPr/>
        </p:nvSpPr>
        <p:spPr bwMode="auto">
          <a:xfrm flipV="1">
            <a:off x="3455988" y="5785173"/>
            <a:ext cx="277812" cy="34925"/>
          </a:xfrm>
          <a:custGeom>
            <a:avLst/>
            <a:gdLst>
              <a:gd name="T0" fmla="*/ 0 w 295"/>
              <a:gd name="T1" fmla="*/ 0 h 1"/>
              <a:gd name="T2" fmla="*/ 295 w 295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95" h="1">
                <a:moveTo>
                  <a:pt x="0" y="0"/>
                </a:moveTo>
                <a:lnTo>
                  <a:pt x="295" y="0"/>
                </a:lnTo>
              </a:path>
            </a:pathLst>
          </a:custGeom>
          <a:noFill/>
          <a:ln w="9360">
            <a:solidFill>
              <a:srgbClr val="2B2B85"/>
            </a:solidFill>
            <a:prstDash val="dash"/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4" name="Text Box 81"/>
          <p:cNvSpPr txBox="1">
            <a:spLocks noChangeArrowheads="1"/>
          </p:cNvSpPr>
          <p:nvPr/>
        </p:nvSpPr>
        <p:spPr bwMode="auto">
          <a:xfrm>
            <a:off x="1100138" y="4732660"/>
            <a:ext cx="10223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>
                <a:solidFill>
                  <a:srgbClr val="2B2B85"/>
                </a:solidFill>
                <a:latin typeface="Courier New" panose="02070309020205020404" pitchFamily="49" charset="0"/>
              </a:rPr>
              <a:t>server_common</a:t>
            </a:r>
            <a:endParaRPr lang="en-GB" sz="100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85" name="Text Box 82"/>
          <p:cNvSpPr txBox="1">
            <a:spLocks noChangeArrowheads="1"/>
          </p:cNvSpPr>
          <p:nvPr/>
        </p:nvSpPr>
        <p:spPr bwMode="auto">
          <a:xfrm>
            <a:off x="1308100" y="5072385"/>
            <a:ext cx="12096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i="1" dirty="0">
                <a:solidFill>
                  <a:srgbClr val="2B2B85"/>
                </a:solidFill>
                <a:latin typeface="Courier New" panose="02070309020205020404" pitchFamily="49" charset="0"/>
              </a:rPr>
              <a:t>*</a:t>
            </a:r>
            <a:r>
              <a:rPr lang="en-GB" sz="1000" dirty="0" smtClean="0">
                <a:solidFill>
                  <a:srgbClr val="2B2B85"/>
                </a:solidFill>
                <a:latin typeface="Courier New" panose="02070309020205020404" pitchFamily="49" charset="0"/>
              </a:rPr>
              <a:t>.</a:t>
            </a:r>
            <a:r>
              <a:rPr lang="en-GB" sz="1000" dirty="0" err="1" smtClean="0">
                <a:solidFill>
                  <a:srgbClr val="2B2B85"/>
                </a:solidFill>
                <a:latin typeface="Courier New" panose="02070309020205020404" pitchFamily="49" charset="0"/>
              </a:rPr>
              <a:t>py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86" name="Line 83"/>
          <p:cNvSpPr>
            <a:spLocks noChangeShapeType="1"/>
          </p:cNvSpPr>
          <p:nvPr/>
        </p:nvSpPr>
        <p:spPr bwMode="auto">
          <a:xfrm>
            <a:off x="604838" y="4807273"/>
            <a:ext cx="257175" cy="15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7" name="Line 84"/>
          <p:cNvSpPr>
            <a:spLocks noChangeShapeType="1"/>
          </p:cNvSpPr>
          <p:nvPr/>
        </p:nvSpPr>
        <p:spPr bwMode="auto">
          <a:xfrm>
            <a:off x="914400" y="4927923"/>
            <a:ext cx="1588" cy="241300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8" name="Line 85"/>
          <p:cNvSpPr>
            <a:spLocks noChangeShapeType="1"/>
          </p:cNvSpPr>
          <p:nvPr/>
        </p:nvSpPr>
        <p:spPr bwMode="auto">
          <a:xfrm>
            <a:off x="914400" y="5146998"/>
            <a:ext cx="258763" cy="15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89" name="Object 86"/>
          <p:cNvGraphicFramePr>
            <a:graphicFrameLocks noChangeAspect="1"/>
          </p:cNvGraphicFramePr>
          <p:nvPr/>
        </p:nvGraphicFramePr>
        <p:xfrm>
          <a:off x="1068388" y="5029523"/>
          <a:ext cx="23812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0" name="" r:id="rId11" imgW="304800" imgH="304800" progId="PBrush">
                  <p:embed/>
                </p:oleObj>
              </mc:Choice>
              <mc:Fallback>
                <p:oleObj name="" r:id="rId11" imgW="304800" imgH="304800" progId="PBrush">
                  <p:embed/>
                  <p:pic>
                    <p:nvPicPr>
                      <p:cNvPr id="0" name="Picture 18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5029523"/>
                        <a:ext cx="238125" cy="23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" name="Rectangle 87"/>
          <p:cNvSpPr>
            <a:spLocks noChangeArrowheads="1"/>
          </p:cNvSpPr>
          <p:nvPr/>
        </p:nvSpPr>
        <p:spPr bwMode="auto">
          <a:xfrm>
            <a:off x="2519363" y="5013648"/>
            <a:ext cx="9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448945"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AU" sz="1400" b="0" dirty="0">
                <a:solidFill>
                  <a:srgbClr val="002060"/>
                </a:solidFill>
                <a:ea typeface="宋体" panose="02010600030101010101" pitchFamily="2" charset="-122"/>
              </a:rPr>
              <a:t>公用的</a:t>
            </a:r>
            <a:r>
              <a:rPr lang="en-AU" sz="1400" b="0" dirty="0">
                <a:solidFill>
                  <a:srgbClr val="002060"/>
                </a:solidFill>
                <a:ea typeface="宋体" panose="02010600030101010101" pitchFamily="2" charset="-122"/>
              </a:rPr>
              <a:t>script</a:t>
            </a:r>
            <a:endParaRPr lang="en-GB" sz="1400" b="0" dirty="0">
              <a:solidFill>
                <a:srgbClr val="002060"/>
              </a:solidFill>
              <a:ea typeface="宋体" panose="02010600030101010101" pitchFamily="2" charset="-122"/>
            </a:endParaRPr>
          </a:p>
        </p:txBody>
      </p:sp>
      <p:sp>
        <p:nvSpPr>
          <p:cNvPr id="91" name="Line 88"/>
          <p:cNvSpPr>
            <a:spLocks noChangeShapeType="1"/>
          </p:cNvSpPr>
          <p:nvPr/>
        </p:nvSpPr>
        <p:spPr bwMode="auto">
          <a:xfrm>
            <a:off x="2263775" y="5146998"/>
            <a:ext cx="252413" cy="1587"/>
          </a:xfrm>
          <a:prstGeom prst="line">
            <a:avLst/>
          </a:prstGeom>
          <a:noFill/>
          <a:ln w="19080">
            <a:solidFill>
              <a:srgbClr val="2B2B85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" name="Freeform 89"/>
          <p:cNvSpPr/>
          <p:nvPr/>
        </p:nvSpPr>
        <p:spPr bwMode="auto">
          <a:xfrm>
            <a:off x="3527425" y="5121598"/>
            <a:ext cx="219075" cy="1587"/>
          </a:xfrm>
          <a:custGeom>
            <a:avLst/>
            <a:gdLst>
              <a:gd name="T0" fmla="*/ 0 w 295"/>
              <a:gd name="T1" fmla="*/ 0 h 1"/>
              <a:gd name="T2" fmla="*/ 295 w 295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95" h="1">
                <a:moveTo>
                  <a:pt x="0" y="0"/>
                </a:moveTo>
                <a:lnTo>
                  <a:pt x="295" y="0"/>
                </a:lnTo>
              </a:path>
            </a:pathLst>
          </a:custGeom>
          <a:noFill/>
          <a:ln w="9360">
            <a:solidFill>
              <a:srgbClr val="2B2B85"/>
            </a:solidFill>
            <a:prstDash val="dash"/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4" name="Rectangle 91"/>
          <p:cNvSpPr>
            <a:spLocks noChangeArrowheads="1"/>
          </p:cNvSpPr>
          <p:nvPr/>
        </p:nvSpPr>
        <p:spPr bwMode="auto">
          <a:xfrm>
            <a:off x="3776663" y="4951735"/>
            <a:ext cx="1668462" cy="34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448945">
              <a:lnSpc>
                <a:spcPct val="80000"/>
              </a:lnSpc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1400" b="0" dirty="0" smtClean="0">
                <a:solidFill>
                  <a:srgbClr val="002060"/>
                </a:solidFill>
                <a:ea typeface="宋体" panose="02010600030101010101" pitchFamily="2" charset="-122"/>
              </a:rPr>
              <a:t>Cell, Base </a:t>
            </a:r>
            <a:r>
              <a:rPr lang="zh-CN" altLang="en-US" sz="1400" b="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相互之间共用的实现函数</a:t>
            </a:r>
            <a:endParaRPr lang="en-GB" sz="1400" b="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11" y="956451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6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24" y="1300535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7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56" y="1987060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8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36912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9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55212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0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05064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23364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301208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" name="Line 88"/>
          <p:cNvSpPr>
            <a:spLocks noChangeShapeType="1"/>
          </p:cNvSpPr>
          <p:nvPr/>
        </p:nvSpPr>
        <p:spPr bwMode="auto">
          <a:xfrm>
            <a:off x="2267744" y="5805264"/>
            <a:ext cx="252413" cy="1587"/>
          </a:xfrm>
          <a:prstGeom prst="line">
            <a:avLst/>
          </a:prstGeom>
          <a:noFill/>
          <a:ln w="19080">
            <a:solidFill>
              <a:srgbClr val="2B2B85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7" name="Rectangle 14"/>
          <p:cNvSpPr>
            <a:spLocks noChangeArrowheads="1"/>
          </p:cNvSpPr>
          <p:nvPr/>
        </p:nvSpPr>
        <p:spPr bwMode="auto">
          <a:xfrm>
            <a:off x="148210" y="5949280"/>
            <a:ext cx="2213989" cy="3397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9" name="Line 26"/>
          <p:cNvSpPr>
            <a:spLocks noChangeShapeType="1"/>
          </p:cNvSpPr>
          <p:nvPr/>
        </p:nvSpPr>
        <p:spPr bwMode="auto">
          <a:xfrm>
            <a:off x="322263" y="1518340"/>
            <a:ext cx="36637" cy="5209338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4" name="Text Box 25"/>
          <p:cNvSpPr txBox="1">
            <a:spLocks noChangeArrowheads="1"/>
          </p:cNvSpPr>
          <p:nvPr/>
        </p:nvSpPr>
        <p:spPr bwMode="auto">
          <a:xfrm>
            <a:off x="1060103" y="6084373"/>
            <a:ext cx="106362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dirty="0" err="1">
                <a:solidFill>
                  <a:srgbClr val="2B2B85"/>
                </a:solidFill>
                <a:latin typeface="Courier New" panose="02070309020205020404" pitchFamily="49" charset="0"/>
              </a:rPr>
              <a:t>user_type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115" name="Line 44"/>
          <p:cNvSpPr>
            <a:spLocks noChangeShapeType="1"/>
          </p:cNvSpPr>
          <p:nvPr/>
        </p:nvSpPr>
        <p:spPr bwMode="auto">
          <a:xfrm>
            <a:off x="598140" y="6162160"/>
            <a:ext cx="257175" cy="1588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16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16" y="6019508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" name="Line 75"/>
          <p:cNvSpPr>
            <a:spLocks noChangeShapeType="1"/>
          </p:cNvSpPr>
          <p:nvPr/>
        </p:nvSpPr>
        <p:spPr bwMode="auto">
          <a:xfrm>
            <a:off x="593725" y="1525910"/>
            <a:ext cx="11325" cy="4637838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5" name="Line 71"/>
          <p:cNvSpPr>
            <a:spLocks noChangeShapeType="1"/>
          </p:cNvSpPr>
          <p:nvPr/>
        </p:nvSpPr>
        <p:spPr bwMode="auto">
          <a:xfrm>
            <a:off x="899592" y="6212036"/>
            <a:ext cx="1588" cy="241300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7" name="Text Box 20"/>
          <p:cNvSpPr txBox="1">
            <a:spLocks noChangeArrowheads="1"/>
          </p:cNvSpPr>
          <p:nvPr/>
        </p:nvSpPr>
        <p:spPr bwMode="auto">
          <a:xfrm>
            <a:off x="838449" y="6659240"/>
            <a:ext cx="8064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dirty="0" smtClean="0">
                <a:solidFill>
                  <a:srgbClr val="2B2B85"/>
                </a:solidFill>
                <a:latin typeface="Courier New" panose="02070309020205020404" pitchFamily="49" charset="0"/>
              </a:rPr>
              <a:t>res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128" name="Line 35"/>
          <p:cNvSpPr>
            <a:spLocks noChangeShapeType="1"/>
          </p:cNvSpPr>
          <p:nvPr/>
        </p:nvSpPr>
        <p:spPr bwMode="auto">
          <a:xfrm>
            <a:off x="395536" y="6737027"/>
            <a:ext cx="257175" cy="1588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29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85" y="6597352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dirty="0" smtClean="0">
                <a:solidFill>
                  <a:schemeClr val="accent1"/>
                </a:solidFill>
                <a:latin typeface="+mn-ea"/>
                <a:ea typeface="+mn-ea"/>
              </a:rPr>
              <a:t>第一章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5" name="爆炸形 2 54"/>
          <p:cNvSpPr/>
          <p:nvPr/>
        </p:nvSpPr>
        <p:spPr>
          <a:xfrm>
            <a:off x="1403648" y="2846367"/>
            <a:ext cx="6840760" cy="1063462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1619672" y="2924944"/>
            <a:ext cx="633670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b="1" kern="0" dirty="0" err="1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KBEngine</a:t>
            </a:r>
            <a:r>
              <a:rPr lang="en-US" altLang="zh-CN" sz="40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</a:t>
            </a:r>
            <a:r>
              <a:rPr lang="zh-CN" altLang="en-US" sz="40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服务器概览</a:t>
            </a:r>
            <a:endParaRPr lang="en-US" altLang="zh-CN" sz="4000" b="1" kern="0" dirty="0">
              <a:solidFill>
                <a:schemeClr val="tx2"/>
              </a:solidFill>
              <a:latin typeface="Verdana" panose="020B0604030504040204"/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Rectangle 6"/>
          <p:cNvSpPr>
            <a:spLocks noChangeArrowheads="1"/>
          </p:cNvSpPr>
          <p:nvPr/>
        </p:nvSpPr>
        <p:spPr bwMode="auto">
          <a:xfrm>
            <a:off x="148212" y="3521323"/>
            <a:ext cx="2213988" cy="339725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2" name="Rectangle 8"/>
          <p:cNvSpPr>
            <a:spLocks noChangeArrowheads="1"/>
          </p:cNvSpPr>
          <p:nvPr/>
        </p:nvSpPr>
        <p:spPr bwMode="auto">
          <a:xfrm>
            <a:off x="148212" y="2256558"/>
            <a:ext cx="2213988" cy="337028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Autofit/>
          </a:bodyPr>
          <a:lstStyle/>
          <a:p>
            <a:pPr algn="l"/>
            <a:r>
              <a:rPr lang="zh-CN" altLang="en-US" sz="4000" b="1" dirty="0">
                <a:solidFill>
                  <a:schemeClr val="accent1"/>
                </a:solidFill>
                <a:latin typeface="+mn-ea"/>
                <a:ea typeface="+mn-ea"/>
              </a:rPr>
              <a:t>资产</a:t>
            </a:r>
            <a:r>
              <a:rPr lang="zh-CN" altLang="en-US" sz="4000" b="1" dirty="0" smtClean="0">
                <a:solidFill>
                  <a:schemeClr val="accent1"/>
                </a:solidFill>
                <a:latin typeface="+mn-ea"/>
                <a:ea typeface="+mn-ea"/>
              </a:rPr>
              <a:t>库文件夹结构</a:t>
            </a:r>
            <a:endParaRPr lang="zh-CN" altLang="en-US" sz="40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42875" y="1916832"/>
            <a:ext cx="2219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42875" y="929035"/>
            <a:ext cx="2219325" cy="339725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544512" y="1020365"/>
            <a:ext cx="1666875" cy="153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i="1" dirty="0" smtClean="0">
                <a:solidFill>
                  <a:srgbClr val="2B2B85"/>
                </a:solidFill>
                <a:latin typeface="Courier New" panose="02070309020205020404" pitchFamily="49" charset="0"/>
              </a:rPr>
              <a:t>&lt;assets&gt;</a:t>
            </a:r>
            <a:endParaRPr lang="en-GB" sz="1000" i="1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11" y="956451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7" name="Rectangle 14"/>
          <p:cNvSpPr>
            <a:spLocks noChangeArrowheads="1"/>
          </p:cNvSpPr>
          <p:nvPr/>
        </p:nvSpPr>
        <p:spPr bwMode="auto">
          <a:xfrm>
            <a:off x="142875" y="1268760"/>
            <a:ext cx="2219325" cy="3397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8" name="Text Box 20"/>
          <p:cNvSpPr txBox="1">
            <a:spLocks noChangeArrowheads="1"/>
          </p:cNvSpPr>
          <p:nvPr/>
        </p:nvSpPr>
        <p:spPr bwMode="auto">
          <a:xfrm>
            <a:off x="763588" y="1362423"/>
            <a:ext cx="8064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dirty="0">
                <a:solidFill>
                  <a:srgbClr val="2B2B85"/>
                </a:solidFill>
                <a:latin typeface="Courier New" panose="02070309020205020404" pitchFamily="49" charset="0"/>
              </a:rPr>
              <a:t>scripts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150" name="Line 35"/>
          <p:cNvSpPr>
            <a:spLocks noChangeShapeType="1"/>
          </p:cNvSpPr>
          <p:nvPr/>
        </p:nvSpPr>
        <p:spPr bwMode="auto">
          <a:xfrm>
            <a:off x="320675" y="1440210"/>
            <a:ext cx="257175" cy="1588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51" name="Picture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24" y="1300535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2" name="Rectangle 6"/>
          <p:cNvSpPr>
            <a:spLocks noChangeArrowheads="1"/>
          </p:cNvSpPr>
          <p:nvPr/>
        </p:nvSpPr>
        <p:spPr bwMode="auto">
          <a:xfrm>
            <a:off x="142875" y="1576710"/>
            <a:ext cx="2219325" cy="339725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" name="Text Box 22"/>
          <p:cNvSpPr txBox="1">
            <a:spLocks noChangeArrowheads="1"/>
          </p:cNvSpPr>
          <p:nvPr/>
        </p:nvSpPr>
        <p:spPr bwMode="auto">
          <a:xfrm>
            <a:off x="1058863" y="1650250"/>
            <a:ext cx="8064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dirty="0" smtClean="0">
                <a:solidFill>
                  <a:srgbClr val="2B2B85"/>
                </a:solidFill>
                <a:latin typeface="Courier New" panose="02070309020205020404" pitchFamily="49" charset="0"/>
              </a:rPr>
              <a:t>data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156" name="Line 41"/>
          <p:cNvSpPr>
            <a:spLocks noChangeShapeType="1"/>
          </p:cNvSpPr>
          <p:nvPr/>
        </p:nvSpPr>
        <p:spPr bwMode="auto">
          <a:xfrm>
            <a:off x="611560" y="1771229"/>
            <a:ext cx="258763" cy="15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54" name="Picture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56" y="1628800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8" name="Text Box 22"/>
          <p:cNvSpPr txBox="1">
            <a:spLocks noChangeArrowheads="1"/>
          </p:cNvSpPr>
          <p:nvPr/>
        </p:nvSpPr>
        <p:spPr bwMode="auto">
          <a:xfrm>
            <a:off x="1058863" y="2008510"/>
            <a:ext cx="8064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dirty="0" err="1" smtClean="0">
                <a:solidFill>
                  <a:srgbClr val="2B2B85"/>
                </a:solidFill>
                <a:latin typeface="Courier New" panose="02070309020205020404" pitchFamily="49" charset="0"/>
              </a:rPr>
              <a:t>db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159" name="Line 41"/>
          <p:cNvSpPr>
            <a:spLocks noChangeShapeType="1"/>
          </p:cNvSpPr>
          <p:nvPr/>
        </p:nvSpPr>
        <p:spPr bwMode="auto">
          <a:xfrm>
            <a:off x="611560" y="2129489"/>
            <a:ext cx="258763" cy="15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60" name="Picture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56" y="1987060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" name="Text Box 22"/>
          <p:cNvSpPr txBox="1">
            <a:spLocks noChangeArrowheads="1"/>
          </p:cNvSpPr>
          <p:nvPr/>
        </p:nvSpPr>
        <p:spPr bwMode="auto">
          <a:xfrm>
            <a:off x="1058863" y="2368550"/>
            <a:ext cx="8064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dirty="0" smtClean="0">
                <a:solidFill>
                  <a:srgbClr val="2B2B85"/>
                </a:solidFill>
                <a:latin typeface="Courier New" panose="02070309020205020404" pitchFamily="49" charset="0"/>
              </a:rPr>
              <a:t>bots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164" name="Line 41"/>
          <p:cNvSpPr>
            <a:spLocks noChangeShapeType="1"/>
          </p:cNvSpPr>
          <p:nvPr/>
        </p:nvSpPr>
        <p:spPr bwMode="auto">
          <a:xfrm>
            <a:off x="611560" y="2489529"/>
            <a:ext cx="258763" cy="15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65" name="Picture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56" y="2347100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7" name="Rectangle 14"/>
          <p:cNvSpPr>
            <a:spLocks noChangeArrowheads="1"/>
          </p:cNvSpPr>
          <p:nvPr/>
        </p:nvSpPr>
        <p:spPr bwMode="auto">
          <a:xfrm>
            <a:off x="148212" y="3212579"/>
            <a:ext cx="2213988" cy="3397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8" name="Rectangle 14"/>
          <p:cNvSpPr>
            <a:spLocks noChangeArrowheads="1"/>
          </p:cNvSpPr>
          <p:nvPr/>
        </p:nvSpPr>
        <p:spPr bwMode="auto">
          <a:xfrm>
            <a:off x="148212" y="2564904"/>
            <a:ext cx="2213988" cy="3397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9" name="Rectangle 6"/>
          <p:cNvSpPr>
            <a:spLocks noChangeArrowheads="1"/>
          </p:cNvSpPr>
          <p:nvPr/>
        </p:nvSpPr>
        <p:spPr bwMode="auto">
          <a:xfrm>
            <a:off x="148212" y="2872854"/>
            <a:ext cx="2213988" cy="339725"/>
          </a:xfrm>
          <a:prstGeom prst="rect">
            <a:avLst/>
          </a:prstGeom>
          <a:solidFill>
            <a:srgbClr val="E6F1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1058863" y="2977856"/>
            <a:ext cx="8064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dirty="0">
                <a:solidFill>
                  <a:srgbClr val="2B2B85"/>
                </a:solidFill>
                <a:latin typeface="Courier New" panose="02070309020205020404" pitchFamily="49" charset="0"/>
              </a:rPr>
              <a:t>server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1058863" y="3657306"/>
            <a:ext cx="8064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dirty="0">
                <a:solidFill>
                  <a:srgbClr val="2B2B85"/>
                </a:solidFill>
                <a:latin typeface="Courier New" panose="02070309020205020404" pitchFamily="49" charset="0"/>
              </a:rPr>
              <a:t>spaces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1266825" y="3317581"/>
            <a:ext cx="12096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i="1" dirty="0">
                <a:solidFill>
                  <a:srgbClr val="2B2B85"/>
                </a:solidFill>
                <a:latin typeface="Courier New" panose="02070309020205020404" pitchFamily="49" charset="0"/>
              </a:rPr>
              <a:t>k</a:t>
            </a:r>
            <a:r>
              <a:rPr lang="en-GB" sz="1000" i="1" dirty="0" smtClean="0">
                <a:solidFill>
                  <a:srgbClr val="2B2B85"/>
                </a:solidFill>
                <a:latin typeface="Courier New" panose="02070309020205020404" pitchFamily="49" charset="0"/>
              </a:rPr>
              <a:t>bengine.xml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2555874" y="3282656"/>
            <a:ext cx="144006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448945"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US" sz="1400" b="0" dirty="0" smtClean="0">
                <a:solidFill>
                  <a:srgbClr val="002060"/>
                </a:solidFill>
              </a:rPr>
              <a:t>服务端配置文件</a:t>
            </a:r>
            <a:endParaRPr lang="en-GB" sz="1400" b="0" dirty="0">
              <a:solidFill>
                <a:srgbClr val="002060"/>
              </a:solidFill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auto">
          <a:xfrm>
            <a:off x="2555875" y="3645604"/>
            <a:ext cx="590455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448945"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US" sz="1400" b="0" dirty="0" smtClean="0">
                <a:solidFill>
                  <a:srgbClr val="002060"/>
                </a:solidFill>
              </a:rPr>
              <a:t>空间的资源数据，例如：提供实体服务端导航的碰撞信息</a:t>
            </a:r>
            <a:endParaRPr lang="en-GB" sz="1400" b="0" dirty="0">
              <a:solidFill>
                <a:srgbClr val="002060"/>
              </a:solidFill>
            </a:endParaRPr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>
            <a:off x="596900" y="3055644"/>
            <a:ext cx="257175" cy="0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873125" y="3174706"/>
            <a:ext cx="1588" cy="244475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873125" y="3395369"/>
            <a:ext cx="258763" cy="15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>
            <a:off x="596900" y="3735094"/>
            <a:ext cx="257175" cy="1587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2" name="Line 59"/>
          <p:cNvSpPr>
            <a:spLocks noChangeShapeType="1"/>
          </p:cNvSpPr>
          <p:nvPr/>
        </p:nvSpPr>
        <p:spPr bwMode="auto">
          <a:xfrm>
            <a:off x="2265363" y="3395369"/>
            <a:ext cx="250825" cy="1587"/>
          </a:xfrm>
          <a:prstGeom prst="line">
            <a:avLst/>
          </a:prstGeom>
          <a:noFill/>
          <a:ln w="19080">
            <a:solidFill>
              <a:srgbClr val="2B2B85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4" name="Line 61"/>
          <p:cNvSpPr>
            <a:spLocks noChangeShapeType="1"/>
          </p:cNvSpPr>
          <p:nvPr/>
        </p:nvSpPr>
        <p:spPr bwMode="auto">
          <a:xfrm>
            <a:off x="2265363" y="3717612"/>
            <a:ext cx="252412" cy="0"/>
          </a:xfrm>
          <a:prstGeom prst="line">
            <a:avLst/>
          </a:prstGeom>
          <a:noFill/>
          <a:ln w="19080">
            <a:solidFill>
              <a:srgbClr val="2B2B85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97" name="Picture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56" y="2912498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8" name="Picture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06258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1043608" y="3263606"/>
          <a:ext cx="1778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2" name="" r:id="rId2" imgW="285750" imgH="428625" progId="PBrush">
                  <p:embed/>
                </p:oleObj>
              </mc:Choice>
              <mc:Fallback>
                <p:oleObj name="" r:id="rId2" imgW="285750" imgH="428625" progId="PBrush">
                  <p:embed/>
                  <p:pic>
                    <p:nvPicPr>
                      <p:cNvPr id="0" name="Picture 2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263606"/>
                        <a:ext cx="1778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741214" y="2626792"/>
            <a:ext cx="8064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defTabSz="448945">
              <a:spcBef>
                <a:spcPct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48945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875"/>
              </a:spcBef>
              <a:buClr>
                <a:srgbClr val="2B2B85"/>
              </a:buClr>
              <a:buSzPct val="100000"/>
              <a:buFont typeface="Courier New" panose="02070309020205020404" pitchFamily="49" charset="0"/>
              <a:buNone/>
            </a:pPr>
            <a:r>
              <a:rPr lang="en-GB" sz="1000" dirty="0" smtClean="0">
                <a:solidFill>
                  <a:srgbClr val="2B2B85"/>
                </a:solidFill>
                <a:latin typeface="Courier New" panose="02070309020205020404" pitchFamily="49" charset="0"/>
              </a:rPr>
              <a:t>res</a:t>
            </a:r>
            <a:endParaRPr lang="en-GB" sz="1000" dirty="0">
              <a:solidFill>
                <a:srgbClr val="2B2B85"/>
              </a:solidFill>
              <a:latin typeface="Courier New" panose="02070309020205020404" pitchFamily="49" charset="0"/>
            </a:endParaRPr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298301" y="2704579"/>
            <a:ext cx="257175" cy="1588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  <a:head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96" name="Picture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50" y="2564904"/>
            <a:ext cx="301052" cy="21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9" name="Line 26"/>
          <p:cNvSpPr>
            <a:spLocks noChangeShapeType="1"/>
          </p:cNvSpPr>
          <p:nvPr/>
        </p:nvSpPr>
        <p:spPr bwMode="auto">
          <a:xfrm>
            <a:off x="320674" y="1270348"/>
            <a:ext cx="2854" cy="1464418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5" name="Line 75"/>
          <p:cNvSpPr>
            <a:spLocks noChangeShapeType="1"/>
          </p:cNvSpPr>
          <p:nvPr/>
        </p:nvSpPr>
        <p:spPr bwMode="auto">
          <a:xfrm>
            <a:off x="593726" y="1527466"/>
            <a:ext cx="17834" cy="2206039"/>
          </a:xfrm>
          <a:prstGeom prst="line">
            <a:avLst/>
          </a:prstGeom>
          <a:noFill/>
          <a:ln w="19080">
            <a:solidFill>
              <a:srgbClr val="2B2B85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1" name="Line 59"/>
          <p:cNvSpPr>
            <a:spLocks noChangeShapeType="1"/>
          </p:cNvSpPr>
          <p:nvPr/>
        </p:nvSpPr>
        <p:spPr bwMode="auto">
          <a:xfrm>
            <a:off x="2267744" y="1744985"/>
            <a:ext cx="250825" cy="1587"/>
          </a:xfrm>
          <a:prstGeom prst="line">
            <a:avLst/>
          </a:prstGeom>
          <a:noFill/>
          <a:ln w="19080">
            <a:solidFill>
              <a:srgbClr val="2B2B85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2" name="Line 59"/>
          <p:cNvSpPr>
            <a:spLocks noChangeShapeType="1"/>
          </p:cNvSpPr>
          <p:nvPr/>
        </p:nvSpPr>
        <p:spPr bwMode="auto">
          <a:xfrm>
            <a:off x="2267744" y="2060848"/>
            <a:ext cx="250825" cy="1587"/>
          </a:xfrm>
          <a:prstGeom prst="line">
            <a:avLst/>
          </a:prstGeom>
          <a:noFill/>
          <a:ln w="19080">
            <a:solidFill>
              <a:srgbClr val="2B2B85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3" name="Line 59"/>
          <p:cNvSpPr>
            <a:spLocks noChangeShapeType="1"/>
          </p:cNvSpPr>
          <p:nvPr/>
        </p:nvSpPr>
        <p:spPr bwMode="auto">
          <a:xfrm>
            <a:off x="2267744" y="2419301"/>
            <a:ext cx="250825" cy="1587"/>
          </a:xfrm>
          <a:prstGeom prst="line">
            <a:avLst/>
          </a:prstGeom>
          <a:noFill/>
          <a:ln w="19080">
            <a:solidFill>
              <a:srgbClr val="2B2B85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" name="Rectangle 28"/>
          <p:cNvSpPr>
            <a:spLocks noChangeArrowheads="1"/>
          </p:cNvSpPr>
          <p:nvPr/>
        </p:nvSpPr>
        <p:spPr bwMode="auto">
          <a:xfrm>
            <a:off x="2555875" y="1628800"/>
            <a:ext cx="360030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448945"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US" sz="1400" b="0" dirty="0" smtClean="0">
                <a:solidFill>
                  <a:srgbClr val="002060"/>
                </a:solidFill>
              </a:rPr>
              <a:t>服务端逻辑数据文件，例如：策划导表数据</a:t>
            </a:r>
            <a:endParaRPr lang="en-GB" sz="1400" b="0" dirty="0">
              <a:solidFill>
                <a:srgbClr val="002060"/>
              </a:solidFill>
            </a:endParaRPr>
          </a:p>
        </p:txBody>
      </p:sp>
      <p:sp>
        <p:nvSpPr>
          <p:cNvPr id="175" name="Rectangle 28"/>
          <p:cNvSpPr>
            <a:spLocks noChangeArrowheads="1"/>
          </p:cNvSpPr>
          <p:nvPr/>
        </p:nvSpPr>
        <p:spPr bwMode="auto">
          <a:xfrm>
            <a:off x="2555776" y="1989420"/>
            <a:ext cx="144006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448945"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US" sz="1400" b="0" dirty="0" smtClean="0">
                <a:solidFill>
                  <a:srgbClr val="002060"/>
                </a:solidFill>
              </a:rPr>
              <a:t>数据库扩展</a:t>
            </a:r>
            <a:endParaRPr lang="en-GB" sz="1400" b="0" dirty="0">
              <a:solidFill>
                <a:srgbClr val="002060"/>
              </a:solidFill>
            </a:endParaRPr>
          </a:p>
        </p:txBody>
      </p:sp>
      <p:sp>
        <p:nvSpPr>
          <p:cNvPr id="176" name="Rectangle 28"/>
          <p:cNvSpPr>
            <a:spLocks noChangeArrowheads="1"/>
          </p:cNvSpPr>
          <p:nvPr/>
        </p:nvSpPr>
        <p:spPr bwMode="auto">
          <a:xfrm>
            <a:off x="2555776" y="2276872"/>
            <a:ext cx="3600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defTabSz="448945">
              <a:spcBef>
                <a:spcPct val="0"/>
              </a:spcBef>
              <a:buClr>
                <a:srgbClr val="2B2B85"/>
              </a:buClr>
              <a:buSzPct val="100000"/>
              <a:buFont typeface="Verdana" panose="020B060403050404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CN" altLang="en-US" sz="1400" b="0" dirty="0" smtClean="0">
                <a:solidFill>
                  <a:srgbClr val="002060"/>
                </a:solidFill>
              </a:rPr>
              <a:t>机器人压力测试，虚拟客户端脚本</a:t>
            </a:r>
            <a:r>
              <a:rPr lang="en-US" altLang="zh-CN" sz="1400" b="0" dirty="0" smtClean="0">
                <a:solidFill>
                  <a:srgbClr val="002060"/>
                </a:solidFill>
              </a:rPr>
              <a:t>, </a:t>
            </a:r>
            <a:r>
              <a:rPr lang="zh-CN" altLang="en-US" sz="1400" b="0" dirty="0" smtClean="0">
                <a:solidFill>
                  <a:srgbClr val="002060"/>
                </a:solidFill>
              </a:rPr>
              <a:t>可以简化</a:t>
            </a:r>
            <a:r>
              <a:rPr lang="en-US" altLang="zh-CN" sz="1400" b="0" dirty="0" smtClean="0">
                <a:solidFill>
                  <a:srgbClr val="002060"/>
                </a:solidFill>
              </a:rPr>
              <a:t>scripts/client</a:t>
            </a:r>
            <a:r>
              <a:rPr lang="zh-CN" altLang="en-US" sz="1400" b="0" dirty="0" smtClean="0">
                <a:solidFill>
                  <a:srgbClr val="002060"/>
                </a:solidFill>
              </a:rPr>
              <a:t>下的脚本实现</a:t>
            </a:r>
            <a:endParaRPr lang="en-GB" sz="1400" b="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的实现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 smtClean="0">
                <a:ea typeface="宋体" panose="02010600030101010101" pitchFamily="2" charset="-122"/>
              </a:rPr>
              <a:t>每个</a:t>
            </a:r>
            <a:r>
              <a:rPr lang="en-AU" altLang="zh-CN" dirty="0" smtClean="0"/>
              <a:t>Entity</a:t>
            </a:r>
            <a:r>
              <a:rPr lang="zh-CN" altLang="en-AU" dirty="0">
                <a:ea typeface="宋体" panose="02010600030101010101" pitchFamily="2" charset="-122"/>
              </a:rPr>
              <a:t>必须</a:t>
            </a:r>
            <a:r>
              <a:rPr lang="en-AU" altLang="zh-CN" dirty="0"/>
              <a:t>:</a:t>
            </a:r>
            <a:endParaRPr lang="en-AU" altLang="zh-CN" dirty="0"/>
          </a:p>
          <a:p>
            <a:pPr marL="182245" lvl="1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在</a:t>
            </a:r>
            <a:r>
              <a:rPr lang="en-AU" altLang="zh-CN" sz="2000" dirty="0">
                <a:latin typeface="Courier New" panose="02070309020205020404" pitchFamily="49" charset="0"/>
              </a:rPr>
              <a:t>entities.xml</a:t>
            </a:r>
            <a:r>
              <a:rPr lang="zh-CN" altLang="en-AU" sz="2000" dirty="0">
                <a:latin typeface="Courier New" panose="02070309020205020404" pitchFamily="49" charset="0"/>
                <a:ea typeface="宋体" panose="02010600030101010101" pitchFamily="2" charset="-122"/>
              </a:rPr>
              <a:t>文件的列表里</a:t>
            </a:r>
            <a:endParaRPr lang="en-AU" altLang="zh-CN" sz="20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marL="182245" lvl="1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必须</a:t>
            </a:r>
            <a:r>
              <a:rPr lang="zh-CN" altLang="en-AU" sz="2000" dirty="0">
                <a:ea typeface="宋体" panose="02010600030101010101" pitchFamily="2" charset="-122"/>
              </a:rPr>
              <a:t>有一个</a:t>
            </a:r>
            <a:r>
              <a:rPr lang="en-AU" altLang="zh-CN" sz="2000" dirty="0">
                <a:latin typeface="Courier New" panose="02070309020205020404" pitchFamily="49" charset="0"/>
              </a:rPr>
              <a:t>&lt;</a:t>
            </a:r>
            <a:r>
              <a:rPr lang="en-AU" altLang="zh-CN" sz="2000" dirty="0" err="1">
                <a:latin typeface="Courier New" panose="02070309020205020404" pitchFamily="49" charset="0"/>
              </a:rPr>
              <a:t>Entity_name</a:t>
            </a:r>
            <a:r>
              <a:rPr lang="en-AU" altLang="zh-CN" sz="2000" dirty="0">
                <a:latin typeface="Courier New" panose="02070309020205020404" pitchFamily="49" charset="0"/>
              </a:rPr>
              <a:t>&gt;.</a:t>
            </a:r>
            <a:r>
              <a:rPr lang="en-AU" altLang="zh-CN" sz="2000" dirty="0" err="1">
                <a:latin typeface="Courier New" panose="02070309020205020404" pitchFamily="49" charset="0"/>
              </a:rPr>
              <a:t>def</a:t>
            </a:r>
            <a:r>
              <a:rPr lang="zh-CN" altLang="en-AU" sz="2000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文件</a:t>
            </a:r>
            <a:endParaRPr lang="en-US" altLang="zh-CN" sz="2000" dirty="0" smtClean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marL="182245" lvl="1" indent="0">
              <a:buNone/>
            </a:pPr>
            <a:r>
              <a:rPr lang="en-US" altLang="zh-CN" sz="2000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   </a:t>
            </a:r>
            <a:r>
              <a:rPr lang="zh-CN" altLang="en-US" sz="2000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必须有</a:t>
            </a:r>
            <a:r>
              <a:rPr lang="en-AU" altLang="zh-CN" sz="2000" dirty="0">
                <a:latin typeface="Courier New" panose="02070309020205020404" pitchFamily="49" charset="0"/>
              </a:rPr>
              <a:t>&lt;</a:t>
            </a:r>
            <a:r>
              <a:rPr lang="en-AU" altLang="zh-CN" sz="2000" dirty="0" err="1">
                <a:latin typeface="Courier New" panose="02070309020205020404" pitchFamily="49" charset="0"/>
              </a:rPr>
              <a:t>Entity_name</a:t>
            </a:r>
            <a:r>
              <a:rPr lang="en-AU" altLang="zh-CN" sz="2000" dirty="0" smtClean="0">
                <a:latin typeface="Courier New" panose="02070309020205020404" pitchFamily="49" charset="0"/>
              </a:rPr>
              <a:t>&gt;.</a:t>
            </a:r>
            <a:r>
              <a:rPr lang="en-AU" altLang="zh-CN" sz="2000" dirty="0" err="1" smtClean="0">
                <a:latin typeface="Courier New" panose="02070309020205020404" pitchFamily="49" charset="0"/>
              </a:rPr>
              <a:t>py</a:t>
            </a:r>
            <a:r>
              <a:rPr lang="zh-CN" altLang="en-AU" sz="2000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文件</a:t>
            </a:r>
            <a:endParaRPr lang="zh-CN" altLang="en-AU" sz="20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r>
              <a:rPr lang="zh-CN" altLang="en-AU" dirty="0" smtClean="0">
                <a:ea typeface="宋体" panose="02010600030101010101" pitchFamily="2" charset="-122"/>
              </a:rPr>
              <a:t>每个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可以</a:t>
            </a:r>
            <a:r>
              <a:rPr lang="en-AU" altLang="zh-CN" dirty="0" smtClean="0"/>
              <a:t>:</a:t>
            </a:r>
            <a:endParaRPr lang="en-AU" altLang="zh-CN" dirty="0" smtClean="0"/>
          </a:p>
          <a:p>
            <a:pPr marL="0" indent="0">
              <a:buNone/>
            </a:pPr>
            <a:r>
              <a:rPr lang="en-AU" altLang="zh-CN" sz="2000" dirty="0">
                <a:ea typeface="宋体" panose="02010600030101010101" pitchFamily="2" charset="-122"/>
              </a:rPr>
              <a:t> </a:t>
            </a:r>
            <a:r>
              <a:rPr lang="en-AU" altLang="zh-CN" sz="2000" dirty="0" smtClean="0">
                <a:ea typeface="宋体" panose="02010600030101010101" pitchFamily="2" charset="-122"/>
              </a:rPr>
              <a:t>        </a:t>
            </a:r>
            <a:r>
              <a:rPr lang="zh-CN" altLang="en-AU" sz="2000" dirty="0" smtClean="0">
                <a:ea typeface="宋体" panose="02010600030101010101" pitchFamily="2" charset="-122"/>
              </a:rPr>
              <a:t>有</a:t>
            </a:r>
            <a:r>
              <a:rPr lang="zh-CN" altLang="en-AU" sz="2000" dirty="0">
                <a:ea typeface="宋体" panose="02010600030101010101" pitchFamily="2" charset="-122"/>
              </a:rPr>
              <a:t>最多</a:t>
            </a:r>
            <a:r>
              <a:rPr lang="en-AU" altLang="zh-CN" sz="2000" dirty="0">
                <a:ea typeface="宋体" panose="02010600030101010101" pitchFamily="2" charset="-122"/>
              </a:rPr>
              <a:t>3</a:t>
            </a:r>
            <a:r>
              <a:rPr lang="zh-CN" altLang="en-AU" sz="2000" dirty="0">
                <a:ea typeface="宋体" panose="02010600030101010101" pitchFamily="2" charset="-122"/>
              </a:rPr>
              <a:t>个部分的实现</a:t>
            </a:r>
            <a:r>
              <a:rPr lang="en-AU" altLang="zh-CN" sz="2000" dirty="0">
                <a:ea typeface="宋体" panose="02010600030101010101" pitchFamily="2" charset="-122"/>
              </a:rPr>
              <a:t> </a:t>
            </a:r>
            <a:r>
              <a:rPr lang="en-AU" altLang="zh-CN" sz="2000" dirty="0" smtClean="0"/>
              <a:t>(Client/Cell/Base)</a:t>
            </a:r>
            <a:endParaRPr lang="en-AU" altLang="zh-CN" sz="2000" dirty="0" smtClean="0"/>
          </a:p>
          <a:p>
            <a:pPr marL="0" indent="0">
              <a:buNone/>
            </a:pPr>
            <a:r>
              <a:rPr lang="en-AU" altLang="zh-CN" sz="2000" dirty="0">
                <a:ea typeface="宋体" panose="02010600030101010101" pitchFamily="2" charset="-122"/>
              </a:rPr>
              <a:t> </a:t>
            </a:r>
            <a:r>
              <a:rPr lang="en-AU" altLang="zh-CN" sz="2000" dirty="0" smtClean="0">
                <a:ea typeface="宋体" panose="02010600030101010101" pitchFamily="2" charset="-122"/>
              </a:rPr>
              <a:t>        </a:t>
            </a:r>
            <a:r>
              <a:rPr lang="zh-CN" altLang="en-US" sz="2000" dirty="0" smtClean="0">
                <a:ea typeface="宋体" panose="02010600030101010101" pitchFamily="2" charset="-122"/>
              </a:rPr>
              <a:t>使用</a:t>
            </a:r>
            <a:r>
              <a:rPr lang="en-AU" altLang="zh-CN" sz="2000" dirty="0">
                <a:latin typeface="Courier New" panose="02070309020205020404" pitchFamily="49" charset="0"/>
              </a:rPr>
              <a:t>common</a:t>
            </a:r>
            <a:r>
              <a:rPr lang="zh-CN" altLang="en-AU" sz="2000" dirty="0">
                <a:ea typeface="宋体" panose="02010600030101010101" pitchFamily="2" charset="-122"/>
              </a:rPr>
              <a:t>路径下的共享的</a:t>
            </a:r>
            <a:r>
              <a:rPr lang="zh-CN" altLang="en-AU" sz="2000" dirty="0" smtClean="0">
                <a:ea typeface="宋体" panose="02010600030101010101" pitchFamily="2" charset="-122"/>
              </a:rPr>
              <a:t>脚本</a:t>
            </a:r>
            <a:endParaRPr lang="en-AU" altLang="zh-CN" dirty="0">
              <a:ea typeface="宋体" panose="02010600030101010101" pitchFamily="2" charset="-122"/>
            </a:endParaRPr>
          </a:p>
          <a:p>
            <a:r>
              <a:rPr lang="en-AU" altLang="zh-CN" dirty="0"/>
              <a:t>Client / Server</a:t>
            </a:r>
            <a:r>
              <a:rPr lang="zh-CN" altLang="en-AU" dirty="0">
                <a:ea typeface="宋体" panose="02010600030101010101" pitchFamily="2" charset="-122"/>
              </a:rPr>
              <a:t>的定义文件必须</a:t>
            </a:r>
            <a:r>
              <a:rPr lang="zh-CN" altLang="en-AU" dirty="0" smtClean="0">
                <a:ea typeface="宋体" panose="02010600030101010101" pitchFamily="2" charset="-122"/>
              </a:rPr>
              <a:t>匹配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     </a:t>
            </a:r>
            <a:r>
              <a:rPr lang="zh-CN" altLang="en-US" sz="2000" dirty="0" smtClean="0">
                <a:ea typeface="宋体" panose="02010600030101010101" pitchFamily="2" charset="-122"/>
              </a:rPr>
              <a:t>在客户端插件环境中，插件会根据计算协议的</a:t>
            </a:r>
            <a:r>
              <a:rPr lang="en-US" altLang="zh-CN" sz="2000" dirty="0" smtClean="0">
                <a:ea typeface="宋体" panose="02010600030101010101" pitchFamily="2" charset="-122"/>
              </a:rPr>
              <a:t>MD5</a:t>
            </a:r>
            <a:r>
              <a:rPr lang="zh-CN" altLang="en-US" sz="2000" smtClean="0">
                <a:ea typeface="宋体" panose="02010600030101010101" pitchFamily="2" charset="-122"/>
              </a:rPr>
              <a:t>值比对，保证</a:t>
            </a:r>
            <a:r>
              <a:rPr lang="zh-CN" altLang="en-US" sz="2000" dirty="0" smtClean="0">
                <a:ea typeface="宋体" panose="02010600030101010101" pitchFamily="2" charset="-122"/>
              </a:rPr>
              <a:t>协议是最新的，当协议不匹配时会从服务端网络导入并存储到本地</a:t>
            </a:r>
            <a:endParaRPr lang="en-AU" altLang="zh-CN" sz="2000" dirty="0"/>
          </a:p>
          <a:p>
            <a:endParaRPr lang="en-AU" altLang="zh-CN" dirty="0"/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2" name="直接连接符 171"/>
          <p:cNvCxnSpPr/>
          <p:nvPr/>
        </p:nvCxnSpPr>
        <p:spPr>
          <a:xfrm>
            <a:off x="96288" y="4702261"/>
            <a:ext cx="6491936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4" name="矩形 143"/>
          <p:cNvSpPr/>
          <p:nvPr/>
        </p:nvSpPr>
        <p:spPr>
          <a:xfrm>
            <a:off x="107504" y="967137"/>
            <a:ext cx="6480720" cy="36724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矩形 142"/>
          <p:cNvSpPr/>
          <p:nvPr/>
        </p:nvSpPr>
        <p:spPr>
          <a:xfrm>
            <a:off x="467544" y="3231560"/>
            <a:ext cx="5688632" cy="3414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2" name="矩形 141"/>
          <p:cNvSpPr/>
          <p:nvPr/>
        </p:nvSpPr>
        <p:spPr>
          <a:xfrm>
            <a:off x="467544" y="1863408"/>
            <a:ext cx="5688632" cy="3414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Rectangle 5"/>
          <p:cNvSpPr>
            <a:spLocks noChangeArrowheads="1"/>
          </p:cNvSpPr>
          <p:nvPr/>
        </p:nvSpPr>
        <p:spPr bwMode="auto">
          <a:xfrm>
            <a:off x="6876256" y="980728"/>
            <a:ext cx="2102499" cy="14100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分布式的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3" name="Rectangle 37"/>
          <p:cNvSpPr>
            <a:spLocks noChangeArrowheads="1"/>
          </p:cNvSpPr>
          <p:nvPr/>
        </p:nvSpPr>
        <p:spPr bwMode="auto">
          <a:xfrm>
            <a:off x="7001293" y="1223164"/>
            <a:ext cx="139253" cy="11042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Rectangle 37"/>
          <p:cNvSpPr>
            <a:spLocks noChangeArrowheads="1"/>
          </p:cNvSpPr>
          <p:nvPr/>
        </p:nvSpPr>
        <p:spPr bwMode="auto">
          <a:xfrm>
            <a:off x="7001293" y="1439188"/>
            <a:ext cx="139253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5" name="Rectangle 37"/>
          <p:cNvSpPr>
            <a:spLocks noChangeArrowheads="1"/>
          </p:cNvSpPr>
          <p:nvPr/>
        </p:nvSpPr>
        <p:spPr bwMode="auto">
          <a:xfrm>
            <a:off x="7001293" y="1621617"/>
            <a:ext cx="139253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6" name="Rectangle 37"/>
          <p:cNvSpPr>
            <a:spLocks noChangeArrowheads="1"/>
          </p:cNvSpPr>
          <p:nvPr/>
        </p:nvSpPr>
        <p:spPr bwMode="auto">
          <a:xfrm>
            <a:off x="7001293" y="1837641"/>
            <a:ext cx="139253" cy="11042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7" name="Rectangle 37"/>
          <p:cNvSpPr>
            <a:spLocks noChangeArrowheads="1"/>
          </p:cNvSpPr>
          <p:nvPr/>
        </p:nvSpPr>
        <p:spPr bwMode="auto">
          <a:xfrm>
            <a:off x="7001293" y="2053665"/>
            <a:ext cx="139253" cy="11042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Text Box 49"/>
          <p:cNvSpPr txBox="1">
            <a:spLocks noChangeArrowheads="1"/>
          </p:cNvSpPr>
          <p:nvPr/>
        </p:nvSpPr>
        <p:spPr bwMode="auto">
          <a:xfrm>
            <a:off x="7140546" y="1100897"/>
            <a:ext cx="1829053" cy="116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Base Entity</a:t>
            </a:r>
            <a:endParaRPr lang="en-US" altLang="zh-CN" sz="1400" b="0" dirty="0" smtClean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Real Entity</a:t>
            </a:r>
            <a:endParaRPr lang="en-US" altLang="zh-CN" sz="1400" b="0" dirty="0" smtClean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dirty="0" smtClean="0">
                <a:solidFill>
                  <a:schemeClr val="bg2"/>
                </a:solidFill>
                <a:ea typeface="宋体" panose="02010600030101010101" pitchFamily="2" charset="-122"/>
              </a:rPr>
              <a:t>Ghost</a:t>
            </a:r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 Entity</a:t>
            </a:r>
            <a:endParaRPr lang="en-AU" altLang="zh-CN" sz="1400" b="0" dirty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dirty="0" smtClean="0">
                <a:solidFill>
                  <a:schemeClr val="bg2"/>
                </a:solidFill>
                <a:ea typeface="宋体" panose="02010600030101010101" pitchFamily="2" charset="-122"/>
              </a:rPr>
              <a:t>Player Entity</a:t>
            </a:r>
            <a:endParaRPr lang="en-US" altLang="zh-CN" sz="1400" dirty="0" smtClean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Client Entity</a:t>
            </a:r>
            <a:endParaRPr lang="en-AU" altLang="zh-CN" sz="1400" b="0" dirty="0">
              <a:solidFill>
                <a:schemeClr val="bg2"/>
              </a:solidFill>
              <a:ea typeface="宋体" panose="02010600030101010101" pitchFamily="2" charset="-122"/>
            </a:endParaRPr>
          </a:p>
        </p:txBody>
      </p:sp>
      <p:sp>
        <p:nvSpPr>
          <p:cNvPr id="60" name="Rectangle 15"/>
          <p:cNvSpPr>
            <a:spLocks noChangeArrowheads="1"/>
          </p:cNvSpPr>
          <p:nvPr/>
        </p:nvSpPr>
        <p:spPr bwMode="auto">
          <a:xfrm>
            <a:off x="1403648" y="2339588"/>
            <a:ext cx="1656184" cy="64782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Rectangle 29"/>
          <p:cNvSpPr>
            <a:spLocks noChangeArrowheads="1"/>
          </p:cNvSpPr>
          <p:nvPr/>
        </p:nvSpPr>
        <p:spPr bwMode="auto">
          <a:xfrm>
            <a:off x="1591852" y="2395473"/>
            <a:ext cx="243844" cy="2321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763688" y="26903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Baseapp</a:t>
            </a:r>
            <a:endParaRPr lang="zh-CN" altLang="en-US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591852" y="233029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63" name="Rectangle 29"/>
          <p:cNvSpPr>
            <a:spLocks noChangeArrowheads="1"/>
          </p:cNvSpPr>
          <p:nvPr/>
        </p:nvSpPr>
        <p:spPr bwMode="auto">
          <a:xfrm>
            <a:off x="2339752" y="2404765"/>
            <a:ext cx="243844" cy="2321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2339752" y="233958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3419872" y="2348880"/>
            <a:ext cx="1656184" cy="64782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7" name="TextBox 66"/>
          <p:cNvSpPr txBox="1"/>
          <p:nvPr/>
        </p:nvSpPr>
        <p:spPr>
          <a:xfrm>
            <a:off x="3779912" y="26996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Baseapp</a:t>
            </a:r>
            <a:endParaRPr lang="zh-CN" altLang="en-US" b="1" dirty="0"/>
          </a:p>
        </p:txBody>
      </p:sp>
      <p:sp>
        <p:nvSpPr>
          <p:cNvPr id="69" name="Rectangle 29"/>
          <p:cNvSpPr>
            <a:spLocks noChangeArrowheads="1"/>
          </p:cNvSpPr>
          <p:nvPr/>
        </p:nvSpPr>
        <p:spPr bwMode="auto">
          <a:xfrm>
            <a:off x="4067944" y="2414057"/>
            <a:ext cx="243844" cy="2321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0" name="TextBox 69"/>
          <p:cNvSpPr txBox="1"/>
          <p:nvPr/>
        </p:nvSpPr>
        <p:spPr>
          <a:xfrm>
            <a:off x="4067944" y="234888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74" name="Rectangle 15"/>
          <p:cNvSpPr>
            <a:spLocks noChangeArrowheads="1"/>
          </p:cNvSpPr>
          <p:nvPr/>
        </p:nvSpPr>
        <p:spPr bwMode="auto">
          <a:xfrm>
            <a:off x="467544" y="1062028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827584" y="14127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Client</a:t>
            </a:r>
            <a:endParaRPr lang="zh-CN" altLang="en-US" b="1" dirty="0"/>
          </a:p>
        </p:txBody>
      </p:sp>
      <p:sp>
        <p:nvSpPr>
          <p:cNvPr id="78" name="Rectangle 29"/>
          <p:cNvSpPr>
            <a:spLocks noChangeArrowheads="1"/>
          </p:cNvSpPr>
          <p:nvPr/>
        </p:nvSpPr>
        <p:spPr bwMode="auto">
          <a:xfrm>
            <a:off x="1087796" y="1127205"/>
            <a:ext cx="243844" cy="2321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9" name="TextBox 78"/>
          <p:cNvSpPr txBox="1"/>
          <p:nvPr/>
        </p:nvSpPr>
        <p:spPr>
          <a:xfrm>
            <a:off x="1087796" y="106202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80" name="Rectangle 15"/>
          <p:cNvSpPr>
            <a:spLocks noChangeArrowheads="1"/>
          </p:cNvSpPr>
          <p:nvPr/>
        </p:nvSpPr>
        <p:spPr bwMode="auto">
          <a:xfrm>
            <a:off x="2483768" y="1071320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1" name="TextBox 80"/>
          <p:cNvSpPr txBox="1"/>
          <p:nvPr/>
        </p:nvSpPr>
        <p:spPr>
          <a:xfrm>
            <a:off x="2843808" y="14220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Client</a:t>
            </a:r>
            <a:endParaRPr lang="zh-CN" altLang="en-US" b="1" dirty="0"/>
          </a:p>
        </p:txBody>
      </p:sp>
      <p:sp>
        <p:nvSpPr>
          <p:cNvPr id="82" name="Rectangle 29"/>
          <p:cNvSpPr>
            <a:spLocks noChangeArrowheads="1"/>
          </p:cNvSpPr>
          <p:nvPr/>
        </p:nvSpPr>
        <p:spPr bwMode="auto">
          <a:xfrm>
            <a:off x="3131840" y="1136497"/>
            <a:ext cx="243844" cy="2321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3" name="TextBox 82"/>
          <p:cNvSpPr txBox="1"/>
          <p:nvPr/>
        </p:nvSpPr>
        <p:spPr>
          <a:xfrm>
            <a:off x="3131840" y="107132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84" name="Rectangle 15"/>
          <p:cNvSpPr>
            <a:spLocks noChangeArrowheads="1"/>
          </p:cNvSpPr>
          <p:nvPr/>
        </p:nvSpPr>
        <p:spPr bwMode="auto">
          <a:xfrm>
            <a:off x="4499992" y="1062028"/>
            <a:ext cx="1656184" cy="6571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5" name="TextBox 84"/>
          <p:cNvSpPr txBox="1"/>
          <p:nvPr/>
        </p:nvSpPr>
        <p:spPr>
          <a:xfrm>
            <a:off x="4860032" y="14127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Client</a:t>
            </a:r>
            <a:endParaRPr lang="zh-CN" altLang="en-US" b="1" dirty="0"/>
          </a:p>
        </p:txBody>
      </p:sp>
      <p:sp>
        <p:nvSpPr>
          <p:cNvPr id="86" name="Rectangle 29"/>
          <p:cNvSpPr>
            <a:spLocks noChangeArrowheads="1"/>
          </p:cNvSpPr>
          <p:nvPr/>
        </p:nvSpPr>
        <p:spPr bwMode="auto">
          <a:xfrm>
            <a:off x="5148064" y="1189921"/>
            <a:ext cx="243844" cy="2321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7" name="TextBox 86"/>
          <p:cNvSpPr txBox="1"/>
          <p:nvPr/>
        </p:nvSpPr>
        <p:spPr>
          <a:xfrm>
            <a:off x="5148064" y="112474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88" name="Rectangle 15"/>
          <p:cNvSpPr>
            <a:spLocks noChangeArrowheads="1"/>
          </p:cNvSpPr>
          <p:nvPr/>
        </p:nvSpPr>
        <p:spPr bwMode="auto">
          <a:xfrm>
            <a:off x="539552" y="3798332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9" name="Rectangle 29"/>
          <p:cNvSpPr>
            <a:spLocks noChangeArrowheads="1"/>
          </p:cNvSpPr>
          <p:nvPr/>
        </p:nvSpPr>
        <p:spPr bwMode="auto">
          <a:xfrm>
            <a:off x="727756" y="385421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0" name="TextBox 89"/>
          <p:cNvSpPr txBox="1"/>
          <p:nvPr/>
        </p:nvSpPr>
        <p:spPr>
          <a:xfrm>
            <a:off x="467544" y="414908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  Cellapp1-cell1</a:t>
            </a:r>
            <a:endParaRPr lang="zh-CN" altLang="en-US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727756" y="378904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92" name="Rectangle 29"/>
          <p:cNvSpPr>
            <a:spLocks noChangeArrowheads="1"/>
          </p:cNvSpPr>
          <p:nvPr/>
        </p:nvSpPr>
        <p:spPr bwMode="auto">
          <a:xfrm>
            <a:off x="1259632" y="386350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3" name="TextBox 92"/>
          <p:cNvSpPr txBox="1"/>
          <p:nvPr/>
        </p:nvSpPr>
        <p:spPr>
          <a:xfrm>
            <a:off x="1259632" y="379833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94" name="Rectangle 15"/>
          <p:cNvSpPr>
            <a:spLocks noChangeArrowheads="1"/>
          </p:cNvSpPr>
          <p:nvPr/>
        </p:nvSpPr>
        <p:spPr bwMode="auto">
          <a:xfrm>
            <a:off x="2555776" y="3807624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5" name="TextBox 94"/>
          <p:cNvSpPr txBox="1"/>
          <p:nvPr/>
        </p:nvSpPr>
        <p:spPr>
          <a:xfrm>
            <a:off x="2699792" y="4158372"/>
            <a:ext cx="154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Cellapp2-cell2</a:t>
            </a:r>
            <a:endParaRPr lang="zh-CN" altLang="en-US" b="1" dirty="0"/>
          </a:p>
        </p:txBody>
      </p:sp>
      <p:sp>
        <p:nvSpPr>
          <p:cNvPr id="96" name="Rectangle 29"/>
          <p:cNvSpPr>
            <a:spLocks noChangeArrowheads="1"/>
          </p:cNvSpPr>
          <p:nvPr/>
        </p:nvSpPr>
        <p:spPr bwMode="auto">
          <a:xfrm>
            <a:off x="1763688" y="387280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7" name="TextBox 96"/>
          <p:cNvSpPr txBox="1"/>
          <p:nvPr/>
        </p:nvSpPr>
        <p:spPr>
          <a:xfrm>
            <a:off x="1763688" y="3807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98" name="Rectangle 15"/>
          <p:cNvSpPr>
            <a:spLocks noChangeArrowheads="1"/>
          </p:cNvSpPr>
          <p:nvPr/>
        </p:nvSpPr>
        <p:spPr bwMode="auto">
          <a:xfrm>
            <a:off x="4644008" y="3807624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4760204" y="4139788"/>
            <a:ext cx="1611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Cellapp3-cell3</a:t>
            </a:r>
            <a:endParaRPr lang="zh-CN" altLang="en-US" b="1" dirty="0"/>
          </a:p>
        </p:txBody>
      </p:sp>
      <p:sp>
        <p:nvSpPr>
          <p:cNvPr id="105" name="Rectangle 29"/>
          <p:cNvSpPr>
            <a:spLocks noChangeArrowheads="1"/>
          </p:cNvSpPr>
          <p:nvPr/>
        </p:nvSpPr>
        <p:spPr bwMode="auto">
          <a:xfrm>
            <a:off x="2771800" y="385421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06" name="TextBox 105"/>
          <p:cNvSpPr txBox="1"/>
          <p:nvPr/>
        </p:nvSpPr>
        <p:spPr>
          <a:xfrm>
            <a:off x="2771800" y="378904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07" name="Rectangle 29"/>
          <p:cNvSpPr>
            <a:spLocks noChangeArrowheads="1"/>
          </p:cNvSpPr>
          <p:nvPr/>
        </p:nvSpPr>
        <p:spPr bwMode="auto">
          <a:xfrm>
            <a:off x="3303676" y="386350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08" name="TextBox 107"/>
          <p:cNvSpPr txBox="1"/>
          <p:nvPr/>
        </p:nvSpPr>
        <p:spPr>
          <a:xfrm>
            <a:off x="3303676" y="379833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09" name="Rectangle 29"/>
          <p:cNvSpPr>
            <a:spLocks noChangeArrowheads="1"/>
          </p:cNvSpPr>
          <p:nvPr/>
        </p:nvSpPr>
        <p:spPr bwMode="auto">
          <a:xfrm>
            <a:off x="3807732" y="3872801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0" name="TextBox 109"/>
          <p:cNvSpPr txBox="1"/>
          <p:nvPr/>
        </p:nvSpPr>
        <p:spPr>
          <a:xfrm>
            <a:off x="3807732" y="3807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11" name="Rectangle 29"/>
          <p:cNvSpPr>
            <a:spLocks noChangeArrowheads="1"/>
          </p:cNvSpPr>
          <p:nvPr/>
        </p:nvSpPr>
        <p:spPr bwMode="auto">
          <a:xfrm>
            <a:off x="4876400" y="385421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2" name="TextBox 111"/>
          <p:cNvSpPr txBox="1"/>
          <p:nvPr/>
        </p:nvSpPr>
        <p:spPr>
          <a:xfrm>
            <a:off x="4876400" y="378904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13" name="Rectangle 29"/>
          <p:cNvSpPr>
            <a:spLocks noChangeArrowheads="1"/>
          </p:cNvSpPr>
          <p:nvPr/>
        </p:nvSpPr>
        <p:spPr bwMode="auto">
          <a:xfrm>
            <a:off x="5408276" y="386350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4" name="TextBox 113"/>
          <p:cNvSpPr txBox="1"/>
          <p:nvPr/>
        </p:nvSpPr>
        <p:spPr>
          <a:xfrm>
            <a:off x="5408276" y="379833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15" name="Rectangle 29"/>
          <p:cNvSpPr>
            <a:spLocks noChangeArrowheads="1"/>
          </p:cNvSpPr>
          <p:nvPr/>
        </p:nvSpPr>
        <p:spPr bwMode="auto">
          <a:xfrm>
            <a:off x="5912332" y="387280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6" name="TextBox 115"/>
          <p:cNvSpPr txBox="1"/>
          <p:nvPr/>
        </p:nvSpPr>
        <p:spPr>
          <a:xfrm>
            <a:off x="5912332" y="3807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cxnSp>
        <p:nvCxnSpPr>
          <p:cNvPr id="128" name="直接箭头连接符 127"/>
          <p:cNvCxnSpPr>
            <a:stCxn id="62" idx="3"/>
            <a:endCxn id="89" idx="0"/>
          </p:cNvCxnSpPr>
          <p:nvPr/>
        </p:nvCxnSpPr>
        <p:spPr>
          <a:xfrm flipH="1">
            <a:off x="849678" y="2514962"/>
            <a:ext cx="842002" cy="13392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2" name="直接箭头连接符 131"/>
          <p:cNvCxnSpPr>
            <a:stCxn id="64" idx="1"/>
          </p:cNvCxnSpPr>
          <p:nvPr/>
        </p:nvCxnSpPr>
        <p:spPr>
          <a:xfrm flipH="1">
            <a:off x="1403648" y="2524254"/>
            <a:ext cx="936104" cy="134854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8" name="直接箭头连接符 137"/>
          <p:cNvCxnSpPr>
            <a:stCxn id="70" idx="1"/>
            <a:endCxn id="110" idx="3"/>
          </p:cNvCxnSpPr>
          <p:nvPr/>
        </p:nvCxnSpPr>
        <p:spPr>
          <a:xfrm flipH="1">
            <a:off x="3907560" y="2533546"/>
            <a:ext cx="160384" cy="145874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46" name="直接箭头连接符 145"/>
          <p:cNvCxnSpPr>
            <a:stCxn id="79" idx="3"/>
            <a:endCxn id="62" idx="3"/>
          </p:cNvCxnSpPr>
          <p:nvPr/>
        </p:nvCxnSpPr>
        <p:spPr>
          <a:xfrm>
            <a:off x="1187624" y="1246694"/>
            <a:ext cx="504056" cy="126826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48" name="直接箭头连接符 147"/>
          <p:cNvCxnSpPr>
            <a:stCxn id="83" idx="3"/>
            <a:endCxn id="64" idx="3"/>
          </p:cNvCxnSpPr>
          <p:nvPr/>
        </p:nvCxnSpPr>
        <p:spPr>
          <a:xfrm flipH="1">
            <a:off x="2439580" y="1255986"/>
            <a:ext cx="792088" cy="126826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50" name="直接箭头连接符 149"/>
          <p:cNvCxnSpPr>
            <a:stCxn id="87" idx="3"/>
            <a:endCxn id="70" idx="3"/>
          </p:cNvCxnSpPr>
          <p:nvPr/>
        </p:nvCxnSpPr>
        <p:spPr>
          <a:xfrm flipH="1">
            <a:off x="4167772" y="1309410"/>
            <a:ext cx="1080120" cy="12241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51" name="矩形 150"/>
          <p:cNvSpPr/>
          <p:nvPr/>
        </p:nvSpPr>
        <p:spPr>
          <a:xfrm>
            <a:off x="96288" y="4751386"/>
            <a:ext cx="3257301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Space1 - Cell1</a:t>
            </a:r>
            <a:endParaRPr lang="zh-CN" altLang="en-US" b="1" dirty="0"/>
          </a:p>
        </p:txBody>
      </p:sp>
      <p:sp>
        <p:nvSpPr>
          <p:cNvPr id="152" name="矩形 151"/>
          <p:cNvSpPr/>
          <p:nvPr/>
        </p:nvSpPr>
        <p:spPr>
          <a:xfrm>
            <a:off x="3375684" y="4751386"/>
            <a:ext cx="3212540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Cell2</a:t>
            </a:r>
            <a:endParaRPr lang="zh-CN" altLang="en-US" b="1" dirty="0"/>
          </a:p>
        </p:txBody>
      </p:sp>
      <p:sp>
        <p:nvSpPr>
          <p:cNvPr id="153" name="矩形 152"/>
          <p:cNvSpPr/>
          <p:nvPr/>
        </p:nvSpPr>
        <p:spPr>
          <a:xfrm>
            <a:off x="96288" y="5733256"/>
            <a:ext cx="6491935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Cell3</a:t>
            </a:r>
            <a:endParaRPr lang="zh-CN" altLang="en-US" b="1" dirty="0"/>
          </a:p>
        </p:txBody>
      </p:sp>
      <p:sp>
        <p:nvSpPr>
          <p:cNvPr id="155" name="Rectangle 29"/>
          <p:cNvSpPr>
            <a:spLocks noChangeArrowheads="1"/>
          </p:cNvSpPr>
          <p:nvPr/>
        </p:nvSpPr>
        <p:spPr bwMode="auto">
          <a:xfrm>
            <a:off x="1043608" y="486232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56" name="TextBox 155"/>
          <p:cNvSpPr txBox="1"/>
          <p:nvPr/>
        </p:nvSpPr>
        <p:spPr>
          <a:xfrm>
            <a:off x="1043608" y="47971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57" name="Rectangle 29"/>
          <p:cNvSpPr>
            <a:spLocks noChangeArrowheads="1"/>
          </p:cNvSpPr>
          <p:nvPr/>
        </p:nvSpPr>
        <p:spPr bwMode="auto">
          <a:xfrm>
            <a:off x="2167916" y="4871621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58" name="TextBox 157"/>
          <p:cNvSpPr txBox="1"/>
          <p:nvPr/>
        </p:nvSpPr>
        <p:spPr>
          <a:xfrm>
            <a:off x="2167916" y="480644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59" name="Rectangle 29"/>
          <p:cNvSpPr>
            <a:spLocks noChangeArrowheads="1"/>
          </p:cNvSpPr>
          <p:nvPr/>
        </p:nvSpPr>
        <p:spPr bwMode="auto">
          <a:xfrm>
            <a:off x="4887852" y="485303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60" name="TextBox 159"/>
          <p:cNvSpPr txBox="1"/>
          <p:nvPr/>
        </p:nvSpPr>
        <p:spPr>
          <a:xfrm>
            <a:off x="4904220" y="47878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61" name="Rectangle 29"/>
          <p:cNvSpPr>
            <a:spLocks noChangeArrowheads="1"/>
          </p:cNvSpPr>
          <p:nvPr/>
        </p:nvSpPr>
        <p:spPr bwMode="auto">
          <a:xfrm>
            <a:off x="4644008" y="534780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62" name="TextBox 161"/>
          <p:cNvSpPr txBox="1"/>
          <p:nvPr/>
        </p:nvSpPr>
        <p:spPr>
          <a:xfrm>
            <a:off x="4660376" y="5282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63" name="Rectangle 29"/>
          <p:cNvSpPr>
            <a:spLocks noChangeArrowheads="1"/>
          </p:cNvSpPr>
          <p:nvPr/>
        </p:nvSpPr>
        <p:spPr bwMode="auto">
          <a:xfrm>
            <a:off x="5192252" y="5357093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64" name="TextBox 163"/>
          <p:cNvSpPr txBox="1"/>
          <p:nvPr/>
        </p:nvSpPr>
        <p:spPr>
          <a:xfrm>
            <a:off x="5175884" y="529191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cxnSp>
        <p:nvCxnSpPr>
          <p:cNvPr id="166" name="直接箭头连接符 165"/>
          <p:cNvCxnSpPr>
            <a:stCxn id="90" idx="2"/>
          </p:cNvCxnSpPr>
          <p:nvPr/>
        </p:nvCxnSpPr>
        <p:spPr>
          <a:xfrm>
            <a:off x="1295636" y="4518412"/>
            <a:ext cx="207840" cy="459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8" name="直接箭头连接符 167"/>
          <p:cNvCxnSpPr>
            <a:stCxn id="95" idx="2"/>
          </p:cNvCxnSpPr>
          <p:nvPr/>
        </p:nvCxnSpPr>
        <p:spPr>
          <a:xfrm>
            <a:off x="3473878" y="4527704"/>
            <a:ext cx="234026" cy="4414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70" name="直接箭头连接符 169"/>
          <p:cNvCxnSpPr>
            <a:stCxn id="99" idx="2"/>
          </p:cNvCxnSpPr>
          <p:nvPr/>
        </p:nvCxnSpPr>
        <p:spPr>
          <a:xfrm flipH="1">
            <a:off x="3303676" y="4509120"/>
            <a:ext cx="2262526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75" name="Rectangle 29"/>
          <p:cNvSpPr>
            <a:spLocks noChangeArrowheads="1"/>
          </p:cNvSpPr>
          <p:nvPr/>
        </p:nvSpPr>
        <p:spPr bwMode="auto">
          <a:xfrm>
            <a:off x="1735868" y="111791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76" name="TextBox 175"/>
          <p:cNvSpPr txBox="1"/>
          <p:nvPr/>
        </p:nvSpPr>
        <p:spPr>
          <a:xfrm>
            <a:off x="1735868" y="10527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77" name="Rectangle 29"/>
          <p:cNvSpPr>
            <a:spLocks noChangeArrowheads="1"/>
          </p:cNvSpPr>
          <p:nvPr/>
        </p:nvSpPr>
        <p:spPr bwMode="auto">
          <a:xfrm>
            <a:off x="1735868" y="139665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78" name="TextBox 177"/>
          <p:cNvSpPr txBox="1"/>
          <p:nvPr/>
        </p:nvSpPr>
        <p:spPr>
          <a:xfrm>
            <a:off x="1735868" y="133147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79" name="Rectangle 29"/>
          <p:cNvSpPr>
            <a:spLocks noChangeArrowheads="1"/>
          </p:cNvSpPr>
          <p:nvPr/>
        </p:nvSpPr>
        <p:spPr bwMode="auto">
          <a:xfrm>
            <a:off x="3779912" y="111791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80" name="TextBox 179"/>
          <p:cNvSpPr txBox="1"/>
          <p:nvPr/>
        </p:nvSpPr>
        <p:spPr>
          <a:xfrm>
            <a:off x="3779912" y="10527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81" name="Rectangle 29"/>
          <p:cNvSpPr>
            <a:spLocks noChangeArrowheads="1"/>
          </p:cNvSpPr>
          <p:nvPr/>
        </p:nvSpPr>
        <p:spPr bwMode="auto">
          <a:xfrm>
            <a:off x="3779912" y="139665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82" name="TextBox 181"/>
          <p:cNvSpPr txBox="1"/>
          <p:nvPr/>
        </p:nvSpPr>
        <p:spPr>
          <a:xfrm>
            <a:off x="3779912" y="133147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83" name="Rectangle 29"/>
          <p:cNvSpPr>
            <a:spLocks noChangeArrowheads="1"/>
          </p:cNvSpPr>
          <p:nvPr/>
        </p:nvSpPr>
        <p:spPr bwMode="auto">
          <a:xfrm>
            <a:off x="5768316" y="111791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84" name="TextBox 183"/>
          <p:cNvSpPr txBox="1"/>
          <p:nvPr/>
        </p:nvSpPr>
        <p:spPr>
          <a:xfrm>
            <a:off x="5768316" y="10527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85" name="Rectangle 29"/>
          <p:cNvSpPr>
            <a:spLocks noChangeArrowheads="1"/>
          </p:cNvSpPr>
          <p:nvPr/>
        </p:nvSpPr>
        <p:spPr bwMode="auto">
          <a:xfrm>
            <a:off x="5768316" y="139665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86" name="TextBox 185"/>
          <p:cNvSpPr txBox="1"/>
          <p:nvPr/>
        </p:nvSpPr>
        <p:spPr>
          <a:xfrm>
            <a:off x="5768316" y="133147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5" name="右大括号 4"/>
          <p:cNvSpPr/>
          <p:nvPr/>
        </p:nvSpPr>
        <p:spPr>
          <a:xfrm>
            <a:off x="6660232" y="4748407"/>
            <a:ext cx="216024" cy="19438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943352" y="5538718"/>
            <a:ext cx="1968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FF0000"/>
                </a:solidFill>
              </a:rPr>
              <a:t>在一个</a:t>
            </a:r>
            <a:r>
              <a:rPr lang="en-US" altLang="zh-CN" sz="1600" dirty="0" smtClean="0">
                <a:solidFill>
                  <a:srgbClr val="FF0000"/>
                </a:solidFill>
              </a:rPr>
              <a:t>space</a:t>
            </a:r>
            <a:r>
              <a:rPr lang="zh-CN" altLang="en-US" sz="1600" dirty="0" smtClean="0">
                <a:solidFill>
                  <a:srgbClr val="FF0000"/>
                </a:solidFill>
              </a:rPr>
              <a:t>上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00" name="Rectangle 29"/>
          <p:cNvSpPr>
            <a:spLocks noChangeArrowheads="1"/>
          </p:cNvSpPr>
          <p:nvPr/>
        </p:nvSpPr>
        <p:spPr bwMode="auto">
          <a:xfrm>
            <a:off x="1663860" y="5366385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01" name="TextBox 100"/>
          <p:cNvSpPr txBox="1"/>
          <p:nvPr/>
        </p:nvSpPr>
        <p:spPr>
          <a:xfrm>
            <a:off x="1647492" y="530120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</a:t>
            </a:r>
            <a:endParaRPr lang="zh-CN" altLang="en-US" dirty="0"/>
          </a:p>
        </p:txBody>
      </p:sp>
      <p:sp>
        <p:nvSpPr>
          <p:cNvPr id="102" name="Rectangle 29"/>
          <p:cNvSpPr>
            <a:spLocks noChangeArrowheads="1"/>
          </p:cNvSpPr>
          <p:nvPr/>
        </p:nvSpPr>
        <p:spPr bwMode="auto">
          <a:xfrm>
            <a:off x="2720720" y="6357958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03" name="Rectangle 29"/>
          <p:cNvSpPr>
            <a:spLocks noChangeArrowheads="1"/>
          </p:cNvSpPr>
          <p:nvPr/>
        </p:nvSpPr>
        <p:spPr bwMode="auto">
          <a:xfrm>
            <a:off x="3252596" y="6367250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04" name="Rectangle 29"/>
          <p:cNvSpPr>
            <a:spLocks noChangeArrowheads="1"/>
          </p:cNvSpPr>
          <p:nvPr/>
        </p:nvSpPr>
        <p:spPr bwMode="auto">
          <a:xfrm>
            <a:off x="3756652" y="6376542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7" name="TextBox 116"/>
          <p:cNvSpPr txBox="1"/>
          <p:nvPr/>
        </p:nvSpPr>
        <p:spPr>
          <a:xfrm>
            <a:off x="2714612" y="628652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3246488" y="629581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3750544" y="630510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分布式的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0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 marL="179705" indent="-179705" defTabSz="448945">
              <a:lnSpc>
                <a:spcPct val="90000"/>
              </a:lnSpc>
              <a:spcBef>
                <a:spcPts val="800"/>
              </a:spcBef>
              <a:buFont typeface="Wingdings" panose="05000000000000000000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zh-CN" dirty="0" smtClean="0">
                <a:latin typeface="Verdana" panose="020B0604030504040204" pitchFamily="34" charset="0"/>
              </a:rPr>
              <a:t>CellApp</a:t>
            </a:r>
            <a:r>
              <a:rPr lang="en-GB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1,CellApp2</a:t>
            </a:r>
            <a:r>
              <a:rPr lang="zh-CN" altLang="en-GB" dirty="0">
                <a:latin typeface="Verdana" panose="020B0604030504040204" pitchFamily="34" charset="0"/>
                <a:ea typeface="宋体" panose="02010600030101010101" pitchFamily="2" charset="-122"/>
              </a:rPr>
              <a:t>和</a:t>
            </a:r>
            <a:r>
              <a:rPr lang="en-GB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CellApp3</a:t>
            </a:r>
            <a:r>
              <a:rPr lang="zh-CN" altLang="en-GB" dirty="0">
                <a:latin typeface="Verdana" panose="020B0604030504040204" pitchFamily="34" charset="0"/>
                <a:ea typeface="宋体" panose="02010600030101010101" pitchFamily="2" charset="-122"/>
              </a:rPr>
              <a:t>都各自有一</a:t>
            </a:r>
            <a:r>
              <a:rPr lang="zh-CN" altLang="en-GB" dirty="0" smtClean="0">
                <a:latin typeface="Verdana" panose="020B0604030504040204" pitchFamily="34" charset="0"/>
                <a:ea typeface="宋体" panose="02010600030101010101" pitchFamily="2" charset="-122"/>
              </a:rPr>
              <a:t>个</a:t>
            </a:r>
            <a:r>
              <a:rPr lang="en-GB" altLang="zh-CN" dirty="0" smtClean="0">
                <a:latin typeface="Verdana" panose="020B0604030504040204" pitchFamily="34" charset="0"/>
              </a:rPr>
              <a:t>Space1</a:t>
            </a:r>
            <a:r>
              <a:rPr lang="zh-CN" altLang="en-US" dirty="0" smtClean="0">
                <a:latin typeface="Verdana" panose="020B0604030504040204" pitchFamily="34" charset="0"/>
              </a:rPr>
              <a:t>的</a:t>
            </a:r>
            <a:r>
              <a:rPr lang="en-GB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Cell</a:t>
            </a:r>
            <a:endParaRPr lang="en-US" altLang="zh-CN" dirty="0" smtClean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marL="179705" indent="-179705" defTabSz="448945">
              <a:lnSpc>
                <a:spcPct val="90000"/>
              </a:lnSpc>
              <a:spcBef>
                <a:spcPts val="800"/>
              </a:spcBef>
              <a:buFont typeface="Wingdings" panose="05000000000000000000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zh-CN" altLang="en-US" dirty="0" smtClean="0">
                <a:latin typeface="Verdana" panose="020B0604030504040204" pitchFamily="34" charset="0"/>
                <a:ea typeface="宋体" panose="02010600030101010101" pitchFamily="2" charset="-122"/>
              </a:rPr>
              <a:t>三</a:t>
            </a:r>
            <a:r>
              <a:rPr lang="zh-CN" altLang="en-GB" dirty="0" smtClean="0">
                <a:latin typeface="Verdana" panose="020B0604030504040204" pitchFamily="34" charset="0"/>
                <a:ea typeface="宋体" panose="02010600030101010101" pitchFamily="2" charset="-122"/>
              </a:rPr>
              <a:t>个</a:t>
            </a:r>
            <a:r>
              <a:rPr lang="en-GB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en-GB" altLang="zh-CN" dirty="0" smtClean="0">
                <a:latin typeface="Verdana" panose="020B0604030504040204" pitchFamily="34" charset="0"/>
              </a:rPr>
              <a:t> A,B</a:t>
            </a:r>
            <a:r>
              <a:rPr lang="zh-CN" altLang="en-GB" dirty="0" smtClean="0">
                <a:latin typeface="Verdana" panose="020B0604030504040204" pitchFamily="34" charset="0"/>
                <a:ea typeface="宋体" panose="02010600030101010101" pitchFamily="2" charset="-122"/>
              </a:rPr>
              <a:t>和</a:t>
            </a:r>
            <a:r>
              <a:rPr lang="en-GB" altLang="zh-CN" dirty="0" smtClean="0">
                <a:latin typeface="Verdana" panose="020B0604030504040204" pitchFamily="34" charset="0"/>
              </a:rPr>
              <a:t>C</a:t>
            </a:r>
            <a:r>
              <a:rPr lang="zh-CN" altLang="en-GB" dirty="0" smtClean="0">
                <a:latin typeface="Verdana" panose="020B0604030504040204" pitchFamily="34" charset="0"/>
                <a:ea typeface="宋体" panose="02010600030101010101" pitchFamily="2" charset="-122"/>
              </a:rPr>
              <a:t>都</a:t>
            </a:r>
            <a:r>
              <a:rPr lang="zh-CN" altLang="en-GB" dirty="0">
                <a:latin typeface="Verdana" panose="020B0604030504040204" pitchFamily="34" charset="0"/>
                <a:ea typeface="宋体" panose="02010600030101010101" pitchFamily="2" charset="-122"/>
              </a:rPr>
              <a:t>在</a:t>
            </a:r>
            <a:r>
              <a:rPr lang="en-GB" altLang="zh-CN" dirty="0" smtClean="0">
                <a:latin typeface="Verdana" panose="020B0604030504040204" pitchFamily="34" charset="0"/>
              </a:rPr>
              <a:t>Space1</a:t>
            </a:r>
            <a:endParaRPr lang="zh-CN" altLang="en-GB" dirty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endParaRPr lang="en-AU" altLang="zh-CN" dirty="0"/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  <p:cxnSp>
        <p:nvCxnSpPr>
          <p:cNvPr id="101" name="直接连接符 100"/>
          <p:cNvCxnSpPr/>
          <p:nvPr/>
        </p:nvCxnSpPr>
        <p:spPr>
          <a:xfrm>
            <a:off x="611560" y="4054189"/>
            <a:ext cx="6491936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" name="Rectangle 15"/>
          <p:cNvSpPr>
            <a:spLocks noChangeArrowheads="1"/>
          </p:cNvSpPr>
          <p:nvPr/>
        </p:nvSpPr>
        <p:spPr bwMode="auto">
          <a:xfrm>
            <a:off x="1054824" y="3150260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03" name="Rectangle 29"/>
          <p:cNvSpPr>
            <a:spLocks noChangeArrowheads="1"/>
          </p:cNvSpPr>
          <p:nvPr/>
        </p:nvSpPr>
        <p:spPr bwMode="auto">
          <a:xfrm>
            <a:off x="1243028" y="3206145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04" name="TextBox 103"/>
          <p:cNvSpPr txBox="1"/>
          <p:nvPr/>
        </p:nvSpPr>
        <p:spPr>
          <a:xfrm>
            <a:off x="1414864" y="35010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Cellapp1</a:t>
            </a:r>
            <a:endParaRPr lang="zh-CN" altLang="en-US" b="1" dirty="0"/>
          </a:p>
        </p:txBody>
      </p:sp>
      <p:sp>
        <p:nvSpPr>
          <p:cNvPr id="117" name="TextBox 116"/>
          <p:cNvSpPr txBox="1"/>
          <p:nvPr/>
        </p:nvSpPr>
        <p:spPr>
          <a:xfrm>
            <a:off x="1243028" y="314096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18" name="Rectangle 29"/>
          <p:cNvSpPr>
            <a:spLocks noChangeArrowheads="1"/>
          </p:cNvSpPr>
          <p:nvPr/>
        </p:nvSpPr>
        <p:spPr bwMode="auto">
          <a:xfrm>
            <a:off x="1774904" y="321543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9" name="TextBox 118"/>
          <p:cNvSpPr txBox="1"/>
          <p:nvPr/>
        </p:nvSpPr>
        <p:spPr>
          <a:xfrm>
            <a:off x="1774904" y="31502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20" name="Rectangle 15"/>
          <p:cNvSpPr>
            <a:spLocks noChangeArrowheads="1"/>
          </p:cNvSpPr>
          <p:nvPr/>
        </p:nvSpPr>
        <p:spPr bwMode="auto">
          <a:xfrm>
            <a:off x="3071048" y="3159552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1" name="TextBox 120"/>
          <p:cNvSpPr txBox="1"/>
          <p:nvPr/>
        </p:nvSpPr>
        <p:spPr>
          <a:xfrm>
            <a:off x="3431088" y="351030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Cellapp2</a:t>
            </a:r>
            <a:endParaRPr lang="zh-CN" altLang="en-US" b="1" dirty="0"/>
          </a:p>
        </p:txBody>
      </p:sp>
      <p:sp>
        <p:nvSpPr>
          <p:cNvPr id="122" name="Rectangle 29"/>
          <p:cNvSpPr>
            <a:spLocks noChangeArrowheads="1"/>
          </p:cNvSpPr>
          <p:nvPr/>
        </p:nvSpPr>
        <p:spPr bwMode="auto">
          <a:xfrm>
            <a:off x="2278960" y="322472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3" name="TextBox 122"/>
          <p:cNvSpPr txBox="1"/>
          <p:nvPr/>
        </p:nvSpPr>
        <p:spPr>
          <a:xfrm>
            <a:off x="2278960" y="3159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24" name="Rectangle 15"/>
          <p:cNvSpPr>
            <a:spLocks noChangeArrowheads="1"/>
          </p:cNvSpPr>
          <p:nvPr/>
        </p:nvSpPr>
        <p:spPr bwMode="auto">
          <a:xfrm>
            <a:off x="5159280" y="3159552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5" name="TextBox 124"/>
          <p:cNvSpPr txBox="1"/>
          <p:nvPr/>
        </p:nvSpPr>
        <p:spPr>
          <a:xfrm>
            <a:off x="5519320" y="34917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Cellapp3</a:t>
            </a:r>
            <a:endParaRPr lang="zh-CN" altLang="en-US" b="1" dirty="0"/>
          </a:p>
        </p:txBody>
      </p:sp>
      <p:sp>
        <p:nvSpPr>
          <p:cNvPr id="126" name="Rectangle 29"/>
          <p:cNvSpPr>
            <a:spLocks noChangeArrowheads="1"/>
          </p:cNvSpPr>
          <p:nvPr/>
        </p:nvSpPr>
        <p:spPr bwMode="auto">
          <a:xfrm>
            <a:off x="3287072" y="3206145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7" name="TextBox 126"/>
          <p:cNvSpPr txBox="1"/>
          <p:nvPr/>
        </p:nvSpPr>
        <p:spPr>
          <a:xfrm>
            <a:off x="3287072" y="314096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29" name="Rectangle 29"/>
          <p:cNvSpPr>
            <a:spLocks noChangeArrowheads="1"/>
          </p:cNvSpPr>
          <p:nvPr/>
        </p:nvSpPr>
        <p:spPr bwMode="auto">
          <a:xfrm>
            <a:off x="3818948" y="321543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30" name="TextBox 129"/>
          <p:cNvSpPr txBox="1"/>
          <p:nvPr/>
        </p:nvSpPr>
        <p:spPr>
          <a:xfrm>
            <a:off x="3818948" y="31502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31" name="Rectangle 29"/>
          <p:cNvSpPr>
            <a:spLocks noChangeArrowheads="1"/>
          </p:cNvSpPr>
          <p:nvPr/>
        </p:nvSpPr>
        <p:spPr bwMode="auto">
          <a:xfrm>
            <a:off x="4323004" y="322472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33" name="TextBox 132"/>
          <p:cNvSpPr txBox="1"/>
          <p:nvPr/>
        </p:nvSpPr>
        <p:spPr>
          <a:xfrm>
            <a:off x="4323004" y="3159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34" name="Rectangle 29"/>
          <p:cNvSpPr>
            <a:spLocks noChangeArrowheads="1"/>
          </p:cNvSpPr>
          <p:nvPr/>
        </p:nvSpPr>
        <p:spPr bwMode="auto">
          <a:xfrm>
            <a:off x="5391672" y="3206145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35" name="TextBox 134"/>
          <p:cNvSpPr txBox="1"/>
          <p:nvPr/>
        </p:nvSpPr>
        <p:spPr>
          <a:xfrm>
            <a:off x="5391672" y="314096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36" name="Rectangle 29"/>
          <p:cNvSpPr>
            <a:spLocks noChangeArrowheads="1"/>
          </p:cNvSpPr>
          <p:nvPr/>
        </p:nvSpPr>
        <p:spPr bwMode="auto">
          <a:xfrm>
            <a:off x="5923548" y="321543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37" name="TextBox 136"/>
          <p:cNvSpPr txBox="1"/>
          <p:nvPr/>
        </p:nvSpPr>
        <p:spPr>
          <a:xfrm>
            <a:off x="5923548" y="31502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39" name="Rectangle 29"/>
          <p:cNvSpPr>
            <a:spLocks noChangeArrowheads="1"/>
          </p:cNvSpPr>
          <p:nvPr/>
        </p:nvSpPr>
        <p:spPr bwMode="auto">
          <a:xfrm>
            <a:off x="6427604" y="322472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40" name="TextBox 139"/>
          <p:cNvSpPr txBox="1"/>
          <p:nvPr/>
        </p:nvSpPr>
        <p:spPr>
          <a:xfrm>
            <a:off x="6427604" y="3159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41" name="矩形 140"/>
          <p:cNvSpPr/>
          <p:nvPr/>
        </p:nvSpPr>
        <p:spPr>
          <a:xfrm>
            <a:off x="611560" y="4103314"/>
            <a:ext cx="3257301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Space1 - Cell1</a:t>
            </a:r>
            <a:endParaRPr lang="zh-CN" altLang="en-US" b="1" dirty="0"/>
          </a:p>
        </p:txBody>
      </p:sp>
      <p:sp>
        <p:nvSpPr>
          <p:cNvPr id="145" name="矩形 144"/>
          <p:cNvSpPr/>
          <p:nvPr/>
        </p:nvSpPr>
        <p:spPr>
          <a:xfrm>
            <a:off x="3890956" y="4103314"/>
            <a:ext cx="3212540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Cell2</a:t>
            </a:r>
            <a:endParaRPr lang="zh-CN" altLang="en-US" b="1" dirty="0"/>
          </a:p>
        </p:txBody>
      </p:sp>
      <p:sp>
        <p:nvSpPr>
          <p:cNvPr id="147" name="矩形 146"/>
          <p:cNvSpPr/>
          <p:nvPr/>
        </p:nvSpPr>
        <p:spPr>
          <a:xfrm>
            <a:off x="611560" y="5085184"/>
            <a:ext cx="6491935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Cell3</a:t>
            </a:r>
            <a:endParaRPr lang="zh-CN" altLang="en-US" b="1" dirty="0"/>
          </a:p>
        </p:txBody>
      </p:sp>
      <p:sp>
        <p:nvSpPr>
          <p:cNvPr id="149" name="Rectangle 29"/>
          <p:cNvSpPr>
            <a:spLocks noChangeArrowheads="1"/>
          </p:cNvSpPr>
          <p:nvPr/>
        </p:nvSpPr>
        <p:spPr bwMode="auto">
          <a:xfrm>
            <a:off x="1558880" y="421425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54" name="TextBox 153"/>
          <p:cNvSpPr txBox="1"/>
          <p:nvPr/>
        </p:nvSpPr>
        <p:spPr>
          <a:xfrm>
            <a:off x="1558880" y="414908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65" name="Rectangle 29"/>
          <p:cNvSpPr>
            <a:spLocks noChangeArrowheads="1"/>
          </p:cNvSpPr>
          <p:nvPr/>
        </p:nvSpPr>
        <p:spPr bwMode="auto">
          <a:xfrm>
            <a:off x="2683188" y="422354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67" name="TextBox 166"/>
          <p:cNvSpPr txBox="1"/>
          <p:nvPr/>
        </p:nvSpPr>
        <p:spPr>
          <a:xfrm>
            <a:off x="2683188" y="415837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69" name="Rectangle 29"/>
          <p:cNvSpPr>
            <a:spLocks noChangeArrowheads="1"/>
          </p:cNvSpPr>
          <p:nvPr/>
        </p:nvSpPr>
        <p:spPr bwMode="auto">
          <a:xfrm>
            <a:off x="5403124" y="4204965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71" name="TextBox 170"/>
          <p:cNvSpPr txBox="1"/>
          <p:nvPr/>
        </p:nvSpPr>
        <p:spPr>
          <a:xfrm>
            <a:off x="5419492" y="413978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73" name="Rectangle 29"/>
          <p:cNvSpPr>
            <a:spLocks noChangeArrowheads="1"/>
          </p:cNvSpPr>
          <p:nvPr/>
        </p:nvSpPr>
        <p:spPr bwMode="auto">
          <a:xfrm>
            <a:off x="5159280" y="469972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74" name="TextBox 173"/>
          <p:cNvSpPr txBox="1"/>
          <p:nvPr/>
        </p:nvSpPr>
        <p:spPr>
          <a:xfrm>
            <a:off x="5175648" y="4634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87" name="Rectangle 29"/>
          <p:cNvSpPr>
            <a:spLocks noChangeArrowheads="1"/>
          </p:cNvSpPr>
          <p:nvPr/>
        </p:nvSpPr>
        <p:spPr bwMode="auto">
          <a:xfrm>
            <a:off x="5707524" y="470902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88" name="TextBox 187"/>
          <p:cNvSpPr txBox="1"/>
          <p:nvPr/>
        </p:nvSpPr>
        <p:spPr>
          <a:xfrm>
            <a:off x="5691156" y="464384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cxnSp>
        <p:nvCxnSpPr>
          <p:cNvPr id="189" name="直接箭头连接符 188"/>
          <p:cNvCxnSpPr>
            <a:stCxn id="104" idx="2"/>
          </p:cNvCxnSpPr>
          <p:nvPr/>
        </p:nvCxnSpPr>
        <p:spPr>
          <a:xfrm flipH="1">
            <a:off x="2018748" y="3870340"/>
            <a:ext cx="8184" cy="459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90" name="直接箭头连接符 189"/>
          <p:cNvCxnSpPr>
            <a:stCxn id="121" idx="2"/>
          </p:cNvCxnSpPr>
          <p:nvPr/>
        </p:nvCxnSpPr>
        <p:spPr>
          <a:xfrm>
            <a:off x="4043156" y="3879632"/>
            <a:ext cx="180020" cy="4414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91" name="直接箭头连接符 190"/>
          <p:cNvCxnSpPr>
            <a:stCxn id="125" idx="2"/>
          </p:cNvCxnSpPr>
          <p:nvPr/>
        </p:nvCxnSpPr>
        <p:spPr>
          <a:xfrm flipH="1">
            <a:off x="3818948" y="3861048"/>
            <a:ext cx="2312440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92" name="右大括号 191"/>
          <p:cNvSpPr/>
          <p:nvPr/>
        </p:nvSpPr>
        <p:spPr>
          <a:xfrm>
            <a:off x="7175504" y="4100335"/>
            <a:ext cx="216024" cy="19438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3" name="TextBox 192"/>
          <p:cNvSpPr txBox="1"/>
          <p:nvPr/>
        </p:nvSpPr>
        <p:spPr>
          <a:xfrm>
            <a:off x="7458624" y="4890646"/>
            <a:ext cx="1968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FF0000"/>
                </a:solidFill>
              </a:rPr>
              <a:t>在一个</a:t>
            </a:r>
            <a:r>
              <a:rPr lang="en-US" altLang="zh-CN" sz="1600" dirty="0" smtClean="0">
                <a:solidFill>
                  <a:srgbClr val="FF0000"/>
                </a:solidFill>
              </a:rPr>
              <a:t>space</a:t>
            </a:r>
            <a:r>
              <a:rPr lang="zh-CN" altLang="en-US" sz="1600" dirty="0" smtClean="0">
                <a:solidFill>
                  <a:srgbClr val="FF0000"/>
                </a:solidFill>
              </a:rPr>
              <a:t>上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48" name="Rectangle 29"/>
          <p:cNvSpPr>
            <a:spLocks noChangeArrowheads="1"/>
          </p:cNvSpPr>
          <p:nvPr/>
        </p:nvSpPr>
        <p:spPr bwMode="auto">
          <a:xfrm>
            <a:off x="2167916" y="4718313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TextBox 48"/>
          <p:cNvSpPr txBox="1"/>
          <p:nvPr/>
        </p:nvSpPr>
        <p:spPr>
          <a:xfrm>
            <a:off x="2151548" y="46531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</a:t>
            </a:r>
            <a:endParaRPr lang="zh-CN" altLang="en-US" dirty="0"/>
          </a:p>
        </p:txBody>
      </p:sp>
      <p:sp>
        <p:nvSpPr>
          <p:cNvPr id="50" name="Rectangle 29"/>
          <p:cNvSpPr>
            <a:spLocks noChangeArrowheads="1"/>
          </p:cNvSpPr>
          <p:nvPr/>
        </p:nvSpPr>
        <p:spPr bwMode="auto">
          <a:xfrm>
            <a:off x="3149348" y="5715016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Rectangle 29"/>
          <p:cNvSpPr>
            <a:spLocks noChangeArrowheads="1"/>
          </p:cNvSpPr>
          <p:nvPr/>
        </p:nvSpPr>
        <p:spPr bwMode="auto">
          <a:xfrm>
            <a:off x="3681224" y="5724308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2" name="Rectangle 29"/>
          <p:cNvSpPr>
            <a:spLocks noChangeArrowheads="1"/>
          </p:cNvSpPr>
          <p:nvPr/>
        </p:nvSpPr>
        <p:spPr bwMode="auto">
          <a:xfrm>
            <a:off x="4185280" y="5733600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3143240" y="564357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3675116" y="565287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179172" y="566216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分布式的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Entity-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从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Cellapp1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来看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0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 marL="179705" indent="-179705" defTabSz="448945">
              <a:lnSpc>
                <a:spcPct val="90000"/>
              </a:lnSpc>
              <a:spcBef>
                <a:spcPts val="800"/>
              </a:spcBef>
              <a:buFont typeface="Wingdings" panose="05000000000000000000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Space1</a:t>
            </a:r>
            <a:r>
              <a:rPr lang="zh-CN" altLang="en-GB" dirty="0" smtClean="0"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GB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CellApp1</a:t>
            </a:r>
            <a:r>
              <a:rPr lang="zh-CN" altLang="en-GB" dirty="0" smtClean="0"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GB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Cell</a:t>
            </a:r>
            <a:r>
              <a:rPr lang="zh-CN" altLang="en-GB" dirty="0" smtClean="0">
                <a:latin typeface="Verdana" panose="020B0604030504040204" pitchFamily="34" charset="0"/>
                <a:ea typeface="宋体" panose="02010600030101010101" pitchFamily="2" charset="-122"/>
              </a:rPr>
              <a:t>：</a:t>
            </a:r>
            <a:endParaRPr lang="zh-CN" altLang="en-GB" dirty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marL="0" indent="0" defTabSz="448945">
              <a:lnSpc>
                <a:spcPct val="9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       </a:t>
            </a:r>
            <a:r>
              <a:rPr lang="en-GB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和</a:t>
            </a: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B</a:t>
            </a:r>
            <a:r>
              <a:rPr lang="zh-CN" altLang="en-GB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是</a:t>
            </a:r>
            <a:r>
              <a:rPr lang="en-GB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Real Entity</a:t>
            </a:r>
            <a:endParaRPr lang="en-GB" altLang="zh-CN" sz="2000" dirty="0" smtClean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marL="0" indent="0" defTabSz="448945">
              <a:lnSpc>
                <a:spcPct val="9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en-GB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       </a:t>
            </a:r>
            <a:r>
              <a:rPr lang="en-GB" altLang="zh-CN" sz="2000" dirty="0" smtClean="0">
                <a:latin typeface="Verdana" panose="020B0604030504040204" pitchFamily="34" charset="0"/>
              </a:rPr>
              <a:t>C</a:t>
            </a:r>
            <a:r>
              <a:rPr lang="zh-CN" altLang="en-GB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是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一个从</a:t>
            </a:r>
            <a:r>
              <a:rPr lang="en-GB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CellApp2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上</a:t>
            </a: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ghost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来的</a:t>
            </a: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ghost </a:t>
            </a:r>
            <a:r>
              <a:rPr lang="en-GB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endParaRPr lang="en-US" altLang="zh-CN" sz="2000" dirty="0" smtClean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  <p:cxnSp>
        <p:nvCxnSpPr>
          <p:cNvPr id="27" name="直接连接符 26"/>
          <p:cNvCxnSpPr/>
          <p:nvPr/>
        </p:nvCxnSpPr>
        <p:spPr>
          <a:xfrm>
            <a:off x="611560" y="4054189"/>
            <a:ext cx="6491936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1054824" y="3150260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243028" y="3206145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1414864" y="35010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Cellapp1</a:t>
            </a:r>
            <a:endParaRPr lang="zh-CN" alt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243028" y="314096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1774904" y="321543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1774904" y="31502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3071048" y="3159552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3431088" y="351030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Cellapp2</a:t>
            </a:r>
            <a:endParaRPr lang="zh-CN" altLang="en-US" b="1" dirty="0"/>
          </a:p>
        </p:txBody>
      </p:sp>
      <p:sp>
        <p:nvSpPr>
          <p:cNvPr id="36" name="Rectangle 29"/>
          <p:cNvSpPr>
            <a:spLocks noChangeArrowheads="1"/>
          </p:cNvSpPr>
          <p:nvPr/>
        </p:nvSpPr>
        <p:spPr bwMode="auto">
          <a:xfrm>
            <a:off x="2278960" y="322472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2278960" y="3159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5159280" y="3159552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5519320" y="34917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Cellapp3</a:t>
            </a:r>
            <a:endParaRPr lang="zh-CN" altLang="en-US" b="1" dirty="0"/>
          </a:p>
        </p:txBody>
      </p:sp>
      <p:sp>
        <p:nvSpPr>
          <p:cNvPr id="40" name="Rectangle 29"/>
          <p:cNvSpPr>
            <a:spLocks noChangeArrowheads="1"/>
          </p:cNvSpPr>
          <p:nvPr/>
        </p:nvSpPr>
        <p:spPr bwMode="auto">
          <a:xfrm>
            <a:off x="3287072" y="3206145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3287072" y="314096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42" name="Rectangle 29"/>
          <p:cNvSpPr>
            <a:spLocks noChangeArrowheads="1"/>
          </p:cNvSpPr>
          <p:nvPr/>
        </p:nvSpPr>
        <p:spPr bwMode="auto">
          <a:xfrm>
            <a:off x="3818948" y="321543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3" name="TextBox 42"/>
          <p:cNvSpPr txBox="1"/>
          <p:nvPr/>
        </p:nvSpPr>
        <p:spPr>
          <a:xfrm>
            <a:off x="3818948" y="31502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44" name="Rectangle 29"/>
          <p:cNvSpPr>
            <a:spLocks noChangeArrowheads="1"/>
          </p:cNvSpPr>
          <p:nvPr/>
        </p:nvSpPr>
        <p:spPr bwMode="auto">
          <a:xfrm>
            <a:off x="4323004" y="322472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4323004" y="3159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46" name="Rectangle 29"/>
          <p:cNvSpPr>
            <a:spLocks noChangeArrowheads="1"/>
          </p:cNvSpPr>
          <p:nvPr/>
        </p:nvSpPr>
        <p:spPr bwMode="auto">
          <a:xfrm>
            <a:off x="5391672" y="3206145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5391672" y="314096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48" name="Rectangle 29"/>
          <p:cNvSpPr>
            <a:spLocks noChangeArrowheads="1"/>
          </p:cNvSpPr>
          <p:nvPr/>
        </p:nvSpPr>
        <p:spPr bwMode="auto">
          <a:xfrm>
            <a:off x="5923548" y="321543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TextBox 48"/>
          <p:cNvSpPr txBox="1"/>
          <p:nvPr/>
        </p:nvSpPr>
        <p:spPr>
          <a:xfrm>
            <a:off x="5923548" y="31502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50" name="Rectangle 29"/>
          <p:cNvSpPr>
            <a:spLocks noChangeArrowheads="1"/>
          </p:cNvSpPr>
          <p:nvPr/>
        </p:nvSpPr>
        <p:spPr bwMode="auto">
          <a:xfrm>
            <a:off x="6427604" y="322472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6427604" y="3159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52" name="矩形 51"/>
          <p:cNvSpPr/>
          <p:nvPr/>
        </p:nvSpPr>
        <p:spPr>
          <a:xfrm>
            <a:off x="611560" y="4103314"/>
            <a:ext cx="3257301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Space1 - Cell1</a:t>
            </a:r>
            <a:endParaRPr lang="zh-CN" altLang="en-US" b="1" dirty="0"/>
          </a:p>
        </p:txBody>
      </p:sp>
      <p:sp>
        <p:nvSpPr>
          <p:cNvPr id="53" name="矩形 52"/>
          <p:cNvSpPr/>
          <p:nvPr/>
        </p:nvSpPr>
        <p:spPr>
          <a:xfrm>
            <a:off x="3890956" y="4103314"/>
            <a:ext cx="3212540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Cell2</a:t>
            </a:r>
            <a:endParaRPr lang="zh-CN" altLang="en-US" b="1" dirty="0"/>
          </a:p>
        </p:txBody>
      </p:sp>
      <p:sp>
        <p:nvSpPr>
          <p:cNvPr id="54" name="矩形 53"/>
          <p:cNvSpPr/>
          <p:nvPr/>
        </p:nvSpPr>
        <p:spPr>
          <a:xfrm>
            <a:off x="611560" y="5085184"/>
            <a:ext cx="6491935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Cell3</a:t>
            </a:r>
            <a:endParaRPr lang="zh-CN" altLang="en-US" b="1" dirty="0"/>
          </a:p>
        </p:txBody>
      </p:sp>
      <p:sp>
        <p:nvSpPr>
          <p:cNvPr id="55" name="Rectangle 29"/>
          <p:cNvSpPr>
            <a:spLocks noChangeArrowheads="1"/>
          </p:cNvSpPr>
          <p:nvPr/>
        </p:nvSpPr>
        <p:spPr bwMode="auto">
          <a:xfrm>
            <a:off x="1558880" y="421425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1558880" y="414908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57" name="Rectangle 29"/>
          <p:cNvSpPr>
            <a:spLocks noChangeArrowheads="1"/>
          </p:cNvSpPr>
          <p:nvPr/>
        </p:nvSpPr>
        <p:spPr bwMode="auto">
          <a:xfrm>
            <a:off x="2683188" y="422354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TextBox 57"/>
          <p:cNvSpPr txBox="1"/>
          <p:nvPr/>
        </p:nvSpPr>
        <p:spPr>
          <a:xfrm>
            <a:off x="2683188" y="415837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59" name="Rectangle 29"/>
          <p:cNvSpPr>
            <a:spLocks noChangeArrowheads="1"/>
          </p:cNvSpPr>
          <p:nvPr/>
        </p:nvSpPr>
        <p:spPr bwMode="auto">
          <a:xfrm>
            <a:off x="5403124" y="4204965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5419492" y="413978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61" name="Rectangle 29"/>
          <p:cNvSpPr>
            <a:spLocks noChangeArrowheads="1"/>
          </p:cNvSpPr>
          <p:nvPr/>
        </p:nvSpPr>
        <p:spPr bwMode="auto">
          <a:xfrm>
            <a:off x="5159280" y="469972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2" name="TextBox 61"/>
          <p:cNvSpPr txBox="1"/>
          <p:nvPr/>
        </p:nvSpPr>
        <p:spPr>
          <a:xfrm>
            <a:off x="5175648" y="4634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63" name="Rectangle 29"/>
          <p:cNvSpPr>
            <a:spLocks noChangeArrowheads="1"/>
          </p:cNvSpPr>
          <p:nvPr/>
        </p:nvSpPr>
        <p:spPr bwMode="auto">
          <a:xfrm>
            <a:off x="5707524" y="470902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5691156" y="464384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cxnSp>
        <p:nvCxnSpPr>
          <p:cNvPr id="65" name="直接箭头连接符 64"/>
          <p:cNvCxnSpPr>
            <a:stCxn id="30" idx="2"/>
          </p:cNvCxnSpPr>
          <p:nvPr/>
        </p:nvCxnSpPr>
        <p:spPr>
          <a:xfrm flipH="1">
            <a:off x="2018748" y="3870340"/>
            <a:ext cx="8184" cy="459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>
            <a:stCxn id="35" idx="2"/>
          </p:cNvCxnSpPr>
          <p:nvPr/>
        </p:nvCxnSpPr>
        <p:spPr>
          <a:xfrm>
            <a:off x="4043156" y="3879632"/>
            <a:ext cx="180020" cy="4414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>
            <a:stCxn id="39" idx="2"/>
          </p:cNvCxnSpPr>
          <p:nvPr/>
        </p:nvCxnSpPr>
        <p:spPr>
          <a:xfrm flipH="1">
            <a:off x="3818948" y="3861048"/>
            <a:ext cx="2312440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8" name="右大括号 67"/>
          <p:cNvSpPr/>
          <p:nvPr/>
        </p:nvSpPr>
        <p:spPr>
          <a:xfrm>
            <a:off x="7175504" y="4100335"/>
            <a:ext cx="216024" cy="19438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TextBox 68"/>
          <p:cNvSpPr txBox="1"/>
          <p:nvPr/>
        </p:nvSpPr>
        <p:spPr>
          <a:xfrm>
            <a:off x="7458624" y="4890646"/>
            <a:ext cx="1968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FF0000"/>
                </a:solidFill>
              </a:rPr>
              <a:t>在一个</a:t>
            </a:r>
            <a:r>
              <a:rPr lang="en-US" altLang="zh-CN" sz="1600" dirty="0" smtClean="0">
                <a:solidFill>
                  <a:srgbClr val="FF0000"/>
                </a:solidFill>
              </a:rPr>
              <a:t>space</a:t>
            </a:r>
            <a:r>
              <a:rPr lang="zh-CN" altLang="en-US" sz="1600" dirty="0" smtClean="0">
                <a:solidFill>
                  <a:srgbClr val="FF0000"/>
                </a:solidFill>
              </a:rPr>
              <a:t>上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70" name="Rectangle 29"/>
          <p:cNvSpPr>
            <a:spLocks noChangeArrowheads="1"/>
          </p:cNvSpPr>
          <p:nvPr/>
        </p:nvSpPr>
        <p:spPr bwMode="auto">
          <a:xfrm>
            <a:off x="2167916" y="4718313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1" name="TextBox 70"/>
          <p:cNvSpPr txBox="1"/>
          <p:nvPr/>
        </p:nvSpPr>
        <p:spPr>
          <a:xfrm>
            <a:off x="2151548" y="46531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</a:t>
            </a:r>
            <a:endParaRPr lang="zh-CN" altLang="en-US" dirty="0"/>
          </a:p>
        </p:txBody>
      </p:sp>
      <p:sp>
        <p:nvSpPr>
          <p:cNvPr id="72" name="Rectangle 29"/>
          <p:cNvSpPr>
            <a:spLocks noChangeArrowheads="1"/>
          </p:cNvSpPr>
          <p:nvPr/>
        </p:nvSpPr>
        <p:spPr bwMode="auto">
          <a:xfrm>
            <a:off x="3220786" y="5715016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3" name="Rectangle 29"/>
          <p:cNvSpPr>
            <a:spLocks noChangeArrowheads="1"/>
          </p:cNvSpPr>
          <p:nvPr/>
        </p:nvSpPr>
        <p:spPr bwMode="auto">
          <a:xfrm>
            <a:off x="3752662" y="5724308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4" name="Rectangle 29"/>
          <p:cNvSpPr>
            <a:spLocks noChangeArrowheads="1"/>
          </p:cNvSpPr>
          <p:nvPr/>
        </p:nvSpPr>
        <p:spPr bwMode="auto">
          <a:xfrm>
            <a:off x="4256718" y="5733600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5" name="TextBox 74"/>
          <p:cNvSpPr txBox="1"/>
          <p:nvPr/>
        </p:nvSpPr>
        <p:spPr>
          <a:xfrm>
            <a:off x="3214678" y="564357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746554" y="565287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4250610" y="566216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分布式的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Entity-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从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Cellapp2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来看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0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 marL="179705" indent="-179705" defTabSz="448945">
              <a:lnSpc>
                <a:spcPct val="90000"/>
              </a:lnSpc>
              <a:spcBef>
                <a:spcPts val="800"/>
              </a:spcBef>
              <a:buFont typeface="Wingdings" panose="05000000000000000000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Space1</a:t>
            </a:r>
            <a:r>
              <a:rPr lang="zh-CN" altLang="en-GB" dirty="0" smtClean="0"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GB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CellApp2</a:t>
            </a:r>
            <a:r>
              <a:rPr lang="zh-CN" altLang="en-GB" dirty="0" smtClean="0"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GB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Cell</a:t>
            </a:r>
            <a:r>
              <a:rPr lang="zh-CN" altLang="en-GB" dirty="0" smtClean="0">
                <a:latin typeface="Verdana" panose="020B0604030504040204" pitchFamily="34" charset="0"/>
                <a:ea typeface="宋体" panose="02010600030101010101" pitchFamily="2" charset="-122"/>
              </a:rPr>
              <a:t>：</a:t>
            </a:r>
            <a:endParaRPr lang="zh-CN" altLang="en-GB" dirty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marL="0" indent="0" defTabSz="448945">
              <a:lnSpc>
                <a:spcPct val="9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       C</a:t>
            </a:r>
            <a:r>
              <a:rPr lang="zh-CN" altLang="en-GB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是</a:t>
            </a:r>
            <a:r>
              <a:rPr lang="en-GB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Real Entity</a:t>
            </a:r>
            <a:endParaRPr lang="en-GB" altLang="zh-CN" sz="2000" dirty="0" smtClean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marL="0" indent="0" defTabSz="448945">
              <a:lnSpc>
                <a:spcPct val="9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en-GB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       A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和</a:t>
            </a: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B</a:t>
            </a:r>
            <a:r>
              <a:rPr lang="zh-CN" altLang="en-GB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是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一个从</a:t>
            </a:r>
            <a:r>
              <a:rPr lang="en-GB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CellApp1</a:t>
            </a:r>
            <a:r>
              <a:rPr lang="zh-CN" altLang="en-GB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上</a:t>
            </a: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ghost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来的</a:t>
            </a: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ghost </a:t>
            </a:r>
            <a:r>
              <a:rPr lang="en-GB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endParaRPr lang="en-US" altLang="zh-CN" sz="2000" dirty="0" smtClean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611560" y="4054189"/>
            <a:ext cx="6491936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1054824" y="3150260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1243028" y="3206145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1414864" y="35010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Cellapp1</a:t>
            </a:r>
            <a:endParaRPr lang="zh-CN" alt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243028" y="314096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774904" y="321543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1774904" y="31502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31" name="Rectangle 15"/>
          <p:cNvSpPr>
            <a:spLocks noChangeArrowheads="1"/>
          </p:cNvSpPr>
          <p:nvPr/>
        </p:nvSpPr>
        <p:spPr bwMode="auto">
          <a:xfrm>
            <a:off x="3071048" y="3159552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431088" y="351030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Cellapp2</a:t>
            </a:r>
            <a:endParaRPr lang="zh-CN" altLang="en-US" b="1" dirty="0"/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2278960" y="322472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2278960" y="3159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5159280" y="3159552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5519320" y="34917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Cellapp3</a:t>
            </a:r>
            <a:endParaRPr lang="zh-CN" altLang="en-US" b="1" dirty="0"/>
          </a:p>
        </p:txBody>
      </p:sp>
      <p:sp>
        <p:nvSpPr>
          <p:cNvPr id="37" name="Rectangle 29"/>
          <p:cNvSpPr>
            <a:spLocks noChangeArrowheads="1"/>
          </p:cNvSpPr>
          <p:nvPr/>
        </p:nvSpPr>
        <p:spPr bwMode="auto">
          <a:xfrm>
            <a:off x="3287072" y="3206145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3287072" y="314096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3818948" y="321543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3818948" y="31502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41" name="Rectangle 29"/>
          <p:cNvSpPr>
            <a:spLocks noChangeArrowheads="1"/>
          </p:cNvSpPr>
          <p:nvPr/>
        </p:nvSpPr>
        <p:spPr bwMode="auto">
          <a:xfrm>
            <a:off x="4323004" y="322472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4323004" y="3159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43" name="Rectangle 29"/>
          <p:cNvSpPr>
            <a:spLocks noChangeArrowheads="1"/>
          </p:cNvSpPr>
          <p:nvPr/>
        </p:nvSpPr>
        <p:spPr bwMode="auto">
          <a:xfrm>
            <a:off x="5391672" y="3206145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5391672" y="314096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45" name="Rectangle 29"/>
          <p:cNvSpPr>
            <a:spLocks noChangeArrowheads="1"/>
          </p:cNvSpPr>
          <p:nvPr/>
        </p:nvSpPr>
        <p:spPr bwMode="auto">
          <a:xfrm>
            <a:off x="5923548" y="321543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TextBox 45"/>
          <p:cNvSpPr txBox="1"/>
          <p:nvPr/>
        </p:nvSpPr>
        <p:spPr>
          <a:xfrm>
            <a:off x="5923548" y="31502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47" name="Rectangle 29"/>
          <p:cNvSpPr>
            <a:spLocks noChangeArrowheads="1"/>
          </p:cNvSpPr>
          <p:nvPr/>
        </p:nvSpPr>
        <p:spPr bwMode="auto">
          <a:xfrm>
            <a:off x="6427604" y="322472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6427604" y="3159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49" name="矩形 48"/>
          <p:cNvSpPr/>
          <p:nvPr/>
        </p:nvSpPr>
        <p:spPr>
          <a:xfrm>
            <a:off x="611560" y="4103314"/>
            <a:ext cx="3257301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Space1 - Cell1</a:t>
            </a:r>
            <a:endParaRPr lang="zh-CN" altLang="en-US" b="1" dirty="0"/>
          </a:p>
        </p:txBody>
      </p:sp>
      <p:sp>
        <p:nvSpPr>
          <p:cNvPr id="50" name="矩形 49"/>
          <p:cNvSpPr/>
          <p:nvPr/>
        </p:nvSpPr>
        <p:spPr>
          <a:xfrm>
            <a:off x="3890956" y="4103314"/>
            <a:ext cx="3212540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Cell2</a:t>
            </a:r>
            <a:endParaRPr lang="zh-CN" altLang="en-US" b="1" dirty="0"/>
          </a:p>
        </p:txBody>
      </p:sp>
      <p:sp>
        <p:nvSpPr>
          <p:cNvPr id="51" name="矩形 50"/>
          <p:cNvSpPr/>
          <p:nvPr/>
        </p:nvSpPr>
        <p:spPr>
          <a:xfrm>
            <a:off x="611560" y="5085184"/>
            <a:ext cx="6491935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Cell3</a:t>
            </a:r>
            <a:endParaRPr lang="zh-CN" altLang="en-US" b="1" dirty="0"/>
          </a:p>
        </p:txBody>
      </p:sp>
      <p:sp>
        <p:nvSpPr>
          <p:cNvPr id="52" name="Rectangle 29"/>
          <p:cNvSpPr>
            <a:spLocks noChangeArrowheads="1"/>
          </p:cNvSpPr>
          <p:nvPr/>
        </p:nvSpPr>
        <p:spPr bwMode="auto">
          <a:xfrm>
            <a:off x="1558880" y="421425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1558880" y="414908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54" name="Rectangle 29"/>
          <p:cNvSpPr>
            <a:spLocks noChangeArrowheads="1"/>
          </p:cNvSpPr>
          <p:nvPr/>
        </p:nvSpPr>
        <p:spPr bwMode="auto">
          <a:xfrm>
            <a:off x="2683188" y="422354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5" name="TextBox 54"/>
          <p:cNvSpPr txBox="1"/>
          <p:nvPr/>
        </p:nvSpPr>
        <p:spPr>
          <a:xfrm>
            <a:off x="2683188" y="415837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56" name="Rectangle 29"/>
          <p:cNvSpPr>
            <a:spLocks noChangeArrowheads="1"/>
          </p:cNvSpPr>
          <p:nvPr/>
        </p:nvSpPr>
        <p:spPr bwMode="auto">
          <a:xfrm>
            <a:off x="5403124" y="4204965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5419492" y="413978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58" name="Rectangle 29"/>
          <p:cNvSpPr>
            <a:spLocks noChangeArrowheads="1"/>
          </p:cNvSpPr>
          <p:nvPr/>
        </p:nvSpPr>
        <p:spPr bwMode="auto">
          <a:xfrm>
            <a:off x="5159280" y="469972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TextBox 58"/>
          <p:cNvSpPr txBox="1"/>
          <p:nvPr/>
        </p:nvSpPr>
        <p:spPr>
          <a:xfrm>
            <a:off x="5175648" y="4634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60" name="Rectangle 29"/>
          <p:cNvSpPr>
            <a:spLocks noChangeArrowheads="1"/>
          </p:cNvSpPr>
          <p:nvPr/>
        </p:nvSpPr>
        <p:spPr bwMode="auto">
          <a:xfrm>
            <a:off x="5707524" y="470902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5691156" y="464384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cxnSp>
        <p:nvCxnSpPr>
          <p:cNvPr id="62" name="直接箭头连接符 61"/>
          <p:cNvCxnSpPr>
            <a:stCxn id="27" idx="2"/>
          </p:cNvCxnSpPr>
          <p:nvPr/>
        </p:nvCxnSpPr>
        <p:spPr>
          <a:xfrm flipH="1">
            <a:off x="2018748" y="3870340"/>
            <a:ext cx="8184" cy="459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>
            <a:stCxn id="32" idx="2"/>
          </p:cNvCxnSpPr>
          <p:nvPr/>
        </p:nvCxnSpPr>
        <p:spPr>
          <a:xfrm>
            <a:off x="4043156" y="3879632"/>
            <a:ext cx="180020" cy="4414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4" name="直接箭头连接符 63"/>
          <p:cNvCxnSpPr>
            <a:stCxn id="36" idx="2"/>
          </p:cNvCxnSpPr>
          <p:nvPr/>
        </p:nvCxnSpPr>
        <p:spPr>
          <a:xfrm flipH="1">
            <a:off x="3818948" y="3861048"/>
            <a:ext cx="2312440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5" name="右大括号 64"/>
          <p:cNvSpPr/>
          <p:nvPr/>
        </p:nvSpPr>
        <p:spPr>
          <a:xfrm>
            <a:off x="7175504" y="4100335"/>
            <a:ext cx="216024" cy="19438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7458624" y="4890646"/>
            <a:ext cx="1968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FF0000"/>
                </a:solidFill>
              </a:rPr>
              <a:t>在一个</a:t>
            </a:r>
            <a:r>
              <a:rPr lang="en-US" altLang="zh-CN" sz="1600" dirty="0" smtClean="0">
                <a:solidFill>
                  <a:srgbClr val="FF0000"/>
                </a:solidFill>
              </a:rPr>
              <a:t>space</a:t>
            </a:r>
            <a:r>
              <a:rPr lang="zh-CN" altLang="en-US" sz="1600" dirty="0" smtClean="0">
                <a:solidFill>
                  <a:srgbClr val="FF0000"/>
                </a:solidFill>
              </a:rPr>
              <a:t>上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67" name="Rectangle 29"/>
          <p:cNvSpPr>
            <a:spLocks noChangeArrowheads="1"/>
          </p:cNvSpPr>
          <p:nvPr/>
        </p:nvSpPr>
        <p:spPr bwMode="auto">
          <a:xfrm>
            <a:off x="2167916" y="4718313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8" name="TextBox 67"/>
          <p:cNvSpPr txBox="1"/>
          <p:nvPr/>
        </p:nvSpPr>
        <p:spPr>
          <a:xfrm>
            <a:off x="2151548" y="46531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</a:t>
            </a:r>
            <a:endParaRPr lang="zh-CN" altLang="en-US" dirty="0"/>
          </a:p>
        </p:txBody>
      </p:sp>
      <p:sp>
        <p:nvSpPr>
          <p:cNvPr id="69" name="Rectangle 29"/>
          <p:cNvSpPr>
            <a:spLocks noChangeArrowheads="1"/>
          </p:cNvSpPr>
          <p:nvPr/>
        </p:nvSpPr>
        <p:spPr bwMode="auto">
          <a:xfrm>
            <a:off x="3149348" y="5715016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0" name="Rectangle 29"/>
          <p:cNvSpPr>
            <a:spLocks noChangeArrowheads="1"/>
          </p:cNvSpPr>
          <p:nvPr/>
        </p:nvSpPr>
        <p:spPr bwMode="auto">
          <a:xfrm>
            <a:off x="3681224" y="5724308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1" name="Rectangle 29"/>
          <p:cNvSpPr>
            <a:spLocks noChangeArrowheads="1"/>
          </p:cNvSpPr>
          <p:nvPr/>
        </p:nvSpPr>
        <p:spPr bwMode="auto">
          <a:xfrm>
            <a:off x="4185280" y="5733600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2" name="TextBox 71"/>
          <p:cNvSpPr txBox="1"/>
          <p:nvPr/>
        </p:nvSpPr>
        <p:spPr>
          <a:xfrm>
            <a:off x="3143240" y="564357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3675116" y="565287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4179172" y="566216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分布式的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Entity-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从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Cellapp3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来看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0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 marL="179705" indent="-179705" defTabSz="448945">
              <a:lnSpc>
                <a:spcPct val="90000"/>
              </a:lnSpc>
              <a:spcBef>
                <a:spcPts val="800"/>
              </a:spcBef>
              <a:buFont typeface="Wingdings" panose="05000000000000000000" pitchFamily="2" charset="2"/>
              <a:buChar char="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Space1</a:t>
            </a:r>
            <a:r>
              <a:rPr lang="zh-CN" altLang="en-GB" dirty="0" smtClean="0"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GB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CellApp3</a:t>
            </a:r>
            <a:r>
              <a:rPr lang="zh-CN" altLang="en-GB" dirty="0" smtClean="0"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GB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Cell</a:t>
            </a:r>
            <a:r>
              <a:rPr lang="zh-CN" altLang="en-GB" dirty="0" smtClean="0">
                <a:latin typeface="Verdana" panose="020B0604030504040204" pitchFamily="34" charset="0"/>
                <a:ea typeface="宋体" panose="02010600030101010101" pitchFamily="2" charset="-122"/>
              </a:rPr>
              <a:t>：</a:t>
            </a:r>
            <a:endParaRPr lang="zh-CN" altLang="en-GB" dirty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marL="0" indent="0" defTabSz="448945">
              <a:lnSpc>
                <a:spcPct val="9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       </a:t>
            </a:r>
            <a:r>
              <a:rPr lang="en-GB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和</a:t>
            </a: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B</a:t>
            </a:r>
            <a:r>
              <a:rPr lang="zh-CN" altLang="en-GB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是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一个从</a:t>
            </a: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CellApp1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上</a:t>
            </a: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ghost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来的</a:t>
            </a: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ghost Entity</a:t>
            </a:r>
            <a:endParaRPr lang="en-GB" altLang="zh-CN" sz="2000" dirty="0" smtClean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marL="0" indent="0" defTabSz="448945">
              <a:lnSpc>
                <a:spcPct val="90000"/>
              </a:lnSpc>
              <a:spcBef>
                <a:spcPts val="8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en-GB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       </a:t>
            </a:r>
            <a:r>
              <a:rPr lang="en-US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C</a:t>
            </a:r>
            <a:r>
              <a:rPr lang="zh-CN" altLang="en-GB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是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一个从</a:t>
            </a:r>
            <a:r>
              <a:rPr lang="en-GB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CellApp2</a:t>
            </a:r>
            <a:r>
              <a:rPr lang="zh-CN" altLang="en-GB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上</a:t>
            </a: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ghost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来的</a:t>
            </a: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ghost </a:t>
            </a:r>
            <a:r>
              <a:rPr lang="en-GB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endParaRPr lang="en-US" altLang="zh-CN" sz="2000" dirty="0" smtClean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611560" y="4054189"/>
            <a:ext cx="6491936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1054824" y="3150260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1243028" y="3206145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1414864" y="35010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Cellapp1</a:t>
            </a:r>
            <a:endParaRPr lang="zh-CN" alt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243028" y="314096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29" name="Rectangle 29"/>
          <p:cNvSpPr>
            <a:spLocks noChangeArrowheads="1"/>
          </p:cNvSpPr>
          <p:nvPr/>
        </p:nvSpPr>
        <p:spPr bwMode="auto">
          <a:xfrm>
            <a:off x="1774904" y="321543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1774904" y="31502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31" name="Rectangle 15"/>
          <p:cNvSpPr>
            <a:spLocks noChangeArrowheads="1"/>
          </p:cNvSpPr>
          <p:nvPr/>
        </p:nvSpPr>
        <p:spPr bwMode="auto">
          <a:xfrm>
            <a:off x="3071048" y="3159552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3431088" y="351030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Cellapp2</a:t>
            </a:r>
            <a:endParaRPr lang="zh-CN" altLang="en-US" b="1" dirty="0"/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2278960" y="322472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2278960" y="3159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5159280" y="3159552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5519320" y="34917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Cellapp3</a:t>
            </a:r>
            <a:endParaRPr lang="zh-CN" altLang="en-US" b="1" dirty="0"/>
          </a:p>
        </p:txBody>
      </p:sp>
      <p:sp>
        <p:nvSpPr>
          <p:cNvPr id="37" name="Rectangle 29"/>
          <p:cNvSpPr>
            <a:spLocks noChangeArrowheads="1"/>
          </p:cNvSpPr>
          <p:nvPr/>
        </p:nvSpPr>
        <p:spPr bwMode="auto">
          <a:xfrm>
            <a:off x="3287072" y="3206145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3287072" y="314096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3818948" y="321543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3818948" y="31502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41" name="Rectangle 29"/>
          <p:cNvSpPr>
            <a:spLocks noChangeArrowheads="1"/>
          </p:cNvSpPr>
          <p:nvPr/>
        </p:nvSpPr>
        <p:spPr bwMode="auto">
          <a:xfrm>
            <a:off x="4323004" y="322472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4323004" y="3159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43" name="Rectangle 29"/>
          <p:cNvSpPr>
            <a:spLocks noChangeArrowheads="1"/>
          </p:cNvSpPr>
          <p:nvPr/>
        </p:nvSpPr>
        <p:spPr bwMode="auto">
          <a:xfrm>
            <a:off x="5391672" y="3206145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5391672" y="314096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45" name="Rectangle 29"/>
          <p:cNvSpPr>
            <a:spLocks noChangeArrowheads="1"/>
          </p:cNvSpPr>
          <p:nvPr/>
        </p:nvSpPr>
        <p:spPr bwMode="auto">
          <a:xfrm>
            <a:off x="5923548" y="321543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TextBox 45"/>
          <p:cNvSpPr txBox="1"/>
          <p:nvPr/>
        </p:nvSpPr>
        <p:spPr>
          <a:xfrm>
            <a:off x="5923548" y="31502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47" name="Rectangle 29"/>
          <p:cNvSpPr>
            <a:spLocks noChangeArrowheads="1"/>
          </p:cNvSpPr>
          <p:nvPr/>
        </p:nvSpPr>
        <p:spPr bwMode="auto">
          <a:xfrm>
            <a:off x="6427604" y="322472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6427604" y="3159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49" name="矩形 48"/>
          <p:cNvSpPr/>
          <p:nvPr/>
        </p:nvSpPr>
        <p:spPr>
          <a:xfrm>
            <a:off x="611560" y="4103314"/>
            <a:ext cx="3257301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Space1 - Cell1</a:t>
            </a:r>
            <a:endParaRPr lang="zh-CN" altLang="en-US" b="1" dirty="0"/>
          </a:p>
        </p:txBody>
      </p:sp>
      <p:sp>
        <p:nvSpPr>
          <p:cNvPr id="50" name="矩形 49"/>
          <p:cNvSpPr/>
          <p:nvPr/>
        </p:nvSpPr>
        <p:spPr>
          <a:xfrm>
            <a:off x="3890956" y="4103314"/>
            <a:ext cx="3212540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Cell2</a:t>
            </a:r>
            <a:endParaRPr lang="zh-CN" altLang="en-US" b="1" dirty="0"/>
          </a:p>
        </p:txBody>
      </p:sp>
      <p:sp>
        <p:nvSpPr>
          <p:cNvPr id="51" name="矩形 50"/>
          <p:cNvSpPr/>
          <p:nvPr/>
        </p:nvSpPr>
        <p:spPr>
          <a:xfrm>
            <a:off x="611560" y="5085184"/>
            <a:ext cx="6491935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Cell3</a:t>
            </a:r>
            <a:endParaRPr lang="zh-CN" altLang="en-US" b="1" dirty="0"/>
          </a:p>
        </p:txBody>
      </p:sp>
      <p:sp>
        <p:nvSpPr>
          <p:cNvPr id="52" name="Rectangle 29"/>
          <p:cNvSpPr>
            <a:spLocks noChangeArrowheads="1"/>
          </p:cNvSpPr>
          <p:nvPr/>
        </p:nvSpPr>
        <p:spPr bwMode="auto">
          <a:xfrm>
            <a:off x="1558880" y="421425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1558880" y="414908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54" name="Rectangle 29"/>
          <p:cNvSpPr>
            <a:spLocks noChangeArrowheads="1"/>
          </p:cNvSpPr>
          <p:nvPr/>
        </p:nvSpPr>
        <p:spPr bwMode="auto">
          <a:xfrm>
            <a:off x="2683188" y="422354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5" name="TextBox 54"/>
          <p:cNvSpPr txBox="1"/>
          <p:nvPr/>
        </p:nvSpPr>
        <p:spPr>
          <a:xfrm>
            <a:off x="2683188" y="415837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56" name="Rectangle 29"/>
          <p:cNvSpPr>
            <a:spLocks noChangeArrowheads="1"/>
          </p:cNvSpPr>
          <p:nvPr/>
        </p:nvSpPr>
        <p:spPr bwMode="auto">
          <a:xfrm>
            <a:off x="5403124" y="4204965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5419492" y="413978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58" name="Rectangle 29"/>
          <p:cNvSpPr>
            <a:spLocks noChangeArrowheads="1"/>
          </p:cNvSpPr>
          <p:nvPr/>
        </p:nvSpPr>
        <p:spPr bwMode="auto">
          <a:xfrm>
            <a:off x="5159280" y="469972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TextBox 58"/>
          <p:cNvSpPr txBox="1"/>
          <p:nvPr/>
        </p:nvSpPr>
        <p:spPr>
          <a:xfrm>
            <a:off x="5175648" y="46345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60" name="Rectangle 29"/>
          <p:cNvSpPr>
            <a:spLocks noChangeArrowheads="1"/>
          </p:cNvSpPr>
          <p:nvPr/>
        </p:nvSpPr>
        <p:spPr bwMode="auto">
          <a:xfrm>
            <a:off x="5707524" y="470902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5691156" y="464384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cxnSp>
        <p:nvCxnSpPr>
          <p:cNvPr id="62" name="直接箭头连接符 61"/>
          <p:cNvCxnSpPr>
            <a:stCxn id="27" idx="2"/>
          </p:cNvCxnSpPr>
          <p:nvPr/>
        </p:nvCxnSpPr>
        <p:spPr>
          <a:xfrm flipH="1">
            <a:off x="2018748" y="3870340"/>
            <a:ext cx="8184" cy="459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>
            <a:stCxn id="32" idx="2"/>
          </p:cNvCxnSpPr>
          <p:nvPr/>
        </p:nvCxnSpPr>
        <p:spPr>
          <a:xfrm>
            <a:off x="4043156" y="3879632"/>
            <a:ext cx="180020" cy="4414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4" name="直接箭头连接符 63"/>
          <p:cNvCxnSpPr>
            <a:stCxn id="36" idx="2"/>
          </p:cNvCxnSpPr>
          <p:nvPr/>
        </p:nvCxnSpPr>
        <p:spPr>
          <a:xfrm flipH="1">
            <a:off x="3818948" y="3861048"/>
            <a:ext cx="2312440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5" name="右大括号 64"/>
          <p:cNvSpPr/>
          <p:nvPr/>
        </p:nvSpPr>
        <p:spPr>
          <a:xfrm>
            <a:off x="7175504" y="4100335"/>
            <a:ext cx="216024" cy="19438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7458624" y="4890646"/>
            <a:ext cx="1968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FF0000"/>
                </a:solidFill>
              </a:rPr>
              <a:t>在一个</a:t>
            </a:r>
            <a:r>
              <a:rPr lang="en-US" altLang="zh-CN" sz="1600" dirty="0" smtClean="0">
                <a:solidFill>
                  <a:srgbClr val="FF0000"/>
                </a:solidFill>
              </a:rPr>
              <a:t>space</a:t>
            </a:r>
            <a:r>
              <a:rPr lang="zh-CN" altLang="en-US" sz="1600" dirty="0" smtClean="0">
                <a:solidFill>
                  <a:srgbClr val="FF0000"/>
                </a:solidFill>
              </a:rPr>
              <a:t>上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67" name="Rectangle 29"/>
          <p:cNvSpPr>
            <a:spLocks noChangeArrowheads="1"/>
          </p:cNvSpPr>
          <p:nvPr/>
        </p:nvSpPr>
        <p:spPr bwMode="auto">
          <a:xfrm>
            <a:off x="2167916" y="4718313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8" name="TextBox 67"/>
          <p:cNvSpPr txBox="1"/>
          <p:nvPr/>
        </p:nvSpPr>
        <p:spPr>
          <a:xfrm>
            <a:off x="2151548" y="46531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</a:t>
            </a:r>
            <a:endParaRPr lang="zh-CN" altLang="en-US" dirty="0"/>
          </a:p>
        </p:txBody>
      </p:sp>
      <p:sp>
        <p:nvSpPr>
          <p:cNvPr id="69" name="Rectangle 29"/>
          <p:cNvSpPr>
            <a:spLocks noChangeArrowheads="1"/>
          </p:cNvSpPr>
          <p:nvPr/>
        </p:nvSpPr>
        <p:spPr bwMode="auto">
          <a:xfrm>
            <a:off x="3220786" y="5715016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0" name="Rectangle 29"/>
          <p:cNvSpPr>
            <a:spLocks noChangeArrowheads="1"/>
          </p:cNvSpPr>
          <p:nvPr/>
        </p:nvSpPr>
        <p:spPr bwMode="auto">
          <a:xfrm>
            <a:off x="3752662" y="5724308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1" name="Rectangle 29"/>
          <p:cNvSpPr>
            <a:spLocks noChangeArrowheads="1"/>
          </p:cNvSpPr>
          <p:nvPr/>
        </p:nvSpPr>
        <p:spPr bwMode="auto">
          <a:xfrm>
            <a:off x="4256718" y="5733600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2" name="TextBox 71"/>
          <p:cNvSpPr txBox="1"/>
          <p:nvPr/>
        </p:nvSpPr>
        <p:spPr>
          <a:xfrm>
            <a:off x="3214678" y="564357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3746554" y="565287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4250610" y="566216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07504" y="1124744"/>
            <a:ext cx="8928992" cy="55446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简单的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412776"/>
            <a:ext cx="741682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4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Account.def:</a:t>
            </a:r>
            <a:endParaRPr lang="en-US" altLang="zh-CN" sz="1400" b="1" dirty="0" smtClean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US" altLang="zh-CN" sz="14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------------</a:t>
            </a:r>
            <a:endParaRPr lang="en-US" altLang="zh-CN" sz="1400" b="1" dirty="0" smtClean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US" altLang="zh-CN" sz="1400" b="1" dirty="0" smtClean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sz="14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</a:t>
            </a: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root&gt;</a:t>
            </a:r>
            <a:endParaRPr lang="en-US" altLang="zh-CN" sz="14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14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&lt;</a:t>
            </a: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Properties&gt;</a:t>
            </a:r>
            <a:endParaRPr lang="en-US" altLang="zh-CN" sz="14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14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&lt;/</a:t>
            </a: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Properties&gt;</a:t>
            </a:r>
            <a:endParaRPr lang="en-US" altLang="zh-CN" sz="14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</a:pPr>
            <a:endParaRPr lang="en-US" altLang="zh-CN" sz="14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14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&lt;</a:t>
            </a:r>
            <a:r>
              <a:rPr lang="en-US" altLang="zh-CN" sz="1400" b="1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ClientMethods</a:t>
            </a: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US" altLang="zh-CN" sz="14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14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&lt;/</a:t>
            </a:r>
            <a:r>
              <a:rPr lang="en-US" altLang="zh-CN" sz="1400" b="1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ClientMethods</a:t>
            </a: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US" altLang="zh-CN" sz="14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</a:pPr>
            <a:endParaRPr lang="en-US" altLang="zh-CN" sz="14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14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&lt;</a:t>
            </a:r>
            <a:r>
              <a:rPr lang="en-US" altLang="zh-CN" sz="1400" b="1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BaseMethods</a:t>
            </a: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US" altLang="zh-CN" sz="14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14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&lt;/</a:t>
            </a:r>
            <a:r>
              <a:rPr lang="en-US" altLang="zh-CN" sz="1400" b="1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BaseMethods</a:t>
            </a: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US" altLang="zh-CN" sz="14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</a:pPr>
            <a:endParaRPr lang="en-US" altLang="zh-CN" sz="14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14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&lt;</a:t>
            </a:r>
            <a:r>
              <a:rPr lang="en-US" altLang="zh-CN" sz="1400" b="1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CellMethods</a:t>
            </a: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US" altLang="zh-CN" sz="14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14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&lt;/</a:t>
            </a:r>
            <a:r>
              <a:rPr lang="en-US" altLang="zh-CN" sz="1400" b="1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CellMethods</a:t>
            </a: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US" altLang="zh-CN" sz="14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altLang="zh-CN" sz="14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&lt;/root&gt;</a:t>
            </a:r>
            <a:endParaRPr lang="en-US" altLang="zh-CN" sz="14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endParaRPr lang="zh-CN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的继承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zh-CN" dirty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定义文件支持继承</a:t>
            </a:r>
            <a:endParaRPr lang="en-AU" altLang="zh-CN" dirty="0"/>
          </a:p>
          <a:p>
            <a:pPr marL="182245" lvl="1" indent="0">
              <a:buNone/>
            </a:pPr>
            <a:r>
              <a:rPr lang="zh-CN" altLang="en-US" sz="2000" dirty="0">
                <a:ea typeface="宋体" panose="02010600030101010101" pitchFamily="2" charset="-122"/>
              </a:rPr>
              <a:t> </a:t>
            </a:r>
            <a:r>
              <a:rPr lang="zh-CN" altLang="en-US" sz="2000" dirty="0" smtClean="0">
                <a:ea typeface="宋体" panose="02010600030101010101" pitchFamily="2" charset="-122"/>
              </a:rPr>
              <a:t>      </a:t>
            </a:r>
            <a:r>
              <a:rPr lang="en-AU" altLang="zh-CN" sz="2000" dirty="0" smtClean="0">
                <a:latin typeface="Courier New" panose="02070309020205020404" pitchFamily="49" charset="0"/>
              </a:rPr>
              <a:t>&lt;assets&gt;/scripts/</a:t>
            </a:r>
            <a:r>
              <a:rPr lang="en-AU" altLang="zh-CN" sz="2000" dirty="0" err="1" smtClean="0">
                <a:latin typeface="Courier New" panose="02070309020205020404" pitchFamily="49" charset="0"/>
              </a:rPr>
              <a:t>entity_defs</a:t>
            </a:r>
            <a:r>
              <a:rPr lang="en-AU" altLang="zh-CN" sz="2000" dirty="0" smtClean="0">
                <a:latin typeface="Courier New" panose="02070309020205020404" pitchFamily="49" charset="0"/>
              </a:rPr>
              <a:t>/interfaces</a:t>
            </a:r>
            <a:endParaRPr lang="zh-CN" altLang="en-AU" sz="20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r>
              <a:rPr lang="zh-CN" altLang="en-AU" dirty="0">
                <a:ea typeface="宋体" panose="02010600030101010101" pitchFamily="2" charset="-122"/>
              </a:rPr>
              <a:t>两种继承</a:t>
            </a:r>
            <a:r>
              <a:rPr lang="zh-CN" altLang="en-AU" dirty="0" smtClean="0">
                <a:ea typeface="宋体" panose="02010600030101010101" pitchFamily="2" charset="-122"/>
              </a:rPr>
              <a:t>机制</a:t>
            </a:r>
            <a:r>
              <a:rPr lang="en-AU" altLang="zh-CN" dirty="0" smtClean="0"/>
              <a:t>:</a:t>
            </a:r>
            <a:endParaRPr lang="en-AU" altLang="zh-CN" dirty="0" smtClean="0"/>
          </a:p>
          <a:p>
            <a:pPr marL="182245" lvl="1" indent="0">
              <a:buNone/>
            </a:pPr>
            <a:r>
              <a:rPr lang="en-AU" altLang="zh-CN" sz="2000" dirty="0">
                <a:ea typeface="宋体" panose="02010600030101010101" pitchFamily="2" charset="-122"/>
              </a:rPr>
              <a:t> </a:t>
            </a:r>
            <a:r>
              <a:rPr lang="en-AU" altLang="zh-CN" sz="2000" dirty="0" smtClean="0">
                <a:ea typeface="宋体" panose="02010600030101010101" pitchFamily="2" charset="-122"/>
              </a:rPr>
              <a:t>      </a:t>
            </a:r>
            <a:r>
              <a:rPr lang="en-AU" altLang="zh-CN" sz="2000" dirty="0" smtClean="0">
                <a:latin typeface="Courier New" panose="02070309020205020404" pitchFamily="49" charset="0"/>
              </a:rPr>
              <a:t>&lt;</a:t>
            </a:r>
            <a:r>
              <a:rPr lang="en-AU" altLang="zh-CN" sz="2000" dirty="0">
                <a:latin typeface="Courier New" panose="02070309020205020404" pitchFamily="49" charset="0"/>
              </a:rPr>
              <a:t>Parent</a:t>
            </a:r>
            <a:r>
              <a:rPr lang="en-AU" altLang="zh-CN" sz="2000" dirty="0" smtClean="0">
                <a:latin typeface="Courier New" panose="02070309020205020404" pitchFamily="49" charset="0"/>
              </a:rPr>
              <a:t>&gt;</a:t>
            </a:r>
            <a:endParaRPr lang="en-AU" altLang="zh-CN" sz="2000" dirty="0" smtClean="0">
              <a:latin typeface="Courier New" panose="02070309020205020404" pitchFamily="49" charset="0"/>
            </a:endParaRPr>
          </a:p>
          <a:p>
            <a:pPr marL="182245" lvl="1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             继承</a:t>
            </a:r>
            <a:r>
              <a:rPr lang="zh-CN" altLang="en-AU" sz="2000" dirty="0">
                <a:ea typeface="宋体" panose="02010600030101010101" pitchFamily="2" charset="-122"/>
              </a:rPr>
              <a:t>所有的东西</a:t>
            </a:r>
            <a:endParaRPr lang="en-AU" altLang="zh-CN" sz="2000" dirty="0"/>
          </a:p>
          <a:p>
            <a:pPr marL="182245" lvl="1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             属性 </a:t>
            </a:r>
            <a:r>
              <a:rPr lang="en-AU" altLang="zh-CN" sz="2000" dirty="0"/>
              <a:t>/ </a:t>
            </a:r>
            <a:r>
              <a:rPr lang="zh-CN" altLang="en-AU" sz="2000" dirty="0">
                <a:ea typeface="宋体" panose="02010600030101010101" pitchFamily="2" charset="-122"/>
              </a:rPr>
              <a:t>方法</a:t>
            </a:r>
            <a:endParaRPr lang="zh-CN" altLang="en-AU" sz="2000" dirty="0">
              <a:ea typeface="宋体" panose="02010600030101010101" pitchFamily="2" charset="-122"/>
            </a:endParaRPr>
          </a:p>
          <a:p>
            <a:pPr marL="182245" lvl="1" indent="0">
              <a:buNone/>
            </a:pPr>
            <a:r>
              <a:rPr lang="en-AU" altLang="zh-CN" sz="2000" dirty="0" smtClean="0"/>
              <a:t>                     Volatile </a:t>
            </a:r>
            <a:r>
              <a:rPr lang="zh-CN" altLang="en-AU" sz="2000" dirty="0">
                <a:ea typeface="宋体" panose="02010600030101010101" pitchFamily="2" charset="-122"/>
              </a:rPr>
              <a:t>属性定义</a:t>
            </a:r>
            <a:endParaRPr lang="en-AU" altLang="zh-CN" sz="2000" dirty="0">
              <a:ea typeface="宋体" panose="02010600030101010101" pitchFamily="2" charset="-122"/>
            </a:endParaRPr>
          </a:p>
          <a:p>
            <a:pPr marL="182245" lvl="1" indent="0">
              <a:buNone/>
            </a:pPr>
            <a:r>
              <a:rPr lang="en-AU" altLang="zh-CN" sz="2000" dirty="0" smtClean="0"/>
              <a:t>                     LOD </a:t>
            </a:r>
            <a:r>
              <a:rPr lang="zh-CN" altLang="en-AU" sz="2000" dirty="0">
                <a:ea typeface="宋体" panose="02010600030101010101" pitchFamily="2" charset="-122"/>
              </a:rPr>
              <a:t>级别</a:t>
            </a:r>
            <a:endParaRPr lang="zh-CN" altLang="en-AU" sz="2000" dirty="0">
              <a:ea typeface="宋体" panose="02010600030101010101" pitchFamily="2" charset="-122"/>
            </a:endParaRPr>
          </a:p>
          <a:p>
            <a:pPr marL="182245" lvl="1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             简单</a:t>
            </a:r>
            <a:r>
              <a:rPr lang="zh-CN" altLang="en-AU" sz="2000" dirty="0">
                <a:ea typeface="宋体" panose="02010600030101010101" pitchFamily="2" charset="-122"/>
              </a:rPr>
              <a:t>级别的</a:t>
            </a:r>
            <a:r>
              <a:rPr lang="zh-CN" altLang="en-AU" sz="2000" dirty="0" smtClean="0">
                <a:ea typeface="宋体" panose="02010600030101010101" pitchFamily="2" charset="-122"/>
              </a:rPr>
              <a:t>继承</a:t>
            </a:r>
            <a:endParaRPr lang="en-AU" altLang="zh-CN" sz="24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AU" altLang="zh-CN" dirty="0" smtClean="0">
                <a:latin typeface="Courier New" panose="02070309020205020404" pitchFamily="49" charset="0"/>
              </a:rPr>
              <a:t>  </a:t>
            </a:r>
            <a:r>
              <a:rPr lang="en-AU" altLang="zh-CN" sz="2000" dirty="0" smtClean="0">
                <a:latin typeface="Courier New" panose="02070309020205020404" pitchFamily="49" charset="0"/>
              </a:rPr>
              <a:t>&lt;</a:t>
            </a:r>
            <a:r>
              <a:rPr lang="en-AU" altLang="zh-CN" sz="2000" dirty="0">
                <a:latin typeface="Courier New" panose="02070309020205020404" pitchFamily="49" charset="0"/>
              </a:rPr>
              <a:t>Implements</a:t>
            </a:r>
            <a:r>
              <a:rPr lang="en-AU" altLang="zh-CN" sz="2000" dirty="0" smtClean="0">
                <a:latin typeface="Courier New" panose="02070309020205020404" pitchFamily="49" charset="0"/>
              </a:rPr>
              <a:t>&gt;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marL="409575" lvl="2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         继承</a:t>
            </a:r>
            <a:r>
              <a:rPr lang="zh-CN" altLang="en-AU" sz="2000" dirty="0">
                <a:ea typeface="宋体" panose="02010600030101010101" pitchFamily="2" charset="-122"/>
              </a:rPr>
              <a:t>属性和方法</a:t>
            </a:r>
            <a:endParaRPr lang="en-AU" altLang="zh-CN" sz="2000" dirty="0"/>
          </a:p>
          <a:p>
            <a:pPr marL="0" lvl="2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                多级</a:t>
            </a:r>
            <a:r>
              <a:rPr lang="zh-CN" altLang="en-AU" sz="2000" dirty="0">
                <a:ea typeface="宋体" panose="02010600030101010101" pitchFamily="2" charset="-122"/>
              </a:rPr>
              <a:t>别的</a:t>
            </a:r>
            <a:r>
              <a:rPr lang="zh-CN" altLang="en-AU" sz="2000" dirty="0" smtClean="0">
                <a:ea typeface="宋体" panose="02010600030101010101" pitchFamily="2" charset="-122"/>
              </a:rPr>
              <a:t>继承</a:t>
            </a:r>
            <a:endParaRPr lang="en-AU" altLang="zh-CN" dirty="0"/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07504" y="980728"/>
            <a:ext cx="8928992" cy="56886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Avatar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的定义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980728"/>
            <a:ext cx="7416824" cy="5877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&lt;root&gt;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&lt;Volatile&gt;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&lt;position/&gt;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&lt;!--&lt;position&gt; 0 &lt;/position&gt; Don't update--&gt;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&lt;yaw/&gt;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&lt;!--&lt;pitch&gt; 20 &lt;/pitch&gt;--&gt;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&lt;pitch/&gt;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&lt;roll/&gt;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&lt;/Volatile&gt;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zh-CN" sz="8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&lt;Implements&gt;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&lt;Interface&gt;	</a:t>
            </a:r>
            <a:r>
              <a:rPr lang="en-US" altLang="zh-CN" sz="8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GameObject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&lt;/Interface&gt;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&lt;Interface&gt;	State		</a:t>
            </a:r>
            <a:r>
              <a:rPr lang="en-US" altLang="zh-CN" sz="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r>
              <a:rPr lang="en-US" altLang="zh-CN" sz="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zh-CN" sz="8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&lt;/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Implements&gt;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zh-CN" sz="8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&lt;Properties&gt;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</a:t>
            </a:r>
            <a:r>
              <a:rPr lang="en-US" altLang="zh-CN" sz="8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roleType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&lt;Type&gt;	UINT8	&lt;/Type&gt;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&lt;Flags&gt;	BASE	</a:t>
            </a:r>
            <a:r>
              <a:rPr lang="en-US" altLang="zh-CN" sz="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Flags</a:t>
            </a:r>
            <a:r>
              <a:rPr lang="en-US" altLang="zh-CN" sz="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altLang="zh-CN" sz="8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CN" sz="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&lt;Default&gt;	0	&lt;/Default&gt;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&lt;Persistent&gt;	</a:t>
            </a:r>
            <a:r>
              <a:rPr lang="en-US" altLang="zh-CN" sz="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                        &lt;/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Persistent&gt;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&lt;/</a:t>
            </a:r>
            <a:r>
              <a:rPr lang="en-US" altLang="zh-CN" sz="8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roleType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CN" sz="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Properties&gt;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zh-CN" sz="8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n-US" altLang="zh-CN" sz="8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BaseMethods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</a:t>
            </a:r>
            <a:r>
              <a:rPr lang="en-US" altLang="zh-CN" sz="8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createCell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&lt;</a:t>
            </a:r>
            <a:r>
              <a:rPr lang="en-US" altLang="zh-CN" sz="8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	</a:t>
            </a:r>
            <a:r>
              <a:rPr lang="en-US" altLang="zh-CN" sz="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ENTITYCALL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CN" sz="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altLang="zh-CN" sz="8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&lt;/</a:t>
            </a:r>
            <a:r>
              <a:rPr lang="en-US" altLang="zh-CN" sz="8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createCell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&lt;/</a:t>
            </a:r>
            <a:r>
              <a:rPr lang="en-US" altLang="zh-CN" sz="8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BaseMethods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zh-CN" sz="8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n-US" altLang="zh-CN" sz="8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CellMethods</a:t>
            </a:r>
            <a:r>
              <a:rPr lang="en-US" altLang="zh-CN" sz="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&lt;jump&gt;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&lt;Exposed/&gt;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&lt;/jump&gt;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&lt;/</a:t>
            </a:r>
            <a:r>
              <a:rPr lang="en-US" altLang="zh-CN" sz="8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CellMethods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zh-CN" sz="800" b="1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&lt;</a:t>
            </a:r>
            <a:r>
              <a:rPr lang="en-US" altLang="zh-CN" sz="8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ClientMethods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zh-CN" sz="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altLang="zh-CN" sz="8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onJump</a:t>
            </a:r>
            <a:r>
              <a:rPr lang="en-US" altLang="zh-CN" sz="8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&lt;/</a:t>
            </a:r>
            <a:r>
              <a:rPr lang="en-US" altLang="zh-CN" sz="800" b="1" dirty="0" err="1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ClientMethods</a:t>
            </a: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zh-CN" sz="8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&lt;/root&gt;</a:t>
            </a: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altLang="zh-CN" sz="8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KBEngine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服务器架构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504" y="1124744"/>
            <a:ext cx="8928992" cy="56166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3718756" y="1271260"/>
            <a:ext cx="150131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Client</a:t>
            </a:r>
            <a:endParaRPr lang="zh-CN" altLang="en-US" b="1" dirty="0"/>
          </a:p>
        </p:txBody>
      </p:sp>
      <p:sp>
        <p:nvSpPr>
          <p:cNvPr id="10" name="圆角矩形 9"/>
          <p:cNvSpPr/>
          <p:nvPr/>
        </p:nvSpPr>
        <p:spPr>
          <a:xfrm>
            <a:off x="5652120" y="1271260"/>
            <a:ext cx="144016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   Client</a:t>
            </a:r>
            <a:endParaRPr lang="zh-CN" altLang="en-US" b="1" dirty="0"/>
          </a:p>
        </p:txBody>
      </p:sp>
      <p:sp>
        <p:nvSpPr>
          <p:cNvPr id="6" name="圆角矩形 5"/>
          <p:cNvSpPr/>
          <p:nvPr/>
        </p:nvSpPr>
        <p:spPr>
          <a:xfrm>
            <a:off x="1842744" y="1268760"/>
            <a:ext cx="150512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      Client</a:t>
            </a:r>
            <a:endParaRPr lang="zh-CN" altLang="en-US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340769"/>
            <a:ext cx="287814" cy="282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340768"/>
            <a:ext cx="167486" cy="277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476" y="1352870"/>
            <a:ext cx="250843" cy="270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矩形 20"/>
          <p:cNvSpPr/>
          <p:nvPr/>
        </p:nvSpPr>
        <p:spPr>
          <a:xfrm>
            <a:off x="467544" y="2924944"/>
            <a:ext cx="842493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3923928" y="292494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tx2">
                    <a:lumMod val="50000"/>
                  </a:schemeClr>
                </a:solidFill>
                <a:ea typeface="宋体" panose="02010600030101010101" pitchFamily="2" charset="-122"/>
              </a:rPr>
              <a:t>Switch Fabric</a:t>
            </a:r>
            <a:endParaRPr lang="en-US" altLang="zh-CN" b="1" dirty="0">
              <a:solidFill>
                <a:schemeClr val="tx2">
                  <a:lumMod val="50000"/>
                </a:schemeClr>
              </a:solidFill>
              <a:ea typeface="宋体" panose="02010600030101010101" pitchFamily="2" charset="-122"/>
            </a:endParaRPr>
          </a:p>
        </p:txBody>
      </p:sp>
      <p:sp>
        <p:nvSpPr>
          <p:cNvPr id="5" name="云形标注 4"/>
          <p:cNvSpPr/>
          <p:nvPr/>
        </p:nvSpPr>
        <p:spPr>
          <a:xfrm>
            <a:off x="3419872" y="2066536"/>
            <a:ext cx="2292604" cy="734876"/>
          </a:xfrm>
          <a:prstGeom prst="cloudCallout">
            <a:avLst>
              <a:gd name="adj1" fmla="val 17088"/>
              <a:gd name="adj2" fmla="val -1124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929795" y="2188195"/>
            <a:ext cx="1068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" b="1" dirty="0" smtClean="0">
                <a:solidFill>
                  <a:schemeClr val="tx2">
                    <a:lumMod val="50000"/>
                  </a:schemeClr>
                </a:solidFill>
                <a:ea typeface="宋体" panose="02010600030101010101" pitchFamily="2" charset="-122"/>
              </a:rPr>
              <a:t> </a:t>
            </a:r>
            <a:r>
              <a:rPr lang="en-US" altLang="zh-CN" b="1" dirty="0" smtClean="0">
                <a:solidFill>
                  <a:schemeClr val="tx2">
                    <a:lumMod val="50000"/>
                  </a:schemeClr>
                </a:solidFill>
                <a:ea typeface="宋体" panose="02010600030101010101" pitchFamily="2" charset="-122"/>
              </a:rPr>
              <a:t>Internet</a:t>
            </a:r>
            <a:endParaRPr lang="zh-CN" alt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064" name="直接连接符 2063"/>
          <p:cNvCxnSpPr>
            <a:stCxn id="6" idx="2"/>
          </p:cNvCxnSpPr>
          <p:nvPr/>
        </p:nvCxnSpPr>
        <p:spPr>
          <a:xfrm>
            <a:off x="2595304" y="1725960"/>
            <a:ext cx="1123452" cy="4622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6" name="直接连接符 2065"/>
          <p:cNvCxnSpPr>
            <a:endCxn id="5" idx="3"/>
          </p:cNvCxnSpPr>
          <p:nvPr/>
        </p:nvCxnSpPr>
        <p:spPr>
          <a:xfrm flipH="1">
            <a:off x="4566174" y="1725960"/>
            <a:ext cx="5826" cy="3825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8" name="直接连接符 2067"/>
          <p:cNvCxnSpPr>
            <a:stCxn id="10" idx="2"/>
          </p:cNvCxnSpPr>
          <p:nvPr/>
        </p:nvCxnSpPr>
        <p:spPr>
          <a:xfrm flipH="1">
            <a:off x="5508104" y="1728460"/>
            <a:ext cx="864096" cy="4597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0" name="直接连接符 2069"/>
          <p:cNvCxnSpPr/>
          <p:nvPr/>
        </p:nvCxnSpPr>
        <p:spPr>
          <a:xfrm>
            <a:off x="4019406" y="2800629"/>
            <a:ext cx="0" cy="1243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2" name="直接连接符 2071"/>
          <p:cNvCxnSpPr>
            <a:stCxn id="5" idx="1"/>
          </p:cNvCxnSpPr>
          <p:nvPr/>
        </p:nvCxnSpPr>
        <p:spPr>
          <a:xfrm>
            <a:off x="4566174" y="2800629"/>
            <a:ext cx="5826" cy="1243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4" name="直接连接符 2073"/>
          <p:cNvCxnSpPr/>
          <p:nvPr/>
        </p:nvCxnSpPr>
        <p:spPr>
          <a:xfrm>
            <a:off x="5183674" y="2677881"/>
            <a:ext cx="0" cy="2477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矩形 101"/>
          <p:cNvSpPr/>
          <p:nvPr/>
        </p:nvSpPr>
        <p:spPr>
          <a:xfrm>
            <a:off x="467544" y="4355812"/>
            <a:ext cx="8424936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TextBox 102"/>
          <p:cNvSpPr txBox="1"/>
          <p:nvPr/>
        </p:nvSpPr>
        <p:spPr>
          <a:xfrm>
            <a:off x="3923928" y="435581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tx2">
                    <a:lumMod val="50000"/>
                  </a:schemeClr>
                </a:solidFill>
                <a:ea typeface="宋体" panose="02010600030101010101" pitchFamily="2" charset="-122"/>
              </a:rPr>
              <a:t>Switch Fabric</a:t>
            </a:r>
            <a:endParaRPr lang="en-US" altLang="zh-CN" b="1" dirty="0">
              <a:solidFill>
                <a:schemeClr val="tx2">
                  <a:lumMod val="50000"/>
                </a:schemeClr>
              </a:solidFill>
              <a:ea typeface="宋体" panose="02010600030101010101" pitchFamily="2" charset="-122"/>
            </a:endParaRPr>
          </a:p>
        </p:txBody>
      </p:sp>
      <p:cxnSp>
        <p:nvCxnSpPr>
          <p:cNvPr id="111" name="直接连接符 110"/>
          <p:cNvCxnSpPr/>
          <p:nvPr/>
        </p:nvCxnSpPr>
        <p:spPr>
          <a:xfrm>
            <a:off x="1039149" y="3294276"/>
            <a:ext cx="0" cy="10615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直接连接符 112"/>
          <p:cNvCxnSpPr/>
          <p:nvPr/>
        </p:nvCxnSpPr>
        <p:spPr>
          <a:xfrm>
            <a:off x="2339752" y="3284984"/>
            <a:ext cx="0" cy="10615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/>
        </p:nvCxnSpPr>
        <p:spPr>
          <a:xfrm>
            <a:off x="5724128" y="3284984"/>
            <a:ext cx="0" cy="10615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/>
          <p:nvPr/>
        </p:nvCxnSpPr>
        <p:spPr>
          <a:xfrm>
            <a:off x="7020272" y="3284984"/>
            <a:ext cx="0" cy="10615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直接连接符 115"/>
          <p:cNvCxnSpPr/>
          <p:nvPr/>
        </p:nvCxnSpPr>
        <p:spPr>
          <a:xfrm>
            <a:off x="8316416" y="3284984"/>
            <a:ext cx="0" cy="10615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>
            <a:off x="467544" y="3619872"/>
            <a:ext cx="1143211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/>
              <a:t>Loginapp</a:t>
            </a:r>
            <a:endParaRPr lang="zh-CN" altLang="en-US" b="1" dirty="0"/>
          </a:p>
        </p:txBody>
      </p:sp>
      <p:sp>
        <p:nvSpPr>
          <p:cNvPr id="28" name="圆角矩形 27"/>
          <p:cNvSpPr/>
          <p:nvPr/>
        </p:nvSpPr>
        <p:spPr>
          <a:xfrm>
            <a:off x="1772605" y="3619872"/>
            <a:ext cx="1143211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/>
              <a:t>Loginapp</a:t>
            </a:r>
            <a:endParaRPr lang="zh-CN" altLang="en-US" b="1" dirty="0"/>
          </a:p>
        </p:txBody>
      </p:sp>
      <p:sp>
        <p:nvSpPr>
          <p:cNvPr id="29" name="圆角矩形 28"/>
          <p:cNvSpPr/>
          <p:nvPr/>
        </p:nvSpPr>
        <p:spPr>
          <a:xfrm>
            <a:off x="5148064" y="3619872"/>
            <a:ext cx="1143211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/>
              <a:t>Baseapp</a:t>
            </a:r>
            <a:endParaRPr lang="zh-CN" altLang="en-US" b="1" dirty="0"/>
          </a:p>
        </p:txBody>
      </p:sp>
      <p:sp>
        <p:nvSpPr>
          <p:cNvPr id="30" name="圆角矩形 29"/>
          <p:cNvSpPr/>
          <p:nvPr/>
        </p:nvSpPr>
        <p:spPr>
          <a:xfrm>
            <a:off x="6453125" y="3619872"/>
            <a:ext cx="1143211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/>
              <a:t>Baseapp</a:t>
            </a:r>
            <a:endParaRPr lang="zh-CN" altLang="en-US" b="1" dirty="0"/>
          </a:p>
        </p:txBody>
      </p:sp>
      <p:sp>
        <p:nvSpPr>
          <p:cNvPr id="31" name="圆角矩形 30"/>
          <p:cNvSpPr/>
          <p:nvPr/>
        </p:nvSpPr>
        <p:spPr>
          <a:xfrm>
            <a:off x="7739949" y="3590085"/>
            <a:ext cx="1143211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/>
              <a:t>Baseapp</a:t>
            </a:r>
            <a:endParaRPr lang="zh-CN" altLang="en-US" b="1" dirty="0"/>
          </a:p>
        </p:txBody>
      </p:sp>
      <p:sp>
        <p:nvSpPr>
          <p:cNvPr id="122" name="圆角矩形 121"/>
          <p:cNvSpPr/>
          <p:nvPr/>
        </p:nvSpPr>
        <p:spPr>
          <a:xfrm>
            <a:off x="476864" y="5114971"/>
            <a:ext cx="1143211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/>
              <a:t>Cellapp</a:t>
            </a:r>
            <a:endParaRPr lang="zh-CN" altLang="en-US" b="1" dirty="0"/>
          </a:p>
        </p:txBody>
      </p:sp>
      <p:sp>
        <p:nvSpPr>
          <p:cNvPr id="123" name="圆角矩形 122"/>
          <p:cNvSpPr/>
          <p:nvPr/>
        </p:nvSpPr>
        <p:spPr>
          <a:xfrm>
            <a:off x="1781925" y="5114971"/>
            <a:ext cx="1143211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/>
              <a:t>Cellapp</a:t>
            </a:r>
            <a:endParaRPr lang="zh-CN" altLang="en-US" b="1" dirty="0"/>
          </a:p>
        </p:txBody>
      </p:sp>
      <p:sp>
        <p:nvSpPr>
          <p:cNvPr id="124" name="圆角矩形 123"/>
          <p:cNvSpPr/>
          <p:nvPr/>
        </p:nvSpPr>
        <p:spPr>
          <a:xfrm>
            <a:off x="3140757" y="5114971"/>
            <a:ext cx="1143211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/>
              <a:t>Cellapp</a:t>
            </a:r>
            <a:endParaRPr lang="zh-CN" altLang="en-US" b="1" dirty="0"/>
          </a:p>
        </p:txBody>
      </p:sp>
      <p:sp>
        <p:nvSpPr>
          <p:cNvPr id="125" name="圆角矩形 124"/>
          <p:cNvSpPr/>
          <p:nvPr/>
        </p:nvSpPr>
        <p:spPr>
          <a:xfrm>
            <a:off x="5004048" y="5114971"/>
            <a:ext cx="1512168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/>
              <a:t>BaseappMgr</a:t>
            </a:r>
            <a:endParaRPr lang="zh-CN" altLang="en-US" b="1" dirty="0"/>
          </a:p>
        </p:txBody>
      </p:sp>
      <p:sp>
        <p:nvSpPr>
          <p:cNvPr id="126" name="圆角矩形 125"/>
          <p:cNvSpPr/>
          <p:nvPr/>
        </p:nvSpPr>
        <p:spPr>
          <a:xfrm>
            <a:off x="5020221" y="5572170"/>
            <a:ext cx="1495995" cy="449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/>
              <a:t>CellappMgr</a:t>
            </a:r>
            <a:endParaRPr lang="zh-CN" altLang="en-US" b="1" dirty="0"/>
          </a:p>
        </p:txBody>
      </p:sp>
      <p:cxnSp>
        <p:nvCxnSpPr>
          <p:cNvPr id="127" name="直接连接符 126"/>
          <p:cNvCxnSpPr/>
          <p:nvPr/>
        </p:nvCxnSpPr>
        <p:spPr>
          <a:xfrm>
            <a:off x="1048469" y="4715852"/>
            <a:ext cx="0" cy="3991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直接连接符 128"/>
          <p:cNvCxnSpPr/>
          <p:nvPr/>
        </p:nvCxnSpPr>
        <p:spPr>
          <a:xfrm>
            <a:off x="2339752" y="4686065"/>
            <a:ext cx="0" cy="3991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直接连接符 129"/>
          <p:cNvCxnSpPr/>
          <p:nvPr/>
        </p:nvCxnSpPr>
        <p:spPr>
          <a:xfrm>
            <a:off x="3707904" y="4725144"/>
            <a:ext cx="0" cy="3991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圆角矩形 130"/>
          <p:cNvSpPr/>
          <p:nvPr/>
        </p:nvSpPr>
        <p:spPr>
          <a:xfrm>
            <a:off x="7749269" y="5114971"/>
            <a:ext cx="1143211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/>
              <a:t>DBMgr</a:t>
            </a:r>
            <a:endParaRPr lang="zh-CN" altLang="en-US" b="1" dirty="0"/>
          </a:p>
        </p:txBody>
      </p:sp>
      <p:cxnSp>
        <p:nvCxnSpPr>
          <p:cNvPr id="132" name="直接连接符 131"/>
          <p:cNvCxnSpPr/>
          <p:nvPr/>
        </p:nvCxnSpPr>
        <p:spPr>
          <a:xfrm>
            <a:off x="8316416" y="4725144"/>
            <a:ext cx="0" cy="3991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95" name="流程图: 磁盘 2094"/>
          <p:cNvSpPr/>
          <p:nvPr/>
        </p:nvSpPr>
        <p:spPr>
          <a:xfrm>
            <a:off x="7749269" y="6021287"/>
            <a:ext cx="1133891" cy="61264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Database</a:t>
            </a:r>
            <a:endParaRPr lang="zh-CN" altLang="en-US" b="1" dirty="0"/>
          </a:p>
        </p:txBody>
      </p:sp>
      <p:cxnSp>
        <p:nvCxnSpPr>
          <p:cNvPr id="134" name="直接连接符 133"/>
          <p:cNvCxnSpPr>
            <a:stCxn id="131" idx="2"/>
            <a:endCxn id="2095" idx="1"/>
          </p:cNvCxnSpPr>
          <p:nvPr/>
        </p:nvCxnSpPr>
        <p:spPr>
          <a:xfrm flipH="1">
            <a:off x="8316215" y="5572171"/>
            <a:ext cx="4660" cy="449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" name="圆角矩形 142"/>
          <p:cNvSpPr/>
          <p:nvPr/>
        </p:nvSpPr>
        <p:spPr>
          <a:xfrm>
            <a:off x="1133853" y="5949280"/>
            <a:ext cx="1143211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/>
              <a:t>Cellapp</a:t>
            </a:r>
            <a:endParaRPr lang="zh-CN" altLang="en-US" b="1" dirty="0"/>
          </a:p>
        </p:txBody>
      </p:sp>
      <p:sp>
        <p:nvSpPr>
          <p:cNvPr id="144" name="圆角矩形 143"/>
          <p:cNvSpPr/>
          <p:nvPr/>
        </p:nvSpPr>
        <p:spPr>
          <a:xfrm>
            <a:off x="2492685" y="5949280"/>
            <a:ext cx="1143211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/>
              <a:t>Cellapp</a:t>
            </a:r>
            <a:endParaRPr lang="zh-CN" altLang="en-US" b="1" dirty="0"/>
          </a:p>
        </p:txBody>
      </p:sp>
      <p:cxnSp>
        <p:nvCxnSpPr>
          <p:cNvPr id="2105" name="直接连接符 2104"/>
          <p:cNvCxnSpPr>
            <a:endCxn id="143" idx="0"/>
          </p:cNvCxnSpPr>
          <p:nvPr/>
        </p:nvCxnSpPr>
        <p:spPr>
          <a:xfrm>
            <a:off x="1705458" y="4686065"/>
            <a:ext cx="1" cy="12632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直接连接符 146"/>
          <p:cNvCxnSpPr/>
          <p:nvPr/>
        </p:nvCxnSpPr>
        <p:spPr>
          <a:xfrm>
            <a:off x="3059831" y="4725144"/>
            <a:ext cx="1" cy="12632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48"/>
          <p:cNvCxnSpPr/>
          <p:nvPr/>
        </p:nvCxnSpPr>
        <p:spPr>
          <a:xfrm>
            <a:off x="5724128" y="4686065"/>
            <a:ext cx="0" cy="3991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283968" y="6406480"/>
            <a:ext cx="36093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同时每台硬件机器需要运行</a:t>
            </a:r>
            <a:r>
              <a:rPr lang="zh-CN" altLang="en-US" sz="1200" b="1" dirty="0">
                <a:latin typeface="新宋体" panose="02010609030101010101" pitchFamily="49" charset="-122"/>
                <a:ea typeface="新宋体" panose="02010609030101010101" pitchFamily="49" charset="-122"/>
              </a:rPr>
              <a:t>守护</a:t>
            </a:r>
            <a:r>
              <a:rPr lang="zh-CN" altLang="en-US" sz="12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进程</a:t>
            </a:r>
            <a:r>
              <a:rPr lang="en-US" altLang="zh-CN" sz="1200" b="1" dirty="0" smtClean="0">
                <a:latin typeface="新宋体" panose="02010609030101010101" pitchFamily="49" charset="-122"/>
                <a:ea typeface="新宋体" panose="02010609030101010101" pitchFamily="49" charset="-122"/>
              </a:rPr>
              <a:t>machine</a:t>
            </a:r>
            <a:endParaRPr lang="en-US" altLang="zh-CN" sz="1200" b="1" dirty="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的属性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sz="2400" dirty="0" smtClean="0">
                <a:ea typeface="宋体" panose="02010600030101010101" pitchFamily="2" charset="-122"/>
              </a:rPr>
              <a:t>类型</a:t>
            </a:r>
            <a:r>
              <a:rPr lang="zh-CN" altLang="en-US" sz="2400" dirty="0" smtClean="0">
                <a:ea typeface="宋体" panose="02010600030101010101" pitchFamily="2" charset="-122"/>
              </a:rPr>
              <a:t>（</a:t>
            </a:r>
            <a:r>
              <a:rPr lang="en-US" altLang="zh-CN" sz="2400" dirty="0" smtClean="0">
                <a:ea typeface="宋体" panose="02010600030101010101" pitchFamily="2" charset="-122"/>
              </a:rPr>
              <a:t>Type</a:t>
            </a:r>
            <a:r>
              <a:rPr lang="zh-CN" altLang="en-US" sz="2400" dirty="0" smtClean="0">
                <a:ea typeface="宋体" panose="02010600030101010101" pitchFamily="2" charset="-122"/>
              </a:rPr>
              <a:t>）</a:t>
            </a:r>
            <a:endParaRPr lang="zh-CN" altLang="en-AU" sz="2400" dirty="0">
              <a:ea typeface="宋体" panose="02010600030101010101" pitchFamily="2" charset="-122"/>
            </a:endParaRPr>
          </a:p>
          <a:p>
            <a:pPr marL="182245" lvl="1" indent="0">
              <a:buNone/>
            </a:pPr>
            <a:r>
              <a:rPr lang="zh-CN" altLang="en-AU" sz="2400" dirty="0" smtClean="0">
                <a:ea typeface="宋体" panose="02010600030101010101" pitchFamily="2" charset="-122"/>
              </a:rPr>
              <a:t>       </a:t>
            </a:r>
            <a:r>
              <a:rPr lang="zh-CN" altLang="en-AU" sz="2000" dirty="0" smtClean="0">
                <a:ea typeface="宋体" panose="02010600030101010101" pitchFamily="2" charset="-122"/>
              </a:rPr>
              <a:t>像</a:t>
            </a:r>
            <a:r>
              <a:rPr lang="zh-CN" altLang="en-AU" sz="2000" dirty="0">
                <a:ea typeface="宋体" panose="02010600030101010101" pitchFamily="2" charset="-122"/>
              </a:rPr>
              <a:t>所有语言一样</a:t>
            </a:r>
            <a:endParaRPr lang="en-AU" altLang="zh-CN" sz="2000" dirty="0"/>
          </a:p>
          <a:p>
            <a:pPr marL="182245" lvl="1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为</a:t>
            </a:r>
            <a:r>
              <a:rPr lang="zh-CN" altLang="en-AU" sz="2000" dirty="0">
                <a:ea typeface="宋体" panose="02010600030101010101" pitchFamily="2" charset="-122"/>
              </a:rPr>
              <a:t>网络传输</a:t>
            </a:r>
            <a:r>
              <a:rPr lang="en-AU" altLang="zh-CN" sz="2000" dirty="0">
                <a:ea typeface="宋体" panose="02010600030101010101" pitchFamily="2" charset="-122"/>
              </a:rPr>
              <a:t>/</a:t>
            </a:r>
            <a:r>
              <a:rPr lang="zh-CN" altLang="en-AU" sz="2000" dirty="0">
                <a:ea typeface="宋体" panose="02010600030101010101" pitchFamily="2" charset="-122"/>
              </a:rPr>
              <a:t>数据库存储</a:t>
            </a:r>
            <a:r>
              <a:rPr lang="zh-CN" altLang="en-AU" sz="2000" dirty="0" smtClean="0">
                <a:ea typeface="宋体" panose="02010600030101010101" pitchFamily="2" charset="-122"/>
              </a:rPr>
              <a:t>标准化</a:t>
            </a:r>
            <a:endParaRPr lang="zh-CN" altLang="en-AU" sz="20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r>
              <a:rPr lang="zh-CN" altLang="en-US" sz="2400" dirty="0" smtClean="0">
                <a:ea typeface="宋体" panose="02010600030101010101" pitchFamily="2" charset="-122"/>
              </a:rPr>
              <a:t>固定协议</a:t>
            </a:r>
            <a:r>
              <a:rPr lang="en-US" altLang="zh-CN" sz="2400" dirty="0" smtClean="0">
                <a:ea typeface="宋体" panose="02010600030101010101" pitchFamily="2" charset="-122"/>
              </a:rPr>
              <a:t>ID</a:t>
            </a:r>
            <a:r>
              <a:rPr lang="zh-CN" altLang="en-US" sz="2400" dirty="0" smtClean="0">
                <a:ea typeface="宋体" panose="02010600030101010101" pitchFamily="2" charset="-122"/>
              </a:rPr>
              <a:t>（</a:t>
            </a:r>
            <a:r>
              <a:rPr lang="en-US" altLang="zh-CN" sz="2400" dirty="0" err="1" smtClean="0"/>
              <a:t>Utype</a:t>
            </a:r>
            <a:r>
              <a:rPr lang="zh-CN" altLang="en-US" sz="2400" dirty="0" smtClean="0"/>
              <a:t>）</a:t>
            </a:r>
            <a:endParaRPr lang="en-US" altLang="zh-CN" sz="24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400" dirty="0">
                <a:ea typeface="宋体" panose="02010600030101010101" pitchFamily="2" charset="-122"/>
              </a:rPr>
              <a:t> </a:t>
            </a:r>
            <a:r>
              <a:rPr lang="en-US" altLang="zh-CN" sz="2400" dirty="0" smtClean="0">
                <a:ea typeface="宋体" panose="02010600030101010101" pitchFamily="2" charset="-122"/>
              </a:rPr>
              <a:t>        http</a:t>
            </a:r>
            <a:r>
              <a:rPr lang="en-US" altLang="zh-CN" sz="2400" dirty="0">
                <a:ea typeface="宋体" panose="02010600030101010101" pitchFamily="2" charset="-122"/>
              </a:rPr>
              <a:t>://www.kbengine.org/cn/docs/programming/entitydef.html</a:t>
            </a:r>
            <a:endParaRPr lang="en-US" altLang="zh-CN" sz="2400" dirty="0" smtClean="0">
              <a:ea typeface="宋体" panose="02010600030101010101" pitchFamily="2" charset="-122"/>
            </a:endParaRPr>
          </a:p>
          <a:p>
            <a:r>
              <a:rPr lang="zh-CN" altLang="en-AU" sz="2400" dirty="0" smtClean="0">
                <a:ea typeface="宋体" panose="02010600030101010101" pitchFamily="2" charset="-122"/>
              </a:rPr>
              <a:t>缺省值</a:t>
            </a:r>
            <a:r>
              <a:rPr lang="zh-CN" altLang="en-US" sz="2400" dirty="0" smtClean="0">
                <a:ea typeface="宋体" panose="02010600030101010101" pitchFamily="2" charset="-122"/>
              </a:rPr>
              <a:t>（</a:t>
            </a:r>
            <a:r>
              <a:rPr lang="en-US" altLang="zh-CN" sz="2400" dirty="0" smtClean="0">
                <a:ea typeface="宋体" panose="02010600030101010101" pitchFamily="2" charset="-122"/>
              </a:rPr>
              <a:t>Default</a:t>
            </a:r>
            <a:r>
              <a:rPr lang="zh-CN" altLang="en-US" sz="2400" dirty="0" smtClean="0">
                <a:ea typeface="宋体" panose="02010600030101010101" pitchFamily="2" charset="-122"/>
              </a:rPr>
              <a:t>）</a:t>
            </a:r>
            <a:endParaRPr lang="en-AU" altLang="zh-CN" sz="2400" dirty="0"/>
          </a:p>
          <a:p>
            <a:pPr marL="182245" lvl="1" indent="0">
              <a:buNone/>
            </a:pPr>
            <a:r>
              <a:rPr lang="zh-CN" altLang="en-AU" sz="2400" dirty="0" smtClean="0">
                <a:ea typeface="宋体" panose="02010600030101010101" pitchFamily="2" charset="-122"/>
              </a:rPr>
              <a:t>      </a:t>
            </a:r>
            <a:r>
              <a:rPr lang="zh-CN" altLang="en-AU" sz="2000" dirty="0" smtClean="0">
                <a:ea typeface="宋体" panose="02010600030101010101" pitchFamily="2" charset="-122"/>
              </a:rPr>
              <a:t>由</a:t>
            </a:r>
            <a:r>
              <a:rPr lang="zh-CN" altLang="en-AU" sz="2000" dirty="0">
                <a:ea typeface="宋体" panose="02010600030101010101" pitchFamily="2" charset="-122"/>
              </a:rPr>
              <a:t>类型决定</a:t>
            </a:r>
            <a:endParaRPr lang="en-AU" altLang="zh-CN" sz="2000" dirty="0"/>
          </a:p>
          <a:p>
            <a:pPr marL="0" lvl="2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   多</a:t>
            </a:r>
            <a:r>
              <a:rPr lang="zh-CN" altLang="en-AU" sz="2000" dirty="0">
                <a:ea typeface="宋体" panose="02010600030101010101" pitchFamily="2" charset="-122"/>
              </a:rPr>
              <a:t>可以在定义文件里</a:t>
            </a:r>
            <a:r>
              <a:rPr lang="zh-CN" altLang="en-AU" sz="2000" dirty="0" smtClean="0">
                <a:ea typeface="宋体" panose="02010600030101010101" pitchFamily="2" charset="-122"/>
              </a:rPr>
              <a:t>覆盖</a:t>
            </a:r>
            <a:endParaRPr lang="en-AU" altLang="zh-CN" sz="2000" dirty="0"/>
          </a:p>
          <a:p>
            <a:r>
              <a:rPr lang="zh-CN" altLang="en-AU" sz="2400" dirty="0">
                <a:ea typeface="宋体" panose="02010600030101010101" pitchFamily="2" charset="-122"/>
              </a:rPr>
              <a:t>广播形式的</a:t>
            </a:r>
            <a:r>
              <a:rPr lang="zh-CN" altLang="en-AU" sz="2400" dirty="0" smtClean="0">
                <a:ea typeface="宋体" panose="02010600030101010101" pitchFamily="2" charset="-122"/>
              </a:rPr>
              <a:t>标志</a:t>
            </a:r>
            <a:r>
              <a:rPr lang="zh-CN" altLang="en-US" sz="2400" dirty="0" smtClean="0">
                <a:ea typeface="宋体" panose="02010600030101010101" pitchFamily="2" charset="-122"/>
              </a:rPr>
              <a:t>（</a:t>
            </a:r>
            <a:r>
              <a:rPr lang="en-US" altLang="zh-CN" sz="2400" dirty="0" smtClean="0">
                <a:ea typeface="宋体" panose="02010600030101010101" pitchFamily="2" charset="-122"/>
              </a:rPr>
              <a:t>Flags</a:t>
            </a:r>
            <a:r>
              <a:rPr lang="zh-CN" altLang="en-US" sz="2400" dirty="0" smtClean="0">
                <a:ea typeface="宋体" panose="02010600030101010101" pitchFamily="2" charset="-122"/>
              </a:rPr>
              <a:t>）</a:t>
            </a:r>
            <a:endParaRPr lang="en-AU" altLang="zh-CN" sz="2400" dirty="0"/>
          </a:p>
          <a:p>
            <a:r>
              <a:rPr lang="en-AU" altLang="zh-CN" sz="2400" dirty="0"/>
              <a:t>Detail Level</a:t>
            </a:r>
            <a:endParaRPr lang="en-AU" altLang="zh-CN" sz="2400" dirty="0"/>
          </a:p>
          <a:p>
            <a:r>
              <a:rPr lang="en-AU" altLang="zh-CN" sz="2400" dirty="0"/>
              <a:t>Volatile </a:t>
            </a:r>
            <a:r>
              <a:rPr lang="zh-CN" altLang="en-AU" sz="2400" dirty="0">
                <a:ea typeface="宋体" panose="02010600030101010101" pitchFamily="2" charset="-122"/>
              </a:rPr>
              <a:t>信息</a:t>
            </a:r>
            <a:endParaRPr lang="zh-CN" altLang="en-AU" sz="2400" dirty="0">
              <a:ea typeface="宋体" panose="02010600030101010101" pitchFamily="2" charset="-122"/>
            </a:endParaRPr>
          </a:p>
          <a:p>
            <a:r>
              <a:rPr lang="zh-CN" altLang="en-AU" sz="2400" dirty="0">
                <a:ea typeface="宋体" panose="02010600030101010101" pitchFamily="2" charset="-122"/>
              </a:rPr>
              <a:t>是否存储到</a:t>
            </a:r>
            <a:r>
              <a:rPr lang="zh-CN" altLang="en-AU" sz="2400" dirty="0" smtClean="0">
                <a:ea typeface="宋体" panose="02010600030101010101" pitchFamily="2" charset="-122"/>
              </a:rPr>
              <a:t>数据库</a:t>
            </a:r>
            <a:r>
              <a:rPr lang="zh-CN" altLang="en-US" sz="2400" dirty="0" smtClean="0">
                <a:ea typeface="宋体" panose="02010600030101010101" pitchFamily="2" charset="-122"/>
              </a:rPr>
              <a:t>（</a:t>
            </a:r>
            <a:r>
              <a:rPr lang="en-US" altLang="zh-CN" sz="24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Persistent</a:t>
            </a:r>
            <a:r>
              <a:rPr lang="zh-CN" altLang="en-US" sz="24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AU" altLang="zh-CN" sz="2400" dirty="0"/>
          </a:p>
          <a:p>
            <a:endParaRPr lang="en-US" altLang="zh-CN" sz="2400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AU" altLang="zh-CN" sz="4000" dirty="0" smtClean="0"/>
              <a:t>Cell</a:t>
            </a:r>
            <a:r>
              <a:rPr lang="zh-CN" altLang="en-US" sz="4000" dirty="0" smtClean="0"/>
              <a:t>上的属性</a:t>
            </a:r>
            <a:endParaRPr lang="en-AU" altLang="zh-CN" sz="4000" dirty="0" smtClean="0"/>
          </a:p>
          <a:p>
            <a:pPr lvl="1">
              <a:lnSpc>
                <a:spcPct val="90000"/>
              </a:lnSpc>
            </a:pPr>
            <a:r>
              <a:rPr lang="en-AU" altLang="zh-CN" sz="2000" dirty="0"/>
              <a:t>Entity</a:t>
            </a:r>
            <a:r>
              <a:rPr lang="zh-CN" altLang="en-AU" sz="2000" dirty="0">
                <a:ea typeface="宋体" panose="02010600030101010101" pitchFamily="2" charset="-122"/>
              </a:rPr>
              <a:t>数据被频繁访问</a:t>
            </a:r>
            <a:endParaRPr lang="en-AU" altLang="zh-CN" sz="2000" dirty="0"/>
          </a:p>
          <a:p>
            <a:pPr lvl="1">
              <a:lnSpc>
                <a:spcPct val="90000"/>
              </a:lnSpc>
            </a:pPr>
            <a:r>
              <a:rPr lang="zh-CN" altLang="en-AU" sz="2000" dirty="0">
                <a:ea typeface="宋体" panose="02010600030101010101" pitchFamily="2" charset="-122"/>
              </a:rPr>
              <a:t>当</a:t>
            </a:r>
            <a:r>
              <a:rPr lang="zh-CN" altLang="en-AU" sz="2000" dirty="0" smtClean="0">
                <a:ea typeface="宋体" panose="02010600030101010101" pitchFamily="2" charset="-122"/>
              </a:rPr>
              <a:t>跨越</a:t>
            </a:r>
            <a:r>
              <a:rPr lang="en-AU" altLang="zh-CN" sz="2000" dirty="0" smtClean="0"/>
              <a:t>Cell Boundar</a:t>
            </a:r>
            <a:r>
              <a:rPr lang="en-AU" altLang="zh-CN" sz="2000" dirty="0" smtClean="0">
                <a:ea typeface="宋体" panose="02010600030101010101" pitchFamily="2" charset="-122"/>
              </a:rPr>
              <a:t>y</a:t>
            </a:r>
            <a:r>
              <a:rPr lang="zh-CN" altLang="en-AU" sz="2000" dirty="0">
                <a:ea typeface="宋体" panose="02010600030101010101" pitchFamily="2" charset="-122"/>
              </a:rPr>
              <a:t>时数据会被复制（到新</a:t>
            </a:r>
            <a:r>
              <a:rPr lang="zh-CN" altLang="en-AU" sz="2000" dirty="0" smtClean="0">
                <a:ea typeface="宋体" panose="02010600030101010101" pitchFamily="2" charset="-122"/>
              </a:rPr>
              <a:t>的</a:t>
            </a:r>
            <a:r>
              <a:rPr lang="en-AU" altLang="zh-CN" sz="2000" dirty="0" smtClean="0">
                <a:ea typeface="宋体" panose="02010600030101010101" pitchFamily="2" charset="-122"/>
              </a:rPr>
              <a:t>Cell</a:t>
            </a:r>
            <a:r>
              <a:rPr lang="zh-CN" altLang="en-AU" sz="2000" dirty="0">
                <a:ea typeface="宋体" panose="02010600030101010101" pitchFamily="2" charset="-122"/>
              </a:rPr>
              <a:t>）</a:t>
            </a:r>
            <a:endParaRPr lang="zh-CN" altLang="en-AU" sz="20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AU" sz="2000" dirty="0">
                <a:ea typeface="宋体" panose="02010600030101010101" pitchFamily="2" charset="-122"/>
              </a:rPr>
              <a:t>数据备份</a:t>
            </a:r>
            <a:r>
              <a:rPr lang="zh-CN" altLang="en-AU" sz="2000" dirty="0" smtClean="0">
                <a:ea typeface="宋体" panose="02010600030101010101" pitchFamily="2" charset="-122"/>
              </a:rPr>
              <a:t>到</a:t>
            </a:r>
            <a:r>
              <a:rPr lang="en-AU" altLang="zh-CN" sz="2000" dirty="0" smtClean="0">
                <a:ea typeface="宋体" panose="02010600030101010101" pitchFamily="2" charset="-122"/>
              </a:rPr>
              <a:t>Base</a:t>
            </a:r>
            <a:endParaRPr lang="en-AU" altLang="zh-CN" sz="2000" dirty="0"/>
          </a:p>
          <a:p>
            <a:pPr lvl="1">
              <a:lnSpc>
                <a:spcPct val="90000"/>
              </a:lnSpc>
            </a:pPr>
            <a:r>
              <a:rPr lang="zh-CN" altLang="en-AU" sz="2000" dirty="0">
                <a:ea typeface="宋体" panose="02010600030101010101" pitchFamily="2" charset="-122"/>
              </a:rPr>
              <a:t>数据改变时通知客户端</a:t>
            </a:r>
            <a:r>
              <a:rPr lang="en-AU" altLang="zh-CN" sz="2000" dirty="0"/>
              <a:t>:</a:t>
            </a:r>
            <a:endParaRPr lang="en-AU" altLang="zh-CN" sz="2000" dirty="0"/>
          </a:p>
          <a:p>
            <a:pPr lvl="2">
              <a:lnSpc>
                <a:spcPct val="90000"/>
              </a:lnSpc>
            </a:pPr>
            <a:r>
              <a:rPr lang="zh-CN" altLang="en-AU" sz="2000" dirty="0">
                <a:ea typeface="宋体" panose="02010600030101010101" pitchFamily="2" charset="-122"/>
              </a:rPr>
              <a:t>属性的改变</a:t>
            </a:r>
            <a:endParaRPr lang="en-AU" altLang="zh-CN" sz="2000" dirty="0"/>
          </a:p>
          <a:p>
            <a:pPr lvl="2">
              <a:lnSpc>
                <a:spcPct val="90000"/>
              </a:lnSpc>
            </a:pPr>
            <a:r>
              <a:rPr lang="zh-CN" altLang="en-AU" sz="2000" dirty="0">
                <a:ea typeface="宋体" panose="02010600030101010101" pitchFamily="2" charset="-122"/>
              </a:rPr>
              <a:t>当一个</a:t>
            </a:r>
            <a:r>
              <a:rPr lang="en-AU" altLang="zh-CN" sz="2000" dirty="0">
                <a:ea typeface="宋体" panose="02010600030101010101" pitchFamily="2" charset="-122"/>
              </a:rPr>
              <a:t>entity</a:t>
            </a:r>
            <a:r>
              <a:rPr lang="zh-CN" altLang="en-AU" sz="2000" dirty="0">
                <a:ea typeface="宋体" panose="02010600030101010101" pitchFamily="2" charset="-122"/>
              </a:rPr>
              <a:t>进入玩家的</a:t>
            </a:r>
            <a:r>
              <a:rPr lang="en-AU" altLang="zh-CN" sz="2000" dirty="0" smtClean="0"/>
              <a:t>AOI</a:t>
            </a:r>
            <a:r>
              <a:rPr lang="zh-CN" altLang="en-AU" sz="2000" dirty="0" smtClean="0">
                <a:ea typeface="宋体" panose="02010600030101010101" pitchFamily="2" charset="-122"/>
              </a:rPr>
              <a:t>时</a:t>
            </a:r>
            <a:endParaRPr lang="en-AU" altLang="zh-CN" sz="2000" dirty="0"/>
          </a:p>
          <a:p>
            <a:pPr>
              <a:lnSpc>
                <a:spcPct val="90000"/>
              </a:lnSpc>
            </a:pPr>
            <a:r>
              <a:rPr lang="en-AU" altLang="zh-CN" sz="4000" dirty="0" smtClean="0"/>
              <a:t>Base</a:t>
            </a:r>
            <a:r>
              <a:rPr lang="zh-CN" altLang="en-US" sz="4000" dirty="0" smtClean="0"/>
              <a:t>上的属性</a:t>
            </a:r>
            <a:endParaRPr lang="en-AU" altLang="zh-CN" sz="4000" dirty="0" smtClean="0"/>
          </a:p>
          <a:p>
            <a:pPr lvl="1">
              <a:lnSpc>
                <a:spcPct val="90000"/>
              </a:lnSpc>
            </a:pPr>
            <a:r>
              <a:rPr lang="zh-CN" altLang="en-AU" sz="2000" dirty="0">
                <a:ea typeface="宋体" panose="02010600030101010101" pitchFamily="2" charset="-122"/>
              </a:rPr>
              <a:t>更复杂</a:t>
            </a:r>
            <a:r>
              <a:rPr lang="en-AU" altLang="zh-CN" sz="2000" dirty="0"/>
              <a:t>/</a:t>
            </a:r>
            <a:r>
              <a:rPr lang="zh-CN" altLang="en-AU" sz="2000" dirty="0">
                <a:ea typeface="宋体" panose="02010600030101010101" pitchFamily="2" charset="-122"/>
              </a:rPr>
              <a:t>访问</a:t>
            </a:r>
            <a:r>
              <a:rPr lang="zh-CN" altLang="en-AU" sz="2000" dirty="0" smtClean="0">
                <a:ea typeface="宋体" panose="02010600030101010101" pitchFamily="2" charset="-122"/>
              </a:rPr>
              <a:t>较少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AU" sz="2000" dirty="0">
                <a:ea typeface="宋体" panose="02010600030101010101" pitchFamily="2" charset="-122"/>
              </a:rPr>
              <a:t>数据改变时通知</a:t>
            </a:r>
            <a:r>
              <a:rPr lang="zh-CN" altLang="en-AU" sz="2000" dirty="0" smtClean="0">
                <a:ea typeface="宋体" panose="02010600030101010101" pitchFamily="2" charset="-122"/>
              </a:rPr>
              <a:t>客户端</a:t>
            </a:r>
            <a:endParaRPr lang="en-AU" altLang="zh-C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AU" altLang="zh-CN" sz="4000" dirty="0" smtClean="0"/>
              <a:t>Client</a:t>
            </a:r>
            <a:r>
              <a:rPr lang="zh-CN" altLang="en-US" sz="4000" dirty="0" smtClean="0"/>
              <a:t>上的属性</a:t>
            </a:r>
            <a:endParaRPr lang="en-AU" altLang="zh-CN" sz="4000" dirty="0" smtClean="0"/>
          </a:p>
          <a:p>
            <a:pPr marL="716280" lvl="1" indent="-533400">
              <a:lnSpc>
                <a:spcPct val="90000"/>
              </a:lnSpc>
            </a:pPr>
            <a:r>
              <a:rPr lang="zh-CN" altLang="en-AU" sz="2000" dirty="0">
                <a:ea typeface="宋体" panose="02010600030101010101" pitchFamily="2" charset="-122"/>
              </a:rPr>
              <a:t>可访问部分的</a:t>
            </a:r>
            <a:r>
              <a:rPr lang="en-AU" altLang="zh-CN" sz="2000" dirty="0">
                <a:ea typeface="宋体" panose="02010600030101010101" pitchFamily="2" charset="-122"/>
              </a:rPr>
              <a:t>server</a:t>
            </a:r>
            <a:r>
              <a:rPr lang="zh-CN" altLang="en-AU" sz="2000" dirty="0">
                <a:ea typeface="宋体" panose="02010600030101010101" pitchFamily="2" charset="-122"/>
              </a:rPr>
              <a:t>属性</a:t>
            </a:r>
            <a:endParaRPr lang="en-AU" altLang="zh-CN" sz="2000" dirty="0"/>
          </a:p>
          <a:p>
            <a:pPr marL="716280" lvl="1" indent="-533400">
              <a:lnSpc>
                <a:spcPct val="90000"/>
              </a:lnSpc>
            </a:pPr>
            <a:r>
              <a:rPr lang="zh-CN" altLang="en-AU" sz="2000" dirty="0">
                <a:ea typeface="宋体" panose="02010600030101010101" pitchFamily="2" charset="-122"/>
              </a:rPr>
              <a:t>属性值从</a:t>
            </a:r>
            <a:r>
              <a:rPr lang="en-AU" altLang="zh-CN" sz="2000" dirty="0">
                <a:ea typeface="宋体" panose="02010600030101010101" pitchFamily="2" charset="-122"/>
              </a:rPr>
              <a:t>Cell</a:t>
            </a:r>
            <a:r>
              <a:rPr lang="zh-CN" altLang="en-AU" sz="2000" dirty="0">
                <a:ea typeface="宋体" panose="02010600030101010101" pitchFamily="2" charset="-122"/>
              </a:rPr>
              <a:t>上发布得来</a:t>
            </a:r>
            <a:endParaRPr lang="en-AU" altLang="zh-CN" sz="2000" dirty="0"/>
          </a:p>
          <a:p>
            <a:pPr marL="716280" lvl="1" indent="-533400">
              <a:lnSpc>
                <a:spcPct val="90000"/>
              </a:lnSpc>
            </a:pPr>
            <a:r>
              <a:rPr lang="en-AU" altLang="zh-CN" sz="2000" dirty="0">
                <a:ea typeface="宋体" panose="02010600030101010101" pitchFamily="2" charset="-122"/>
              </a:rPr>
              <a:t>Cell</a:t>
            </a:r>
            <a:r>
              <a:rPr lang="zh-CN" altLang="en-AU" sz="2000" dirty="0">
                <a:ea typeface="宋体" panose="02010600030101010101" pitchFamily="2" charset="-122"/>
              </a:rPr>
              <a:t>属性改变会触发</a:t>
            </a:r>
            <a:r>
              <a:rPr lang="en-AU" altLang="zh-CN" sz="2000" dirty="0">
                <a:solidFill>
                  <a:srgbClr val="C00000"/>
                </a:solidFill>
                <a:latin typeface="Courier New" panose="02070309020205020404" pitchFamily="49" charset="0"/>
              </a:rPr>
              <a:t>set_&lt;property&gt;()</a:t>
            </a:r>
            <a:endParaRPr lang="en-AU" altLang="zh-CN" sz="2000" dirty="0">
              <a:solidFill>
                <a:srgbClr val="C00000"/>
              </a:solidFill>
              <a:latin typeface="Courier New" panose="02070309020205020404" pitchFamily="49" charset="0"/>
            </a:endParaRPr>
          </a:p>
          <a:p>
            <a:pPr marL="716280" lvl="1" indent="-533400">
              <a:lnSpc>
                <a:spcPct val="90000"/>
              </a:lnSpc>
            </a:pPr>
            <a:r>
              <a:rPr lang="zh-CN" altLang="en-AU" sz="2000" dirty="0">
                <a:ea typeface="宋体" panose="02010600030101010101" pitchFamily="2" charset="-122"/>
              </a:rPr>
              <a:t>例如</a:t>
            </a:r>
            <a:r>
              <a:rPr lang="en-AU" altLang="zh-CN" sz="2000" dirty="0"/>
              <a:t>:</a:t>
            </a:r>
            <a:br>
              <a:rPr lang="en-AU" altLang="zh-CN" dirty="0"/>
            </a:br>
            <a:endParaRPr lang="en-AU" altLang="zh-CN" dirty="0"/>
          </a:p>
        </p:txBody>
      </p:sp>
      <p:sp>
        <p:nvSpPr>
          <p:cNvPr id="5" name="矩形 4"/>
          <p:cNvSpPr/>
          <p:nvPr/>
        </p:nvSpPr>
        <p:spPr>
          <a:xfrm>
            <a:off x="107504" y="3645024"/>
            <a:ext cx="8928992" cy="30963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3789040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dirty="0" err="1">
                <a:latin typeface="Courier New" panose="02070309020205020404" pitchFamily="49" charset="0"/>
              </a:rPr>
              <a:t>def</a:t>
            </a:r>
            <a:r>
              <a:rPr lang="en-GB" altLang="zh-CN" dirty="0">
                <a:latin typeface="Courier New" panose="02070309020205020404" pitchFamily="49" charset="0"/>
              </a:rPr>
              <a:t> </a:t>
            </a:r>
            <a:r>
              <a:rPr lang="en-GB" altLang="zh-CN" dirty="0" err="1" smtClean="0">
                <a:latin typeface="Courier New" panose="02070309020205020404" pitchFamily="49" charset="0"/>
              </a:rPr>
              <a:t>set_HP</a:t>
            </a:r>
            <a:r>
              <a:rPr lang="en-GB" altLang="zh-CN" dirty="0" smtClean="0">
                <a:latin typeface="Courier New" panose="02070309020205020404" pitchFamily="49" charset="0"/>
              </a:rPr>
              <a:t>( </a:t>
            </a:r>
            <a:r>
              <a:rPr lang="en-GB" altLang="zh-CN" dirty="0">
                <a:latin typeface="Courier New" panose="02070309020205020404" pitchFamily="49" charset="0"/>
              </a:rPr>
              <a:t>self, </a:t>
            </a:r>
            <a:r>
              <a:rPr lang="en-GB" altLang="zh-CN" dirty="0" smtClean="0">
                <a:latin typeface="Courier New" panose="02070309020205020404" pitchFamily="49" charset="0"/>
              </a:rPr>
              <a:t>old </a:t>
            </a:r>
            <a:r>
              <a:rPr lang="en-GB" altLang="zh-CN" dirty="0">
                <a:latin typeface="Courier New" panose="02070309020205020404" pitchFamily="49" charset="0"/>
              </a:rPr>
              <a:t>):</a:t>
            </a:r>
            <a:br>
              <a:rPr lang="en-GB" altLang="zh-CN" dirty="0">
                <a:latin typeface="Courier New" panose="02070309020205020404" pitchFamily="49" charset="0"/>
              </a:rPr>
            </a:br>
            <a:r>
              <a:rPr lang="en-GB" altLang="zh-CN" dirty="0">
                <a:latin typeface="Courier New" panose="02070309020205020404" pitchFamily="49" charset="0"/>
              </a:rPr>
              <a:t>  if </a:t>
            </a:r>
            <a:r>
              <a:rPr lang="en-GB" altLang="zh-CN" dirty="0" err="1" smtClean="0">
                <a:latin typeface="Courier New" panose="02070309020205020404" pitchFamily="49" charset="0"/>
              </a:rPr>
              <a:t>self.HP</a:t>
            </a:r>
            <a:r>
              <a:rPr lang="en-GB" altLang="zh-CN" dirty="0" smtClean="0">
                <a:latin typeface="Courier New" panose="02070309020205020404" pitchFamily="49" charset="0"/>
              </a:rPr>
              <a:t> </a:t>
            </a:r>
            <a:r>
              <a:rPr lang="en-GB" altLang="zh-CN" dirty="0">
                <a:latin typeface="Courier New" panose="02070309020205020404" pitchFamily="49" charset="0"/>
              </a:rPr>
              <a:t>== 0 and </a:t>
            </a:r>
            <a:r>
              <a:rPr lang="en-GB" altLang="zh-CN" dirty="0" smtClean="0">
                <a:latin typeface="Courier New" panose="02070309020205020404" pitchFamily="49" charset="0"/>
              </a:rPr>
              <a:t>old </a:t>
            </a:r>
            <a:r>
              <a:rPr lang="en-GB" altLang="zh-CN" dirty="0">
                <a:latin typeface="Courier New" panose="02070309020205020404" pitchFamily="49" charset="0"/>
              </a:rPr>
              <a:t>&gt; 0:</a:t>
            </a:r>
            <a:br>
              <a:rPr lang="en-GB" altLang="zh-CN" dirty="0">
                <a:latin typeface="Courier New" panose="02070309020205020404" pitchFamily="49" charset="0"/>
              </a:rPr>
            </a:br>
            <a:r>
              <a:rPr lang="en-GB" altLang="zh-CN" dirty="0">
                <a:latin typeface="Courier New" panose="02070309020205020404" pitchFamily="49" charset="0"/>
              </a:rPr>
              <a:t>    </a:t>
            </a:r>
            <a:r>
              <a:rPr lang="en-GB" altLang="zh-CN" dirty="0" err="1">
                <a:latin typeface="Courier New" panose="02070309020205020404" pitchFamily="49" charset="0"/>
              </a:rPr>
              <a:t>self.doDeath</a:t>
            </a:r>
            <a:r>
              <a:rPr lang="en-GB" altLang="zh-CN" dirty="0">
                <a:latin typeface="Courier New" panose="02070309020205020404" pitchFamily="49" charset="0"/>
              </a:rPr>
              <a:t>()</a:t>
            </a:r>
            <a:r>
              <a:rPr lang="ar-SA" altLang="zh-CN" dirty="0">
                <a:latin typeface="Courier New" panose="02070309020205020404" pitchFamily="49" charset="0"/>
                <a:cs typeface="Courier New" panose="02070309020205020404" pitchFamily="49" charset="0"/>
              </a:rPr>
              <a:t>‏</a:t>
            </a:r>
            <a:b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  <a:cs typeface="Courier New" panose="02070309020205020404" pitchFamily="49" charset="0"/>
              </a:rPr>
            </a:b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定义数据类型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>
                <a:ea typeface="宋体" panose="02010600030101010101" pitchFamily="2" charset="-122"/>
              </a:rPr>
              <a:t>简单类型</a:t>
            </a:r>
            <a:endParaRPr lang="en-AU" altLang="zh-CN" dirty="0"/>
          </a:p>
          <a:p>
            <a:pPr lvl="1"/>
            <a:r>
              <a:rPr lang="en-AU" altLang="zh-CN" sz="2000" dirty="0" smtClean="0">
                <a:latin typeface="Courier New" panose="02070309020205020404" pitchFamily="49" charset="0"/>
              </a:rPr>
              <a:t>INT8 </a:t>
            </a:r>
            <a:r>
              <a:rPr lang="en-AU" altLang="zh-CN" sz="2000" dirty="0">
                <a:latin typeface="Courier New" panose="02070309020205020404" pitchFamily="49" charset="0"/>
              </a:rPr>
              <a:t>/ UINT8</a:t>
            </a:r>
            <a:endParaRPr lang="en-AU" altLang="zh-CN" sz="2000" dirty="0">
              <a:latin typeface="Courier New" panose="02070309020205020404" pitchFamily="49" charset="0"/>
            </a:endParaRPr>
          </a:p>
          <a:p>
            <a:pPr lvl="1"/>
            <a:r>
              <a:rPr lang="en-AU" altLang="zh-CN" sz="2000" dirty="0">
                <a:latin typeface="Courier New" panose="02070309020205020404" pitchFamily="49" charset="0"/>
              </a:rPr>
              <a:t>FLOAT32 / FLOAT64</a:t>
            </a:r>
            <a:endParaRPr lang="en-AU" altLang="zh-CN" sz="2000" dirty="0">
              <a:latin typeface="Courier New" panose="02070309020205020404" pitchFamily="49" charset="0"/>
            </a:endParaRPr>
          </a:p>
          <a:p>
            <a:pPr lvl="1"/>
            <a:r>
              <a:rPr lang="en-AU" altLang="zh-CN" sz="2000" dirty="0">
                <a:latin typeface="Courier New" panose="02070309020205020404" pitchFamily="49" charset="0"/>
              </a:rPr>
              <a:t>STRING</a:t>
            </a:r>
            <a:endParaRPr lang="en-AU" altLang="zh-CN" sz="2000" dirty="0">
              <a:latin typeface="Courier New" panose="02070309020205020404" pitchFamily="49" charset="0"/>
            </a:endParaRPr>
          </a:p>
          <a:p>
            <a:pPr lvl="1"/>
            <a:r>
              <a:rPr lang="en-AU" altLang="zh-CN" sz="2000" dirty="0">
                <a:latin typeface="Courier New" panose="02070309020205020404" pitchFamily="49" charset="0"/>
              </a:rPr>
              <a:t>VECTOR3</a:t>
            </a:r>
            <a:endParaRPr lang="en-AU" altLang="zh-CN" sz="2000" dirty="0">
              <a:latin typeface="Courier New" panose="02070309020205020404" pitchFamily="49" charset="0"/>
            </a:endParaRPr>
          </a:p>
          <a:p>
            <a:pPr lvl="1"/>
            <a:r>
              <a:rPr lang="en-AU" altLang="zh-CN" sz="2000" dirty="0"/>
              <a:t>…</a:t>
            </a:r>
            <a:endParaRPr lang="en-AU" altLang="zh-CN" sz="2000" dirty="0"/>
          </a:p>
          <a:p>
            <a:r>
              <a:rPr lang="zh-CN" altLang="en-AU" dirty="0">
                <a:ea typeface="宋体" panose="02010600030101010101" pitchFamily="2" charset="-122"/>
              </a:rPr>
              <a:t>序列类型</a:t>
            </a:r>
            <a:endParaRPr lang="zh-CN" altLang="en-AU" dirty="0">
              <a:ea typeface="宋体" panose="02010600030101010101" pitchFamily="2" charset="-122"/>
            </a:endParaRPr>
          </a:p>
          <a:p>
            <a:pPr lvl="1"/>
            <a:r>
              <a:rPr lang="zh-CN" altLang="en-AU" sz="2000" dirty="0" smtClean="0">
                <a:ea typeface="宋体" panose="02010600030101010101" pitchFamily="2" charset="-122"/>
              </a:rPr>
              <a:t> </a:t>
            </a:r>
            <a:r>
              <a:rPr lang="en-AU" altLang="zh-CN" sz="2000" dirty="0">
                <a:latin typeface="Courier New" panose="02070309020205020404" pitchFamily="49" charset="0"/>
              </a:rPr>
              <a:t>ARRAY</a:t>
            </a:r>
            <a:endParaRPr lang="en-AU" altLang="zh-CN" sz="2000" dirty="0">
              <a:latin typeface="Courier New" panose="02070309020205020404" pitchFamily="49" charset="0"/>
            </a:endParaRPr>
          </a:p>
          <a:p>
            <a:pPr lvl="1"/>
            <a:r>
              <a:rPr lang="en-AU" altLang="zh-CN" sz="2000" dirty="0">
                <a:latin typeface="Courier New" panose="02070309020205020404" pitchFamily="49" charset="0"/>
              </a:rPr>
              <a:t>TUPLE</a:t>
            </a:r>
            <a:endParaRPr lang="en-AU" altLang="zh-CN" sz="2000" dirty="0">
              <a:latin typeface="Courier New" panose="02070309020205020404" pitchFamily="49" charset="0"/>
            </a:endParaRPr>
          </a:p>
          <a:p>
            <a:pPr marL="0" lvl="2" indent="0">
              <a:buNone/>
            </a:pPr>
            <a:endParaRPr lang="en-AU" altLang="zh-CN" dirty="0"/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7504" y="1124744"/>
            <a:ext cx="8928992" cy="55446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定义数据类型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1196752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&lt;root&gt;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&lt;Properties&gt;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&lt;name&gt;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&lt;Type&gt;    </a:t>
            </a:r>
            <a:r>
              <a:rPr lang="en-AU" altLang="zh-CN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	</a:t>
            </a:r>
            <a:r>
              <a:rPr lang="en-AU" altLang="zh-CN" b="1" dirty="0" smtClean="0">
                <a:solidFill>
                  <a:srgbClr val="C00000"/>
                </a:solidFill>
                <a:latin typeface="Courier New" panose="02070309020205020404" pitchFamily="49" charset="0"/>
              </a:rPr>
              <a:t>STRING</a:t>
            </a:r>
            <a:r>
              <a:rPr lang="en-AU" altLang="zh-CN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	&lt;/</a:t>
            </a: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Type&gt;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&lt;/name&gt;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</a:t>
            </a:r>
            <a:r>
              <a:rPr lang="en-AU" altLang="zh-CN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&lt;items&gt;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&lt;Type&gt;   </a:t>
            </a:r>
            <a:r>
              <a:rPr lang="en-AU" altLang="zh-CN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	</a:t>
            </a:r>
            <a:r>
              <a:rPr lang="en-AU" altLang="zh-CN" b="1" dirty="0" smtClean="0">
                <a:solidFill>
                  <a:srgbClr val="C00000"/>
                </a:solidFill>
                <a:latin typeface="Courier New" panose="02070309020205020404" pitchFamily="49" charset="0"/>
              </a:rPr>
              <a:t>ARRAY</a:t>
            </a:r>
            <a:endParaRPr lang="en-AU" altLang="zh-CN" b="1" dirty="0">
              <a:solidFill>
                <a:srgbClr val="C00000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 </a:t>
            </a:r>
            <a:r>
              <a:rPr lang="en-AU" altLang="zh-CN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 </a:t>
            </a: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&lt;of&gt;   </a:t>
            </a:r>
            <a:r>
              <a:rPr lang="en-AU" altLang="zh-CN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</a:t>
            </a:r>
            <a:r>
              <a:rPr lang="en-AU" altLang="zh-CN" b="1" dirty="0" smtClean="0">
                <a:solidFill>
                  <a:srgbClr val="C00000"/>
                </a:solidFill>
                <a:latin typeface="Courier New" panose="02070309020205020404" pitchFamily="49" charset="0"/>
              </a:rPr>
              <a:t>UINT8</a:t>
            </a:r>
            <a:r>
              <a:rPr lang="en-AU" altLang="zh-CN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	 	 &lt;/</a:t>
            </a: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of&gt;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	   &lt;/</a:t>
            </a: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Type&gt;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</a:t>
            </a:r>
            <a:r>
              <a:rPr lang="en-AU" altLang="zh-CN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&lt;/items&gt;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&lt;/Properties</a:t>
            </a:r>
            <a:r>
              <a:rPr lang="en-AU" altLang="zh-CN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</a:t>
            </a:r>
            <a:r>
              <a:rPr lang="en-AU" altLang="zh-CN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...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&lt;/root&gt;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endParaRPr lang="zh-CN" alt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定义数据类型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>
                <a:ea typeface="宋体" panose="02010600030101010101" pitchFamily="2" charset="-122"/>
              </a:rPr>
              <a:t>复杂类型</a:t>
            </a:r>
            <a:endParaRPr lang="en-AU" altLang="zh-CN" dirty="0"/>
          </a:p>
          <a:p>
            <a:pPr lvl="1"/>
            <a:r>
              <a:rPr lang="en-AU" altLang="zh-CN" dirty="0">
                <a:latin typeface="Courier New" panose="02070309020205020404" pitchFamily="49" charset="0"/>
              </a:rPr>
              <a:t>FIXED_DICT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2"/>
            <a:r>
              <a:rPr lang="en-AU" altLang="zh-CN" sz="2000" dirty="0">
                <a:ea typeface="宋体" panose="02010600030101010101" pitchFamily="2" charset="-122"/>
              </a:rPr>
              <a:t>D</a:t>
            </a:r>
            <a:r>
              <a:rPr lang="en-AU" altLang="zh-CN" sz="2000" dirty="0"/>
              <a:t>ictionary</a:t>
            </a:r>
            <a:r>
              <a:rPr lang="zh-CN" altLang="en-AU" sz="2000" dirty="0">
                <a:ea typeface="宋体" panose="02010600030101010101" pitchFamily="2" charset="-122"/>
              </a:rPr>
              <a:t>型的对象</a:t>
            </a:r>
            <a:endParaRPr lang="en-AU" altLang="zh-CN" sz="2000" dirty="0"/>
          </a:p>
          <a:p>
            <a:pPr lvl="2"/>
            <a:r>
              <a:rPr lang="zh-CN" altLang="en-AU" sz="2000" dirty="0">
                <a:ea typeface="宋体" panose="02010600030101010101" pitchFamily="2" charset="-122"/>
              </a:rPr>
              <a:t>固定的</a:t>
            </a:r>
            <a:r>
              <a:rPr lang="en-AU" altLang="zh-CN" sz="2000" dirty="0">
                <a:ea typeface="宋体" panose="02010600030101010101" pitchFamily="2" charset="-122"/>
              </a:rPr>
              <a:t>key</a:t>
            </a:r>
            <a:r>
              <a:rPr lang="zh-CN" altLang="en-AU" sz="2000" dirty="0">
                <a:ea typeface="宋体" panose="02010600030101010101" pitchFamily="2" charset="-122"/>
              </a:rPr>
              <a:t>集</a:t>
            </a:r>
            <a:endParaRPr lang="en-AU" altLang="zh-CN" sz="2000" dirty="0"/>
          </a:p>
          <a:p>
            <a:pPr lvl="1"/>
            <a:r>
              <a:rPr lang="en-AU" altLang="zh-CN" dirty="0">
                <a:latin typeface="Courier New" panose="02070309020205020404" pitchFamily="49" charset="0"/>
              </a:rPr>
              <a:t>PYTHON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2"/>
            <a:r>
              <a:rPr lang="zh-CN" altLang="en-AU" sz="2000" dirty="0">
                <a:ea typeface="宋体" panose="02010600030101010101" pitchFamily="2" charset="-122"/>
              </a:rPr>
              <a:t>比</a:t>
            </a:r>
            <a:r>
              <a:rPr lang="en-AU" altLang="zh-CN" sz="2000" dirty="0">
                <a:latin typeface="Courier New" panose="02070309020205020404" pitchFamily="49" charset="0"/>
              </a:rPr>
              <a:t>FIXED_DICT</a:t>
            </a:r>
            <a:r>
              <a:rPr lang="zh-CN" altLang="en-AU" sz="2000" dirty="0">
                <a:latin typeface="Courier New" panose="02070309020205020404" pitchFamily="49" charset="0"/>
                <a:ea typeface="宋体" panose="02010600030101010101" pitchFamily="2" charset="-122"/>
              </a:rPr>
              <a:t>低效</a:t>
            </a:r>
            <a:endParaRPr lang="zh-CN" altLang="en-AU" sz="20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lvl="2"/>
            <a:r>
              <a:rPr lang="zh-CN" altLang="en-AU" sz="2000" dirty="0" smtClean="0">
                <a:ea typeface="宋体" panose="02010600030101010101" pitchFamily="2" charset="-122"/>
              </a:rPr>
              <a:t>可以</a:t>
            </a:r>
            <a:r>
              <a:rPr lang="zh-CN" altLang="en-US" sz="2000" dirty="0" smtClean="0">
                <a:ea typeface="宋体" panose="02010600030101010101" pitchFamily="2" charset="-122"/>
              </a:rPr>
              <a:t>支持任何</a:t>
            </a:r>
            <a:r>
              <a:rPr lang="en-US" altLang="zh-CN" sz="2000" dirty="0" smtClean="0">
                <a:ea typeface="宋体" panose="02010600030101010101" pitchFamily="2" charset="-122"/>
              </a:rPr>
              <a:t>Python</a:t>
            </a:r>
            <a:r>
              <a:rPr lang="zh-CN" altLang="en-US" sz="2000" dirty="0" smtClean="0">
                <a:ea typeface="宋体" panose="02010600030101010101" pitchFamily="2" charset="-122"/>
              </a:rPr>
              <a:t>数据类型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lvl="2"/>
            <a:r>
              <a:rPr lang="zh-CN" altLang="en-AU" sz="2000" dirty="0" smtClean="0">
                <a:ea typeface="宋体" panose="02010600030101010101" pitchFamily="2" charset="-122"/>
              </a:rPr>
              <a:t>安全性</a:t>
            </a:r>
            <a:br>
              <a:rPr lang="en-AU" altLang="zh-CN" sz="2000" dirty="0"/>
            </a:br>
            <a:r>
              <a:rPr lang="en-AU" altLang="zh-CN" sz="2000" dirty="0"/>
              <a:t>(</a:t>
            </a:r>
            <a:r>
              <a:rPr lang="zh-CN" altLang="en-AU" sz="2000" dirty="0">
                <a:ea typeface="宋体" panose="02010600030101010101" pitchFamily="2" charset="-122"/>
              </a:rPr>
              <a:t>读取客户端传来的数据来</a:t>
            </a:r>
            <a:r>
              <a:rPr lang="zh-CN" altLang="en-AU" sz="2000" dirty="0" smtClean="0">
                <a:ea typeface="宋体" panose="02010600030101010101" pitchFamily="2" charset="-122"/>
              </a:rPr>
              <a:t>序列化</a:t>
            </a:r>
            <a:r>
              <a:rPr lang="en-AU" altLang="zh-CN" sz="2000" dirty="0" smtClean="0">
                <a:ea typeface="宋体" panose="02010600030101010101" pitchFamily="2" charset="-122"/>
              </a:rPr>
              <a:t>Python</a:t>
            </a:r>
            <a:r>
              <a:rPr lang="zh-CN" altLang="en-AU" sz="2000" dirty="0">
                <a:ea typeface="宋体" panose="02010600030101010101" pitchFamily="2" charset="-122"/>
              </a:rPr>
              <a:t>对象</a:t>
            </a:r>
            <a:r>
              <a:rPr lang="en-AU" altLang="zh-CN" sz="2000" dirty="0"/>
              <a:t>)</a:t>
            </a:r>
            <a:endParaRPr lang="en-AU" altLang="zh-CN" sz="2000" dirty="0">
              <a:ea typeface="宋体" panose="02010600030101010101" pitchFamily="2" charset="-122"/>
            </a:endParaRPr>
          </a:p>
          <a:p>
            <a:pPr lvl="2"/>
            <a:r>
              <a:rPr lang="zh-CN" altLang="en-US" sz="2000" dirty="0">
                <a:ea typeface="宋体" panose="02010600030101010101" pitchFamily="2" charset="-122"/>
              </a:rPr>
              <a:t>使用</a:t>
            </a:r>
            <a:r>
              <a:rPr lang="en-US" altLang="zh-CN" sz="2000" dirty="0">
                <a:ea typeface="宋体" panose="02010600030101010101" pitchFamily="2" charset="-122"/>
              </a:rPr>
              <a:t>Python</a:t>
            </a:r>
            <a:r>
              <a:rPr lang="zh-CN" altLang="en-US" sz="2000" dirty="0">
                <a:ea typeface="宋体" panose="02010600030101010101" pitchFamily="2" charset="-122"/>
              </a:rPr>
              <a:t>的</a:t>
            </a:r>
            <a:r>
              <a:rPr lang="en-US" altLang="zh-CN" sz="2000" dirty="0">
                <a:ea typeface="宋体" panose="02010600030101010101" pitchFamily="2" charset="-122"/>
              </a:rPr>
              <a:t>pickle</a:t>
            </a:r>
            <a:r>
              <a:rPr lang="zh-CN" altLang="en-US" sz="2000" dirty="0" smtClean="0">
                <a:ea typeface="宋体" panose="02010600030101010101" pitchFamily="2" charset="-122"/>
              </a:rPr>
              <a:t>模块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lvl="2"/>
            <a:r>
              <a:rPr lang="en-US" altLang="zh-CN" sz="2000" dirty="0" smtClean="0">
                <a:ea typeface="宋体" panose="02010600030101010101" pitchFamily="2" charset="-122"/>
              </a:rPr>
              <a:t>Unity3D</a:t>
            </a:r>
            <a:r>
              <a:rPr lang="zh-CN" altLang="en-US" sz="2000" dirty="0" smtClean="0">
                <a:ea typeface="宋体" panose="02010600030101010101" pitchFamily="2" charset="-122"/>
              </a:rPr>
              <a:t>等插件环境不应该将该属性类型传输到客户端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marL="409575" lvl="2" indent="0"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  (C#</a:t>
            </a:r>
            <a:r>
              <a:rPr lang="zh-CN" altLang="en-US" sz="2000" dirty="0" smtClean="0">
                <a:ea typeface="宋体" panose="02010600030101010101" pitchFamily="2" charset="-122"/>
              </a:rPr>
              <a:t>无法解析</a:t>
            </a:r>
            <a:r>
              <a:rPr lang="en-US" altLang="zh-CN" sz="2000" dirty="0" smtClean="0">
                <a:ea typeface="宋体" panose="02010600030101010101" pitchFamily="2" charset="-122"/>
              </a:rPr>
              <a:t>)</a:t>
            </a:r>
            <a:endParaRPr lang="en-AU" altLang="zh-CN" sz="2000" dirty="0"/>
          </a:p>
          <a:p>
            <a:pPr marL="0" lvl="2" indent="0">
              <a:buNone/>
            </a:pPr>
            <a:endParaRPr lang="en-AU" altLang="zh-CN" dirty="0"/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7504" y="1124744"/>
            <a:ext cx="8928992" cy="55446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定义数据类型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1196752"/>
            <a:ext cx="864096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&lt;root</a:t>
            </a:r>
            <a:r>
              <a:rPr lang="en-AU" altLang="zh-CN" sz="16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600" b="1" dirty="0" smtClean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&lt;Properties</a:t>
            </a:r>
            <a:r>
              <a:rPr lang="en-AU" altLang="zh-CN" sz="16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600" b="1" dirty="0" smtClean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</a:t>
            </a:r>
            <a:r>
              <a:rPr lang="en-AU" altLang="zh-CN" sz="1600" b="1" dirty="0" err="1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CharacterInfos</a:t>
            </a:r>
            <a:r>
              <a:rPr lang="en-AU" altLang="zh-CN" sz="16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&lt;Type&gt;  FIXED_DICT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   &lt;Properties&gt;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      &lt;name&gt;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         &lt;Type&gt; </a:t>
            </a:r>
            <a:r>
              <a:rPr lang="en-AU" altLang="zh-CN" sz="1600" b="1" dirty="0">
                <a:solidFill>
                  <a:srgbClr val="C00000"/>
                </a:solidFill>
                <a:latin typeface="Courier New" panose="02070309020205020404" pitchFamily="49" charset="0"/>
              </a:rPr>
              <a:t>STRING</a:t>
            </a: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&lt;/Type&gt;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      &lt;/name&gt;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      </a:t>
            </a:r>
            <a:r>
              <a:rPr lang="en-AU" altLang="zh-CN" sz="16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&lt;level&gt;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         &lt;Type&gt; </a:t>
            </a:r>
            <a:r>
              <a:rPr lang="en-AU" altLang="zh-CN" sz="1600" b="1" dirty="0">
                <a:solidFill>
                  <a:srgbClr val="C00000"/>
                </a:solidFill>
                <a:latin typeface="Courier New" panose="02070309020205020404" pitchFamily="49" charset="0"/>
              </a:rPr>
              <a:t>UINT8</a:t>
            </a: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&lt;/Type&gt;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      </a:t>
            </a:r>
            <a:r>
              <a:rPr lang="en-AU" altLang="zh-CN" sz="16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&lt;/</a:t>
            </a: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level </a:t>
            </a:r>
            <a:r>
              <a:rPr lang="en-AU" altLang="zh-CN" sz="16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   &lt;/Properties&gt;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&lt;/Type&gt;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&lt;/</a:t>
            </a:r>
            <a:r>
              <a:rPr lang="en-AU" altLang="zh-CN" sz="1600" b="1" dirty="0" err="1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CharacterInfo</a:t>
            </a:r>
            <a:r>
              <a:rPr lang="en-US" altLang="zh-CN" sz="16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s</a:t>
            </a:r>
            <a:r>
              <a:rPr lang="en-AU" altLang="zh-CN" sz="16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</a:t>
            </a:r>
            <a:r>
              <a:rPr lang="en-AU" altLang="zh-CN" sz="16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&lt;/</a:t>
            </a: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Properties</a:t>
            </a:r>
            <a:r>
              <a:rPr lang="en-AU" altLang="zh-CN" sz="16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600" b="1" dirty="0" smtClean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</a:t>
            </a:r>
            <a:r>
              <a:rPr lang="en-AU" altLang="zh-CN" sz="1600" b="1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...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&lt;/root&gt;</a:t>
            </a:r>
            <a:endParaRPr lang="en-AU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endParaRPr lang="zh-CN" alt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204159" y="3356992"/>
            <a:ext cx="8832337" cy="33112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204159" y="2348880"/>
            <a:ext cx="8832337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mtClean="0">
                <a:solidFill>
                  <a:schemeClr val="accent1"/>
                </a:solidFill>
                <a:ea typeface="宋体" panose="02010600030101010101" pitchFamily="2" charset="-122"/>
              </a:rPr>
              <a:t>自定义类型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4159" y="1052736"/>
            <a:ext cx="8748712" cy="5444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>
                <a:ea typeface="宋体" panose="02010600030101010101" pitchFamily="2" charset="-122"/>
              </a:rPr>
              <a:t>可重用的类型自定义</a:t>
            </a:r>
            <a:endParaRPr lang="en-AU" altLang="zh-CN" dirty="0"/>
          </a:p>
          <a:p>
            <a:pPr lvl="1"/>
            <a:r>
              <a:rPr lang="en-AU" altLang="zh-CN" sz="2000" dirty="0" smtClean="0">
                <a:latin typeface="Courier New" panose="02070309020205020404" pitchFamily="49" charset="0"/>
              </a:rPr>
              <a:t>&lt;assets&gt;/scripts/</a:t>
            </a:r>
            <a:r>
              <a:rPr lang="en-AU" altLang="zh-CN" sz="2000" dirty="0" err="1" smtClean="0">
                <a:latin typeface="Courier New" panose="02070309020205020404" pitchFamily="49" charset="0"/>
              </a:rPr>
              <a:t>entity_defs</a:t>
            </a:r>
            <a:r>
              <a:rPr lang="en-AU" altLang="zh-CN" sz="2000" dirty="0" smtClean="0">
                <a:latin typeface="Courier New" panose="02070309020205020404" pitchFamily="49" charset="0"/>
              </a:rPr>
              <a:t>/</a:t>
            </a:r>
            <a:r>
              <a:rPr lang="en-US" altLang="zh-CN" sz="2000" dirty="0" smtClean="0">
                <a:latin typeface="Courier New" panose="02070309020205020404" pitchFamily="49" charset="0"/>
              </a:rPr>
              <a:t>types</a:t>
            </a:r>
            <a:r>
              <a:rPr lang="en-AU" altLang="zh-CN" sz="2000" dirty="0" smtClean="0">
                <a:latin typeface="Courier New" panose="02070309020205020404" pitchFamily="49" charset="0"/>
              </a:rPr>
              <a:t>.xml</a:t>
            </a:r>
            <a:endParaRPr lang="en-AU" altLang="zh-CN" sz="2000" dirty="0">
              <a:latin typeface="Courier New" panose="02070309020205020404" pitchFamily="49" charset="0"/>
            </a:endParaRPr>
          </a:p>
          <a:p>
            <a:endParaRPr lang="en-US" altLang="zh-CN" dirty="0" smtClean="0">
              <a:ea typeface="宋体" panose="02010600030101010101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159" y="2492896"/>
            <a:ext cx="775221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&lt;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SKILLID&gt;			INT32		&lt;/SKILLID&gt;</a:t>
            </a:r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&lt;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QUESTID&gt;		</a:t>
            </a:r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INT32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		&lt;/QUESTID</a:t>
            </a:r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&gt;</a:t>
            </a:r>
            <a:endParaRPr lang="en-US" altLang="zh-CN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&lt;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EXAMPLES&gt;	FIXED_DICT</a:t>
            </a:r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	&lt;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Properties&gt;</a:t>
            </a:r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		</a:t>
            </a:r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&lt;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k1&gt;</a:t>
            </a:r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		</a:t>
            </a:r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      &lt;Persistent&gt;	false	&lt;/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Persistent&gt;</a:t>
            </a:r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		</a:t>
            </a:r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      &lt;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Type&gt;	INT64	&lt;/Type&gt;</a:t>
            </a:r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		</a:t>
            </a:r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&lt;/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k1&gt;</a:t>
            </a:r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			</a:t>
            </a:r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		</a:t>
            </a:r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&lt;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k2&gt;</a:t>
            </a:r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		</a:t>
            </a:r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      &lt;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Type&gt;	INT64	&lt;/Type&gt;</a:t>
            </a:r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		</a:t>
            </a:r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&lt;/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k2&gt;</a:t>
            </a:r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&lt;/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Properties&gt;</a:t>
            </a:r>
            <a:endParaRPr lang="en-US" altLang="zh-CN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dirty="0" smtClean="0">
                <a:solidFill>
                  <a:schemeClr val="accent4">
                    <a:lumMod val="50000"/>
                  </a:schemeClr>
                </a:solidFill>
              </a:rPr>
              <a:t>&lt;/</a:t>
            </a:r>
            <a:r>
              <a:rPr lang="en-US" altLang="zh-CN" dirty="0">
                <a:solidFill>
                  <a:schemeClr val="accent4">
                    <a:lumMod val="50000"/>
                  </a:schemeClr>
                </a:solidFill>
              </a:rPr>
              <a:t>EXAMPLES&gt;	</a:t>
            </a:r>
            <a:endParaRPr lang="zh-CN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7504" y="1124744"/>
            <a:ext cx="8928992" cy="55446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属性的发布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1196752"/>
            <a:ext cx="864096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54A"/>
              </a:buClr>
              <a:buSzPct val="100000"/>
              <a:buFont typeface="Courier New" panose="02070309020205020404" pitchFamily="49" charset="0"/>
              <a:buNone/>
            </a:pPr>
            <a:r>
              <a:rPr lang="en-GB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&lt;root&gt;</a:t>
            </a:r>
            <a:endParaRPr lang="en-GB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buClr>
                <a:srgbClr val="00254A"/>
              </a:buClr>
              <a:buSzPct val="100000"/>
              <a:buFont typeface="Courier New" panose="02070309020205020404" pitchFamily="49" charset="0"/>
              <a:buNone/>
            </a:pPr>
            <a:r>
              <a:rPr lang="en-GB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&lt;Properties&gt;</a:t>
            </a:r>
            <a:endParaRPr lang="en-GB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buClr>
                <a:srgbClr val="00254A"/>
              </a:buClr>
              <a:buSzPct val="100000"/>
              <a:buFont typeface="Courier New" panose="02070309020205020404" pitchFamily="49" charset="0"/>
              <a:buNone/>
            </a:pPr>
            <a:endParaRPr lang="en-GB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buClr>
                <a:srgbClr val="00254A"/>
              </a:buClr>
              <a:buSzPct val="100000"/>
              <a:buFont typeface="Courier New" panose="02070309020205020404" pitchFamily="49" charset="0"/>
              <a:buNone/>
            </a:pPr>
            <a:r>
              <a:rPr lang="en-GB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&lt;name&gt;</a:t>
            </a:r>
            <a:endParaRPr lang="en-GB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buClr>
                <a:srgbClr val="00254A"/>
              </a:buClr>
              <a:buSzPct val="100000"/>
              <a:buFont typeface="Courier New" panose="02070309020205020404" pitchFamily="49" charset="0"/>
              <a:buNone/>
            </a:pPr>
            <a:r>
              <a:rPr lang="en-GB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&lt;Type&gt;   STRING       &lt;/Type&gt;</a:t>
            </a:r>
            <a:endParaRPr lang="en-GB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buClr>
                <a:srgbClr val="00254A"/>
              </a:buClr>
              <a:buSzPct val="100000"/>
              <a:buFont typeface="Courier New" panose="02070309020205020404" pitchFamily="49" charset="0"/>
              <a:buNone/>
            </a:pPr>
            <a:r>
              <a:rPr lang="en-GB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</a:t>
            </a:r>
            <a:r>
              <a:rPr lang="en-GB" altLang="zh-CN" sz="1600" b="1" dirty="0">
                <a:solidFill>
                  <a:srgbClr val="C00000"/>
                </a:solidFill>
                <a:latin typeface="Courier New" panose="02070309020205020404" pitchFamily="49" charset="0"/>
              </a:rPr>
              <a:t>&lt;Flags&gt;  ??  </a:t>
            </a:r>
            <a:r>
              <a:rPr lang="en-GB" altLang="zh-CN" sz="1600" b="1" dirty="0" smtClean="0">
                <a:solidFill>
                  <a:srgbClr val="C00000"/>
                </a:solidFill>
                <a:latin typeface="Courier New" panose="02070309020205020404" pitchFamily="49" charset="0"/>
              </a:rPr>
              <a:t>		 &lt;/</a:t>
            </a:r>
            <a:r>
              <a:rPr lang="en-GB" altLang="zh-CN" sz="1600" b="1" dirty="0">
                <a:solidFill>
                  <a:srgbClr val="C00000"/>
                </a:solidFill>
                <a:latin typeface="Courier New" panose="02070309020205020404" pitchFamily="49" charset="0"/>
              </a:rPr>
              <a:t>Flags&gt;</a:t>
            </a:r>
            <a:endParaRPr lang="en-GB" altLang="zh-CN" sz="1600" b="1" dirty="0">
              <a:solidFill>
                <a:srgbClr val="C00000"/>
              </a:solidFill>
              <a:latin typeface="Courier New" panose="02070309020205020404" pitchFamily="49" charset="0"/>
            </a:endParaRPr>
          </a:p>
          <a:p>
            <a:pPr>
              <a:buClr>
                <a:srgbClr val="00254A"/>
              </a:buClr>
              <a:buSzPct val="100000"/>
              <a:buFont typeface="Courier New" panose="02070309020205020404" pitchFamily="49" charset="0"/>
              <a:buNone/>
            </a:pPr>
            <a:endParaRPr lang="en-GB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buClr>
                <a:srgbClr val="00254A"/>
              </a:buClr>
              <a:buSzPct val="100000"/>
              <a:buFont typeface="Courier New" panose="02070309020205020404" pitchFamily="49" charset="0"/>
              <a:buNone/>
            </a:pPr>
            <a:r>
              <a:rPr lang="en-GB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&lt;/name&gt;</a:t>
            </a:r>
            <a:endParaRPr lang="en-GB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buClr>
                <a:srgbClr val="00254A"/>
              </a:buClr>
              <a:buSzPct val="100000"/>
              <a:buFont typeface="Courier New" panose="02070309020205020404" pitchFamily="49" charset="0"/>
              <a:buNone/>
            </a:pPr>
            <a:endParaRPr lang="en-GB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buClr>
                <a:srgbClr val="00254A"/>
              </a:buClr>
              <a:buSzPct val="100000"/>
              <a:buFont typeface="Courier New" panose="02070309020205020404" pitchFamily="49" charset="0"/>
              <a:buNone/>
            </a:pPr>
            <a:r>
              <a:rPr lang="en-GB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&lt;/Properties&gt;</a:t>
            </a:r>
            <a:endParaRPr lang="en-GB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buClr>
                <a:srgbClr val="00254A"/>
              </a:buClr>
              <a:buSzPct val="100000"/>
              <a:buFont typeface="Courier New" panose="02070309020205020404" pitchFamily="49" charset="0"/>
              <a:buNone/>
            </a:pPr>
            <a:endParaRPr lang="en-GB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buClr>
                <a:srgbClr val="00254A"/>
              </a:buClr>
              <a:buSzPct val="100000"/>
              <a:buFont typeface="Courier New" panose="02070309020205020404" pitchFamily="49" charset="0"/>
              <a:buNone/>
            </a:pPr>
            <a:r>
              <a:rPr lang="en-GB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...</a:t>
            </a:r>
            <a:endParaRPr lang="en-GB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buClr>
                <a:srgbClr val="00254A"/>
              </a:buClr>
              <a:buSzPct val="100000"/>
              <a:buFont typeface="Courier New" panose="02070309020205020404" pitchFamily="49" charset="0"/>
              <a:buNone/>
            </a:pPr>
            <a:r>
              <a:rPr lang="en-GB" altLang="zh-CN" sz="1600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&lt;/root&gt;</a:t>
            </a:r>
            <a:endParaRPr lang="en-GB" altLang="zh-CN" sz="1600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endParaRPr lang="zh-CN" alt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属性的发布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6454775" y="1922463"/>
            <a:ext cx="1511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>
              <a:spcBef>
                <a:spcPct val="0"/>
              </a:spcBef>
            </a:pPr>
            <a:r>
              <a:rPr lang="en-US" altLang="zh-CN" sz="1600" dirty="0">
                <a:latin typeface="Courier New" panose="02070309020205020404" pitchFamily="49" charset="0"/>
                <a:ea typeface="宋体" panose="02010600030101010101" pitchFamily="2" charset="-122"/>
              </a:rPr>
              <a:t>BASE</a:t>
            </a:r>
            <a:endParaRPr lang="en-US" altLang="zh-CN" sz="1600" dirty="0"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5049838" y="3071813"/>
            <a:ext cx="12271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latin typeface="Courier New" panose="02070309020205020404" pitchFamily="49" charset="0"/>
                <a:ea typeface="宋体" panose="02010600030101010101" pitchFamily="2" charset="-122"/>
              </a:rPr>
              <a:t>OWN_CLIENT</a:t>
            </a:r>
            <a:endParaRPr lang="en-US" altLang="zh-CN" sz="1600" dirty="0"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 flipV="1">
            <a:off x="2065338" y="2460625"/>
            <a:ext cx="216535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Oval 6"/>
          <p:cNvSpPr>
            <a:spLocks noChangeArrowheads="1"/>
          </p:cNvSpPr>
          <p:nvPr/>
        </p:nvSpPr>
        <p:spPr bwMode="auto">
          <a:xfrm>
            <a:off x="554038" y="2241550"/>
            <a:ext cx="1511300" cy="576263"/>
          </a:xfrm>
          <a:prstGeom prst="ellipse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AU" sz="2000"/>
              <a:t>Ghost</a:t>
            </a:r>
            <a:endParaRPr lang="en-US" altLang="zh-CN" sz="2000">
              <a:ea typeface="宋体" panose="02010600030101010101" pitchFamily="2" charset="-122"/>
            </a:endParaRPr>
          </a:p>
        </p:txBody>
      </p:sp>
      <p:sp>
        <p:nvSpPr>
          <p:cNvPr id="23" name="Oval 7"/>
          <p:cNvSpPr>
            <a:spLocks noChangeArrowheads="1"/>
          </p:cNvSpPr>
          <p:nvPr/>
        </p:nvSpPr>
        <p:spPr bwMode="auto">
          <a:xfrm>
            <a:off x="6454775" y="2241550"/>
            <a:ext cx="1511300" cy="576263"/>
          </a:xfrm>
          <a:prstGeom prst="ellipse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AU" sz="2000"/>
              <a:t>Base</a:t>
            </a:r>
            <a:endParaRPr lang="en-US" altLang="zh-CN" sz="2000">
              <a:ea typeface="宋体" panose="02010600030101010101" pitchFamily="2" charset="-122"/>
            </a:endParaRPr>
          </a:p>
        </p:txBody>
      </p:sp>
      <p:sp>
        <p:nvSpPr>
          <p:cNvPr id="24" name="Oval 8"/>
          <p:cNvSpPr>
            <a:spLocks noChangeArrowheads="1"/>
          </p:cNvSpPr>
          <p:nvPr/>
        </p:nvSpPr>
        <p:spPr bwMode="auto">
          <a:xfrm>
            <a:off x="4230688" y="2241550"/>
            <a:ext cx="1511300" cy="576263"/>
          </a:xfrm>
          <a:prstGeom prst="ellipse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AU" sz="2000"/>
              <a:t>Cell</a:t>
            </a:r>
            <a:endParaRPr lang="en-US" altLang="zh-CN" sz="2000">
              <a:ea typeface="宋体" panose="02010600030101010101" pitchFamily="2" charset="-122"/>
            </a:endParaRPr>
          </a:p>
        </p:txBody>
      </p:sp>
      <p:sp>
        <p:nvSpPr>
          <p:cNvPr id="25" name="Oval 9"/>
          <p:cNvSpPr>
            <a:spLocks noChangeArrowheads="1"/>
          </p:cNvSpPr>
          <p:nvPr/>
        </p:nvSpPr>
        <p:spPr bwMode="auto">
          <a:xfrm>
            <a:off x="4230688" y="4800600"/>
            <a:ext cx="1511300" cy="576263"/>
          </a:xfrm>
          <a:prstGeom prst="ellipse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AU"/>
              <a:t>Own client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6" name="Oval 10"/>
          <p:cNvSpPr>
            <a:spLocks noChangeArrowheads="1"/>
          </p:cNvSpPr>
          <p:nvPr/>
        </p:nvSpPr>
        <p:spPr bwMode="auto">
          <a:xfrm>
            <a:off x="554038" y="4800600"/>
            <a:ext cx="1511300" cy="576263"/>
          </a:xfrm>
          <a:prstGeom prst="ellipse">
            <a:avLst/>
          </a:prstGeom>
          <a:solidFill>
            <a:srgbClr val="0099FF"/>
          </a:solid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AU"/>
              <a:t>Other clients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4222750" y="1919288"/>
            <a:ext cx="1511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0"/>
              </a:spcBef>
            </a:pPr>
            <a:r>
              <a:rPr lang="en-US" altLang="zh-CN" sz="1600" dirty="0">
                <a:latin typeface="Courier New" panose="02070309020205020404" pitchFamily="49" charset="0"/>
                <a:ea typeface="宋体" panose="02010600030101010101" pitchFamily="2" charset="-122"/>
              </a:rPr>
              <a:t>CELL_PRIVATE</a:t>
            </a:r>
            <a:endParaRPr lang="en-US" altLang="zh-CN" sz="1600" dirty="0"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2411413" y="2133600"/>
            <a:ext cx="14716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latin typeface="Courier New" panose="02070309020205020404" pitchFamily="49" charset="0"/>
                <a:ea typeface="宋体" panose="02010600030101010101" pitchFamily="2" charset="-122"/>
              </a:rPr>
              <a:t>CELL_PUBLIC</a:t>
            </a:r>
            <a:endParaRPr lang="en-US" altLang="zh-CN" sz="1600" dirty="0"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1943100" y="3500438"/>
            <a:ext cx="1622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latin typeface="Courier New" panose="02070309020205020404" pitchFamily="49" charset="0"/>
                <a:ea typeface="宋体" panose="02010600030101010101" pitchFamily="2" charset="-122"/>
              </a:rPr>
              <a:t>OTHER_CLIENTS</a:t>
            </a:r>
            <a:endParaRPr lang="en-US" altLang="zh-CN" sz="1600" b="0" dirty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0" name="Line 14"/>
          <p:cNvSpPr>
            <a:spLocks noChangeShapeType="1"/>
          </p:cNvSpPr>
          <p:nvPr/>
        </p:nvSpPr>
        <p:spPr bwMode="auto">
          <a:xfrm>
            <a:off x="4986338" y="2820988"/>
            <a:ext cx="0" cy="2016125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" name="Line 15"/>
          <p:cNvSpPr>
            <a:spLocks noChangeShapeType="1"/>
          </p:cNvSpPr>
          <p:nvPr/>
        </p:nvSpPr>
        <p:spPr bwMode="auto">
          <a:xfrm>
            <a:off x="2033588" y="2640013"/>
            <a:ext cx="2195512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2430463" y="2963863"/>
            <a:ext cx="468312" cy="16351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2952750" y="3162300"/>
            <a:ext cx="468313" cy="1635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" name="Rectangle 18"/>
          <p:cNvSpPr>
            <a:spLocks noChangeArrowheads="1"/>
          </p:cNvSpPr>
          <p:nvPr/>
        </p:nvSpPr>
        <p:spPr bwMode="auto">
          <a:xfrm>
            <a:off x="1774825" y="2676525"/>
            <a:ext cx="24415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latin typeface="Courier New" panose="02070309020205020404" pitchFamily="49" charset="0"/>
                <a:ea typeface="宋体" panose="02010600030101010101" pitchFamily="2" charset="-122"/>
              </a:rPr>
              <a:t>CELL_PUBLIC_AND_OWN</a:t>
            </a:r>
            <a:endParaRPr lang="en-US" altLang="zh-CN" sz="1600" b="0" dirty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Freeform 19"/>
          <p:cNvSpPr/>
          <p:nvPr/>
        </p:nvSpPr>
        <p:spPr bwMode="auto">
          <a:xfrm>
            <a:off x="1982788" y="2806700"/>
            <a:ext cx="2695575" cy="2095500"/>
          </a:xfrm>
          <a:custGeom>
            <a:avLst/>
            <a:gdLst>
              <a:gd name="T0" fmla="*/ 1698 w 1698"/>
              <a:gd name="T1" fmla="*/ 0 h 1320"/>
              <a:gd name="T2" fmla="*/ 510 w 1698"/>
              <a:gd name="T3" fmla="*/ 966 h 1320"/>
              <a:gd name="T4" fmla="*/ 0 w 1698"/>
              <a:gd name="T5" fmla="*/ 1320 h 1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98" h="1320">
                <a:moveTo>
                  <a:pt x="1698" y="0"/>
                </a:moveTo>
                <a:cubicBezTo>
                  <a:pt x="1500" y="161"/>
                  <a:pt x="793" y="746"/>
                  <a:pt x="510" y="966"/>
                </a:cubicBezTo>
                <a:cubicBezTo>
                  <a:pt x="227" y="1186"/>
                  <a:pt x="106" y="1246"/>
                  <a:pt x="0" y="1320"/>
                </a:cubicBezTo>
              </a:path>
            </a:pathLst>
          </a:custGeom>
          <a:noFill/>
          <a:ln w="19050" cap="flat" cmpd="sng">
            <a:solidFill>
              <a:schemeClr val="bg2"/>
            </a:solidFill>
            <a:prstDash val="solid"/>
            <a:rou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" name="Freeform 20"/>
          <p:cNvSpPr/>
          <p:nvPr/>
        </p:nvSpPr>
        <p:spPr bwMode="auto">
          <a:xfrm flipH="1">
            <a:off x="3689350" y="2820988"/>
            <a:ext cx="1116013" cy="1984375"/>
          </a:xfrm>
          <a:custGeom>
            <a:avLst/>
            <a:gdLst>
              <a:gd name="T0" fmla="*/ 0 w 753"/>
              <a:gd name="T1" fmla="*/ 0 h 1250"/>
              <a:gd name="T2" fmla="*/ 731 w 753"/>
              <a:gd name="T3" fmla="*/ 692 h 1250"/>
              <a:gd name="T4" fmla="*/ 131 w 753"/>
              <a:gd name="T5" fmla="*/ 1250 h 1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53" h="1250">
                <a:moveTo>
                  <a:pt x="0" y="0"/>
                </a:moveTo>
                <a:cubicBezTo>
                  <a:pt x="122" y="115"/>
                  <a:pt x="709" y="484"/>
                  <a:pt x="731" y="692"/>
                </a:cubicBezTo>
                <a:cubicBezTo>
                  <a:pt x="753" y="900"/>
                  <a:pt x="256" y="1134"/>
                  <a:pt x="131" y="1250"/>
                </a:cubicBezTo>
              </a:path>
            </a:pathLst>
          </a:custGeom>
          <a:noFill/>
          <a:ln w="19050" cap="flat" cmpd="sng">
            <a:solidFill>
              <a:schemeClr val="bg2"/>
            </a:solidFill>
            <a:prstDash val="solid"/>
            <a:rou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" name="Rectangle 21"/>
          <p:cNvSpPr>
            <a:spLocks noChangeArrowheads="1"/>
          </p:cNvSpPr>
          <p:nvPr/>
        </p:nvSpPr>
        <p:spPr bwMode="auto">
          <a:xfrm>
            <a:off x="2700338" y="4184650"/>
            <a:ext cx="1366837" cy="2444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latin typeface="Courier New" panose="02070309020205020404" pitchFamily="49" charset="0"/>
                <a:ea typeface="宋体" panose="02010600030101010101" pitchFamily="2" charset="-122"/>
              </a:rPr>
              <a:t>ALL_CLIENTS</a:t>
            </a:r>
            <a:endParaRPr lang="en-US" altLang="zh-CN" sz="1600" dirty="0"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  <p:sp>
        <p:nvSpPr>
          <p:cNvPr id="38" name="Line 22"/>
          <p:cNvSpPr>
            <a:spLocks noChangeShapeType="1"/>
          </p:cNvSpPr>
          <p:nvPr/>
        </p:nvSpPr>
        <p:spPr bwMode="auto">
          <a:xfrm flipH="1">
            <a:off x="5770563" y="2819400"/>
            <a:ext cx="1476375" cy="2233613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9" name="Rectangle 23"/>
          <p:cNvSpPr>
            <a:spLocks noChangeArrowheads="1"/>
          </p:cNvSpPr>
          <p:nvPr/>
        </p:nvSpPr>
        <p:spPr bwMode="auto">
          <a:xfrm>
            <a:off x="6670675" y="3792538"/>
            <a:ext cx="18367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latin typeface="Courier New" panose="02070309020205020404" pitchFamily="49" charset="0"/>
                <a:ea typeface="宋体" panose="02010600030101010101" pitchFamily="2" charset="-122"/>
              </a:rPr>
              <a:t>BASE_AND_CLIENT</a:t>
            </a:r>
            <a:endParaRPr lang="en-US" altLang="zh-CN" sz="1600" dirty="0"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  <p:sp>
        <p:nvSpPr>
          <p:cNvPr id="40" name="Line 24"/>
          <p:cNvSpPr>
            <a:spLocks noChangeShapeType="1"/>
          </p:cNvSpPr>
          <p:nvPr/>
        </p:nvSpPr>
        <p:spPr bwMode="auto">
          <a:xfrm>
            <a:off x="4284663" y="2816225"/>
            <a:ext cx="179387" cy="649288"/>
          </a:xfrm>
          <a:prstGeom prst="line">
            <a:avLst/>
          </a:prstGeom>
          <a:noFill/>
          <a:ln w="76200">
            <a:noFill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" name="Line 25"/>
          <p:cNvSpPr>
            <a:spLocks noChangeShapeType="1"/>
          </p:cNvSpPr>
          <p:nvPr/>
        </p:nvSpPr>
        <p:spPr bwMode="auto">
          <a:xfrm>
            <a:off x="4222750" y="2640013"/>
            <a:ext cx="647700" cy="2160587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Loginapp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进程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15776" y="1413024"/>
            <a:ext cx="874871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kumimoji="0" lang="zh-CN" altLang="en-A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与客户端的第一个连接点</a:t>
            </a:r>
            <a:endParaRPr kumimoji="0" lang="en-AU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  <a:cs typeface="+mn-cs"/>
            </a:endParaRP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kumimoji="0" lang="zh-CN" altLang="en-A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固定的端口</a:t>
            </a:r>
            <a:endParaRPr kumimoji="0" lang="en-AU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  <a:cs typeface="+mn-cs"/>
            </a:endParaRP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kumimoji="0" lang="zh-CN" altLang="en-A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初始通信时加密</a:t>
            </a:r>
            <a:endParaRPr kumimoji="0" lang="zh-CN" altLang="en-AU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  <a:ea typeface="宋体" panose="02010600030101010101" pitchFamily="2" charset="-122"/>
              <a:cs typeface="+mn-cs"/>
            </a:endParaRPr>
          </a:p>
          <a:p>
            <a:pPr marL="182245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None/>
              <a:defRPr/>
            </a:pPr>
            <a:r>
              <a:rPr lang="zh-CN" altLang="en-US" sz="2000" kern="0" dirty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</a:t>
            </a:r>
            <a:r>
              <a:rPr lang="zh-CN" altLang="en-US" sz="2000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   </a:t>
            </a:r>
            <a:r>
              <a:rPr kumimoji="0" lang="zh-CN" alt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</a:rPr>
              <a:t>公用密钥对</a:t>
            </a: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</a:rPr>
              <a:t>(</a:t>
            </a:r>
            <a:r>
              <a:rPr kumimoji="0" lang="zh-CN" alt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</a:rPr>
              <a:t>任意长度的密钥</a:t>
            </a: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</a:rPr>
              <a:t>)</a:t>
            </a:r>
            <a:endParaRPr kumimoji="0" lang="en-AU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</a:endParaRPr>
          </a:p>
          <a:p>
            <a:pPr marL="182245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None/>
              <a:defRPr/>
            </a:pPr>
            <a:r>
              <a:rPr lang="zh-CN" altLang="en-US" sz="2000" kern="0" dirty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</a:t>
            </a:r>
            <a:r>
              <a:rPr lang="zh-CN" altLang="en-US" sz="2000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   </a:t>
            </a:r>
            <a:r>
              <a:rPr kumimoji="0" lang="zh-CN" alt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</a:rPr>
              <a:t>用户名</a:t>
            </a: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</a:rPr>
              <a:t> / </a:t>
            </a:r>
            <a:r>
              <a:rPr kumimoji="0" lang="zh-CN" alt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</a:rPr>
              <a:t>密码</a:t>
            </a:r>
            <a:endParaRPr kumimoji="0" lang="en-AU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</a:endParaRPr>
          </a:p>
          <a:p>
            <a:pPr marL="180975" marR="0" lvl="0" indent="-18097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/>
            </a:pPr>
            <a:r>
              <a:rPr kumimoji="0" lang="zh-CN" altLang="en-A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使用多个</a:t>
            </a:r>
            <a:r>
              <a:rPr kumimoji="0" lang="en-AU" altLang="zh-CN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  <a:cs typeface="+mn-cs"/>
              </a:rPr>
              <a:t>Loginapps</a:t>
            </a:r>
            <a:r>
              <a:rPr kumimoji="0" lang="zh-CN" altLang="en-A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</a:rPr>
              <a:t>使得负载均衡</a:t>
            </a:r>
            <a:endParaRPr lang="en-AU" altLang="zh-CN" kern="0" dirty="0">
              <a:solidFill>
                <a:schemeClr val="tx2"/>
              </a:solidFill>
              <a:latin typeface="Verdana" panose="020B0604030504040204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None/>
              <a:defRPr/>
            </a:pPr>
            <a:r>
              <a:rPr kumimoji="0" lang="en-AU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</a:rPr>
              <a:t>       </a:t>
            </a: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</a:rPr>
              <a:t>DNS</a:t>
            </a:r>
            <a:r>
              <a:rPr kumimoji="0" lang="zh-CN" alt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Verdana" panose="020B0604030504040204"/>
                <a:ea typeface="宋体" panose="02010600030101010101" pitchFamily="2" charset="-122"/>
              </a:rPr>
              <a:t>轮流调度</a:t>
            </a:r>
            <a:endParaRPr kumimoji="0" lang="en-AU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Verdana" panose="020B060403050404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属性的发布</a:t>
            </a:r>
            <a:r>
              <a:rPr lang="en-US" altLang="zh-CN" dirty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- BASE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215776" y="1413024"/>
            <a:ext cx="8748712" cy="2736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sz="2000" dirty="0">
                <a:ea typeface="宋体" panose="02010600030101010101" pitchFamily="2" charset="-122"/>
              </a:rPr>
              <a:t>属于</a:t>
            </a:r>
            <a:r>
              <a:rPr lang="en-AU" altLang="zh-CN" sz="2000" dirty="0" smtClean="0">
                <a:ea typeface="宋体" panose="02010600030101010101" pitchFamily="2" charset="-122"/>
              </a:rPr>
              <a:t>Base</a:t>
            </a:r>
            <a:endParaRPr lang="en-AU" altLang="zh-CN" sz="2000" dirty="0" smtClean="0">
              <a:ea typeface="宋体" panose="02010600030101010101" pitchFamily="2" charset="-122"/>
            </a:endParaRPr>
          </a:p>
          <a:p>
            <a:r>
              <a:rPr lang="zh-CN" altLang="en-AU" sz="2000" dirty="0">
                <a:ea typeface="宋体" panose="02010600030101010101" pitchFamily="2" charset="-122"/>
              </a:rPr>
              <a:t>只有</a:t>
            </a:r>
            <a:r>
              <a:rPr lang="en-AU" altLang="zh-CN" sz="2000" dirty="0"/>
              <a:t>Base</a:t>
            </a:r>
            <a:r>
              <a:rPr lang="zh-CN" altLang="en-AU" sz="2000" dirty="0">
                <a:ea typeface="宋体" panose="02010600030101010101" pitchFamily="2" charset="-122"/>
              </a:rPr>
              <a:t>可以</a:t>
            </a:r>
            <a:r>
              <a:rPr lang="zh-CN" altLang="en-AU" sz="2000" dirty="0" smtClean="0">
                <a:ea typeface="宋体" panose="02010600030101010101" pitchFamily="2" charset="-122"/>
              </a:rPr>
              <a:t>访问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      </a:t>
            </a:r>
            <a:r>
              <a:rPr lang="en-US" altLang="zh-CN" sz="1600" dirty="0" smtClean="0">
                <a:ea typeface="宋体" panose="02010600030101010101" pitchFamily="2" charset="-122"/>
              </a:rPr>
              <a:t>Baseapp2</a:t>
            </a:r>
            <a:r>
              <a:rPr lang="zh-CN" altLang="en-US" sz="1600" dirty="0">
                <a:ea typeface="宋体" panose="02010600030101010101" pitchFamily="2" charset="-122"/>
              </a:rPr>
              <a:t>和</a:t>
            </a:r>
            <a:r>
              <a:rPr lang="en-US" altLang="zh-CN" sz="1600" dirty="0">
                <a:ea typeface="宋体" panose="02010600030101010101" pitchFamily="2" charset="-122"/>
              </a:rPr>
              <a:t>Baseapp3</a:t>
            </a:r>
            <a:r>
              <a:rPr lang="zh-CN" altLang="en-US" sz="1600" dirty="0">
                <a:ea typeface="宋体" panose="02010600030101010101" pitchFamily="2" charset="-122"/>
              </a:rPr>
              <a:t>无法访问到</a:t>
            </a:r>
            <a:r>
              <a:rPr lang="en-US" altLang="zh-CN" sz="1600" dirty="0">
                <a:ea typeface="宋体" panose="02010600030101010101" pitchFamily="2" charset="-122"/>
              </a:rPr>
              <a:t>Baseapp1</a:t>
            </a:r>
            <a:r>
              <a:rPr lang="zh-CN" altLang="en-US" sz="1600" dirty="0">
                <a:ea typeface="宋体" panose="02010600030101010101" pitchFamily="2" charset="-122"/>
              </a:rPr>
              <a:t>中红色实体的</a:t>
            </a:r>
            <a:r>
              <a:rPr lang="en-US" altLang="zh-CN" sz="1600" dirty="0" smtClean="0">
                <a:ea typeface="宋体" panose="02010600030101010101" pitchFamily="2" charset="-122"/>
              </a:rPr>
              <a:t>BASE</a:t>
            </a:r>
            <a:r>
              <a:rPr lang="zh-CN" altLang="en-US" sz="1600" dirty="0" smtClean="0">
                <a:ea typeface="宋体" panose="02010600030101010101" pitchFamily="2" charset="-122"/>
              </a:rPr>
              <a:t>属性</a:t>
            </a:r>
            <a:endParaRPr lang="en-US" altLang="zh-CN" sz="1600" dirty="0" smtClean="0">
              <a:ea typeface="宋体" panose="02010600030101010101" pitchFamily="2" charset="-122"/>
            </a:endParaRPr>
          </a:p>
          <a:p>
            <a:r>
              <a:rPr lang="en-GB" altLang="zh-CN" sz="2000" dirty="0">
                <a:latin typeface="Verdana" panose="020B0604030504040204" pitchFamily="34" charset="0"/>
              </a:rPr>
              <a:t>BASE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属性的修改不会被广播</a:t>
            </a:r>
            <a:endParaRPr lang="zh-CN" altLang="en-AU" sz="2000" dirty="0">
              <a:ea typeface="宋体" panose="02010600030101010101" pitchFamily="2" charset="-122"/>
            </a:endParaRPr>
          </a:p>
          <a:p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把它们定义在</a:t>
            </a:r>
            <a:r>
              <a:rPr lang="en-GB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.</a:t>
            </a:r>
            <a:r>
              <a:rPr lang="en-GB" altLang="zh-CN" sz="2000" dirty="0" err="1">
                <a:latin typeface="Verdana" panose="020B0604030504040204" pitchFamily="34" charset="0"/>
                <a:ea typeface="宋体" panose="02010600030101010101" pitchFamily="2" charset="-122"/>
              </a:rPr>
              <a:t>def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文件里就意味着它们会被定期的备份到</a:t>
            </a:r>
            <a:r>
              <a:rPr lang="zh-CN" altLang="en-GB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其它</a:t>
            </a:r>
            <a:r>
              <a:rPr lang="en-GB" altLang="zh-CN" sz="2000" dirty="0" err="1" smtClean="0">
                <a:latin typeface="Verdana" panose="020B0604030504040204" pitchFamily="34" charset="0"/>
                <a:ea typeface="宋体" panose="02010600030101010101" pitchFamily="2" charset="-122"/>
              </a:rPr>
              <a:t>Baseapp</a:t>
            </a:r>
            <a:r>
              <a:rPr lang="zh-CN" altLang="en-GB" sz="2000" dirty="0">
                <a:latin typeface="Verdana" panose="020B0604030504040204" pitchFamily="34" charset="0"/>
                <a:ea typeface="宋体" panose="02010600030101010101" pitchFamily="2" charset="-122"/>
              </a:rPr>
              <a:t>上和数据库</a:t>
            </a:r>
            <a:r>
              <a:rPr lang="zh-CN" altLang="en-GB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里</a:t>
            </a:r>
            <a:endParaRPr lang="zh-CN" altLang="en-AU" sz="2000" dirty="0">
              <a:ea typeface="宋体" panose="02010600030101010101" pitchFamily="2" charset="-122"/>
            </a:endParaRPr>
          </a:p>
          <a:p>
            <a:r>
              <a:rPr lang="zh-CN" altLang="en-AU" sz="2000" dirty="0">
                <a:ea typeface="宋体" panose="02010600030101010101" pitchFamily="2" charset="-122"/>
              </a:rPr>
              <a:t>例如</a:t>
            </a:r>
            <a:r>
              <a:rPr lang="en-AU" altLang="zh-CN" sz="2000" dirty="0"/>
              <a:t>:</a:t>
            </a:r>
            <a:endParaRPr lang="en-AU" altLang="zh-CN" sz="2000" dirty="0"/>
          </a:p>
          <a:p>
            <a:pPr marL="0" indent="0">
              <a:buNone/>
            </a:pPr>
            <a:r>
              <a:rPr lang="en-AU" altLang="zh-CN" sz="1600" dirty="0" smtClean="0">
                <a:ea typeface="宋体" panose="02010600030101010101" pitchFamily="2" charset="-122"/>
              </a:rPr>
              <a:t>        </a:t>
            </a:r>
            <a:r>
              <a:rPr lang="zh-CN" altLang="en-US" sz="1600" dirty="0" smtClean="0">
                <a:ea typeface="宋体" panose="02010600030101010101" pitchFamily="2" charset="-122"/>
              </a:rPr>
              <a:t>当前账号</a:t>
            </a:r>
            <a:r>
              <a:rPr lang="en-US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US" sz="1600" dirty="0" smtClean="0">
                <a:ea typeface="宋体" panose="02010600030101010101" pitchFamily="2" charset="-122"/>
              </a:rPr>
              <a:t>记录玩家上次进入游戏所选择的角色</a:t>
            </a:r>
            <a:r>
              <a:rPr lang="en-US" altLang="zh-CN" sz="1600" dirty="0" smtClean="0">
                <a:ea typeface="宋体" panose="02010600030101010101" pitchFamily="2" charset="-122"/>
              </a:rPr>
              <a:t>DBID</a:t>
            </a:r>
            <a:endParaRPr lang="en-US" altLang="zh-CN" sz="16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1600" dirty="0">
                <a:ea typeface="宋体" panose="02010600030101010101" pitchFamily="2" charset="-122"/>
              </a:rPr>
              <a:t> </a:t>
            </a:r>
            <a:r>
              <a:rPr lang="en-US" altLang="zh-CN" sz="1600" dirty="0" smtClean="0">
                <a:ea typeface="宋体" panose="02010600030101010101" pitchFamily="2" charset="-122"/>
              </a:rPr>
              <a:t>       </a:t>
            </a:r>
            <a:r>
              <a:rPr lang="zh-CN" altLang="en-US" sz="1600" dirty="0" smtClean="0">
                <a:ea typeface="宋体" panose="02010600030101010101" pitchFamily="2" charset="-122"/>
              </a:rPr>
              <a:t>公会管理器记录的公会成员信息列表</a:t>
            </a:r>
            <a:endParaRPr lang="en-AU" altLang="zh-CN" sz="1600" dirty="0">
              <a:ea typeface="宋体" panose="02010600030101010101" pitchFamily="2" charset="-122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1403648" y="5085184"/>
            <a:ext cx="5544616" cy="16561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3" name="Group 4"/>
          <p:cNvGrpSpPr/>
          <p:nvPr/>
        </p:nvGrpSpPr>
        <p:grpSpPr bwMode="auto">
          <a:xfrm>
            <a:off x="1619672" y="5229622"/>
            <a:ext cx="5021701" cy="1510165"/>
            <a:chOff x="1066" y="2227"/>
            <a:chExt cx="2727" cy="930"/>
          </a:xfrm>
        </p:grpSpPr>
        <p:sp>
          <p:nvSpPr>
            <p:cNvPr id="94" name="Rectangle 5"/>
            <p:cNvSpPr>
              <a:spLocks noChangeArrowheads="1"/>
            </p:cNvSpPr>
            <p:nvPr/>
          </p:nvSpPr>
          <p:spPr bwMode="auto">
            <a:xfrm>
              <a:off x="1926" y="2626"/>
              <a:ext cx="1157" cy="43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95" name="Group 6"/>
            <p:cNvGrpSpPr/>
            <p:nvPr/>
          </p:nvGrpSpPr>
          <p:grpSpPr bwMode="auto">
            <a:xfrm>
              <a:off x="1066" y="2227"/>
              <a:ext cx="547" cy="288"/>
              <a:chOff x="1066" y="2227"/>
              <a:chExt cx="547" cy="288"/>
            </a:xfrm>
          </p:grpSpPr>
          <p:sp>
            <p:nvSpPr>
              <p:cNvPr id="111" name="Rectangle 7"/>
              <p:cNvSpPr>
                <a:spLocks noChangeArrowheads="1"/>
              </p:cNvSpPr>
              <p:nvPr/>
            </p:nvSpPr>
            <p:spPr bwMode="auto">
              <a:xfrm>
                <a:off x="1066" y="2227"/>
                <a:ext cx="498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2" name="Text Box 8"/>
              <p:cNvSpPr txBox="1">
                <a:spLocks noChangeArrowheads="1"/>
              </p:cNvSpPr>
              <p:nvPr/>
            </p:nvSpPr>
            <p:spPr bwMode="auto">
              <a:xfrm>
                <a:off x="1179" y="2363"/>
                <a:ext cx="434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Baseapp1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13" name="Rectangle 9"/>
              <p:cNvSpPr>
                <a:spLocks noChangeArrowheads="1"/>
              </p:cNvSpPr>
              <p:nvPr/>
            </p:nvSpPr>
            <p:spPr bwMode="auto">
              <a:xfrm>
                <a:off x="1111" y="2250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" name="Rectangle 10"/>
              <p:cNvSpPr>
                <a:spLocks noChangeArrowheads="1"/>
              </p:cNvSpPr>
              <p:nvPr/>
            </p:nvSpPr>
            <p:spPr bwMode="auto">
              <a:xfrm>
                <a:off x="1292" y="2250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" name="Rectangle 11"/>
              <p:cNvSpPr>
                <a:spLocks noChangeArrowheads="1"/>
              </p:cNvSpPr>
              <p:nvPr/>
            </p:nvSpPr>
            <p:spPr bwMode="auto">
              <a:xfrm>
                <a:off x="1474" y="2250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96" name="Group 14"/>
            <p:cNvGrpSpPr/>
            <p:nvPr/>
          </p:nvGrpSpPr>
          <p:grpSpPr bwMode="auto">
            <a:xfrm>
              <a:off x="2177" y="2249"/>
              <a:ext cx="498" cy="288"/>
              <a:chOff x="1066" y="2249"/>
              <a:chExt cx="498" cy="288"/>
            </a:xfrm>
          </p:grpSpPr>
          <p:sp>
            <p:nvSpPr>
              <p:cNvPr id="106" name="Rectangle 15"/>
              <p:cNvSpPr>
                <a:spLocks noChangeArrowheads="1"/>
              </p:cNvSpPr>
              <p:nvPr/>
            </p:nvSpPr>
            <p:spPr bwMode="auto">
              <a:xfrm>
                <a:off x="1066" y="2249"/>
                <a:ext cx="498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7" name="Text Box 16"/>
              <p:cNvSpPr txBox="1">
                <a:spLocks noChangeArrowheads="1"/>
              </p:cNvSpPr>
              <p:nvPr/>
            </p:nvSpPr>
            <p:spPr bwMode="auto">
              <a:xfrm>
                <a:off x="1154" y="2385"/>
                <a:ext cx="389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Baseapp2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8" name="Rectangle 17"/>
              <p:cNvSpPr>
                <a:spLocks noChangeArrowheads="1"/>
              </p:cNvSpPr>
              <p:nvPr/>
            </p:nvSpPr>
            <p:spPr bwMode="auto">
              <a:xfrm>
                <a:off x="1111" y="227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9" name="Rectangle 18"/>
              <p:cNvSpPr>
                <a:spLocks noChangeArrowheads="1"/>
              </p:cNvSpPr>
              <p:nvPr/>
            </p:nvSpPr>
            <p:spPr bwMode="auto">
              <a:xfrm>
                <a:off x="1292" y="227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0" name="Rectangle 19"/>
              <p:cNvSpPr>
                <a:spLocks noChangeArrowheads="1"/>
              </p:cNvSpPr>
              <p:nvPr/>
            </p:nvSpPr>
            <p:spPr bwMode="auto">
              <a:xfrm>
                <a:off x="1474" y="227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97" name="Group 22"/>
            <p:cNvGrpSpPr/>
            <p:nvPr/>
          </p:nvGrpSpPr>
          <p:grpSpPr bwMode="auto">
            <a:xfrm>
              <a:off x="3295" y="2232"/>
              <a:ext cx="498" cy="261"/>
              <a:chOff x="1095" y="2232"/>
              <a:chExt cx="498" cy="261"/>
            </a:xfrm>
          </p:grpSpPr>
          <p:sp>
            <p:nvSpPr>
              <p:cNvPr id="102" name="Rectangle 23"/>
              <p:cNvSpPr>
                <a:spLocks noChangeArrowheads="1"/>
              </p:cNvSpPr>
              <p:nvPr/>
            </p:nvSpPr>
            <p:spPr bwMode="auto">
              <a:xfrm>
                <a:off x="1095" y="2232"/>
                <a:ext cx="498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3" name="Rectangle 25"/>
              <p:cNvSpPr>
                <a:spLocks noChangeArrowheads="1"/>
              </p:cNvSpPr>
              <p:nvPr/>
            </p:nvSpPr>
            <p:spPr bwMode="auto">
              <a:xfrm>
                <a:off x="1140" y="2255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321" y="2255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03" y="2255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98" name="Rectangle 38" descr="75%"/>
            <p:cNvSpPr>
              <a:spLocks noChangeArrowheads="1"/>
            </p:cNvSpPr>
            <p:nvPr/>
          </p:nvSpPr>
          <p:spPr bwMode="auto">
            <a:xfrm>
              <a:off x="1114" y="2381"/>
              <a:ext cx="69" cy="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9" name="Rectangle 48" descr="75%"/>
            <p:cNvSpPr>
              <a:spLocks noChangeArrowheads="1"/>
            </p:cNvSpPr>
            <p:nvPr/>
          </p:nvSpPr>
          <p:spPr bwMode="auto">
            <a:xfrm>
              <a:off x="1952" y="2935"/>
              <a:ext cx="88" cy="7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0" name="Text Box 49"/>
            <p:cNvSpPr txBox="1">
              <a:spLocks noChangeArrowheads="1"/>
            </p:cNvSpPr>
            <p:nvPr/>
          </p:nvSpPr>
          <p:spPr bwMode="auto">
            <a:xfrm>
              <a:off x="2039" y="2645"/>
              <a:ext cx="1044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不可</a:t>
              </a:r>
              <a:r>
                <a:rPr lang="zh-CN" altLang="en-US" sz="800" dirty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访问该实体描述的属性的</a:t>
              </a: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实体</a:t>
              </a:r>
              <a:endParaRPr lang="en-US" altLang="zh-CN" sz="800" dirty="0">
                <a:solidFill>
                  <a:schemeClr val="tx2">
                    <a:lumMod val="40000"/>
                    <a:lumOff val="60000"/>
                  </a:schemeClr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可访问该实体</a:t>
              </a:r>
              <a:r>
                <a:rPr lang="zh-CN" altLang="en-US" sz="80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描述的属性的实体</a:t>
              </a:r>
              <a:endParaRPr lang="en-AU" altLang="zh-CN" sz="800" b="0" dirty="0">
                <a:solidFill>
                  <a:srgbClr val="92D050"/>
                </a:solidFill>
                <a:ea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当前</a:t>
              </a:r>
              <a:r>
                <a:rPr lang="zh-CN" altLang="en-US" sz="80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所描述的实体</a:t>
              </a:r>
              <a:r>
                <a:rPr lang="zh-CN" altLang="en-US" sz="800" dirty="0">
                  <a:solidFill>
                    <a:srgbClr val="C00000"/>
                  </a:solidFill>
                  <a:ea typeface="宋体" panose="02010600030101010101" pitchFamily="2" charset="-122"/>
                </a:rPr>
                <a:t>，也可访问属性</a:t>
              </a:r>
              <a:endParaRPr lang="en-AU" altLang="zh-CN" sz="800" dirty="0">
                <a:solidFill>
                  <a:srgbClr val="C00000"/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endParaRPr lang="en-AU" altLang="zh-CN" sz="800" b="0" dirty="0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101" name="Rectangle 50"/>
            <p:cNvSpPr>
              <a:spLocks noChangeArrowheads="1"/>
            </p:cNvSpPr>
            <p:nvPr/>
          </p:nvSpPr>
          <p:spPr bwMode="auto">
            <a:xfrm>
              <a:off x="1952" y="2804"/>
              <a:ext cx="89" cy="79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16" name="Rectangle 50"/>
          <p:cNvSpPr>
            <a:spLocks noChangeArrowheads="1"/>
          </p:cNvSpPr>
          <p:nvPr/>
        </p:nvSpPr>
        <p:spPr bwMode="auto">
          <a:xfrm>
            <a:off x="3251218" y="5972879"/>
            <a:ext cx="163891" cy="12828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7" name="Text Box 16"/>
          <p:cNvSpPr txBox="1">
            <a:spLocks noChangeArrowheads="1"/>
          </p:cNvSpPr>
          <p:nvPr/>
        </p:nvSpPr>
        <p:spPr bwMode="auto">
          <a:xfrm>
            <a:off x="5796136" y="5414425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Baseapp3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属性的发布</a:t>
            </a:r>
            <a:r>
              <a:rPr lang="en-US" altLang="zh-CN" dirty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- </a:t>
            </a:r>
            <a:r>
              <a:rPr lang="en-AU" altLang="zh-CN" dirty="0">
                <a:solidFill>
                  <a:schemeClr val="accent1"/>
                </a:solidFill>
                <a:ea typeface="宋体" panose="02010600030101010101" pitchFamily="2" charset="-122"/>
              </a:rPr>
              <a:t>BASE_AND_CLIENT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97644" y="1196752"/>
            <a:ext cx="8748712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sz="2000" dirty="0">
                <a:ea typeface="宋体" panose="02010600030101010101" pitchFamily="2" charset="-122"/>
              </a:rPr>
              <a:t>属于</a:t>
            </a:r>
            <a:r>
              <a:rPr lang="en-AU" altLang="zh-CN" sz="2000" dirty="0" smtClean="0">
                <a:ea typeface="宋体" panose="02010600030101010101" pitchFamily="2" charset="-122"/>
              </a:rPr>
              <a:t>Base</a:t>
            </a:r>
            <a:endParaRPr lang="en-AU" altLang="zh-CN" sz="2000" dirty="0" smtClean="0">
              <a:ea typeface="宋体" panose="02010600030101010101" pitchFamily="2" charset="-122"/>
            </a:endParaRPr>
          </a:p>
          <a:p>
            <a:r>
              <a:rPr lang="en-AU" altLang="zh-CN" sz="2000" dirty="0"/>
              <a:t>Base</a:t>
            </a:r>
            <a:r>
              <a:rPr lang="zh-CN" altLang="en-AU" sz="2000" dirty="0">
                <a:ea typeface="宋体" panose="02010600030101010101" pitchFamily="2" charset="-122"/>
              </a:rPr>
              <a:t>和自己的客户端可以</a:t>
            </a:r>
            <a:r>
              <a:rPr lang="zh-CN" altLang="en-AU" sz="2000" dirty="0" smtClean="0">
                <a:ea typeface="宋体" panose="02010600030101010101" pitchFamily="2" charset="-122"/>
              </a:rPr>
              <a:t>访问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1600" dirty="0">
                <a:ea typeface="宋体" panose="02010600030101010101" pitchFamily="2" charset="-122"/>
              </a:rPr>
              <a:t> </a:t>
            </a:r>
            <a:r>
              <a:rPr lang="en-US" altLang="zh-CN" sz="1600" dirty="0" smtClean="0">
                <a:ea typeface="宋体" panose="02010600030101010101" pitchFamily="2" charset="-122"/>
              </a:rPr>
              <a:t>        Baseapp2</a:t>
            </a:r>
            <a:r>
              <a:rPr lang="zh-CN" altLang="en-US" sz="1600" dirty="0" smtClean="0">
                <a:ea typeface="宋体" panose="02010600030101010101" pitchFamily="2" charset="-122"/>
              </a:rPr>
              <a:t>和</a:t>
            </a:r>
            <a:r>
              <a:rPr lang="en-US" altLang="zh-CN" sz="1600" dirty="0" smtClean="0">
                <a:ea typeface="宋体" panose="02010600030101010101" pitchFamily="2" charset="-122"/>
              </a:rPr>
              <a:t>Baseapp3</a:t>
            </a:r>
            <a:r>
              <a:rPr lang="zh-CN" altLang="en-US" sz="1600" dirty="0" smtClean="0">
                <a:ea typeface="宋体" panose="02010600030101010101" pitchFamily="2" charset="-122"/>
              </a:rPr>
              <a:t>无法访问到</a:t>
            </a:r>
            <a:r>
              <a:rPr lang="en-US" altLang="zh-CN" sz="1600" dirty="0" smtClean="0">
                <a:ea typeface="宋体" panose="02010600030101010101" pitchFamily="2" charset="-122"/>
              </a:rPr>
              <a:t>Baseapp1</a:t>
            </a:r>
            <a:r>
              <a:rPr lang="zh-CN" altLang="en-US" sz="1600" dirty="0" smtClean="0">
                <a:ea typeface="宋体" panose="02010600030101010101" pitchFamily="2" charset="-122"/>
              </a:rPr>
              <a:t>中红色实体的</a:t>
            </a:r>
            <a:r>
              <a:rPr lang="en-US" altLang="zh-CN" sz="1600" dirty="0" smtClean="0">
                <a:ea typeface="宋体" panose="02010600030101010101" pitchFamily="2" charset="-122"/>
              </a:rPr>
              <a:t>BASE_AND_CLIENT</a:t>
            </a:r>
            <a:r>
              <a:rPr lang="zh-CN" altLang="en-US" sz="1600" dirty="0" smtClean="0">
                <a:ea typeface="宋体" panose="02010600030101010101" pitchFamily="2" charset="-122"/>
              </a:rPr>
              <a:t>属性</a:t>
            </a:r>
            <a:endParaRPr lang="en-AU" altLang="zh-CN" sz="1600" dirty="0" smtClean="0">
              <a:ea typeface="宋体" panose="02010600030101010101" pitchFamily="2" charset="-122"/>
            </a:endParaRPr>
          </a:p>
          <a:p>
            <a:r>
              <a:rPr lang="zh-CN" altLang="en-GB" sz="2000" dirty="0">
                <a:ea typeface="宋体" panose="02010600030101010101" pitchFamily="2" charset="-122"/>
              </a:rPr>
              <a:t>该类属性的值的改变也会被发布到其对应的自己的客户端的</a:t>
            </a:r>
            <a:r>
              <a:rPr lang="en-GB" altLang="zh-CN" sz="2000" dirty="0">
                <a:ea typeface="宋体" panose="02010600030101010101" pitchFamily="2" charset="-122"/>
              </a:rPr>
              <a:t>entity</a:t>
            </a:r>
            <a:r>
              <a:rPr lang="zh-CN" altLang="en-GB" sz="2000" dirty="0">
                <a:ea typeface="宋体" panose="02010600030101010101" pitchFamily="2" charset="-122"/>
              </a:rPr>
              <a:t>上。并且会有脚本的回调</a:t>
            </a:r>
            <a:r>
              <a:rPr lang="en-US" altLang="zh-CN" sz="2000" dirty="0">
                <a:ea typeface="宋体" panose="02010600030101010101" pitchFamily="2" charset="-122"/>
              </a:rPr>
              <a:t>(</a:t>
            </a:r>
            <a:r>
              <a:rPr lang="en-AU" altLang="zh-CN" sz="2000" dirty="0">
                <a:solidFill>
                  <a:srgbClr val="FF0000"/>
                </a:solidFill>
                <a:latin typeface="Courier New" panose="02070309020205020404" pitchFamily="49" charset="0"/>
              </a:rPr>
              <a:t>set_&lt;</a:t>
            </a:r>
            <a:r>
              <a:rPr lang="en-AU" altLang="zh-CN" sz="2000" dirty="0" err="1">
                <a:solidFill>
                  <a:srgbClr val="FF0000"/>
                </a:solidFill>
                <a:latin typeface="Courier New" panose="02070309020205020404" pitchFamily="49" charset="0"/>
              </a:rPr>
              <a:t>property_name</a:t>
            </a:r>
            <a:r>
              <a:rPr lang="en-AU" altLang="zh-CN" sz="2000" dirty="0">
                <a:solidFill>
                  <a:srgbClr val="FF0000"/>
                </a:solidFill>
                <a:latin typeface="Courier New" panose="02070309020205020404" pitchFamily="49" charset="0"/>
              </a:rPr>
              <a:t>&gt;()</a:t>
            </a:r>
            <a:r>
              <a:rPr lang="en-AU" altLang="zh-CN" sz="2000" dirty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  <a:r>
              <a:rPr lang="zh-CN" altLang="en-GB" sz="2000" dirty="0">
                <a:ea typeface="宋体" panose="02010600030101010101" pitchFamily="2" charset="-122"/>
              </a:rPr>
              <a:t>函数会被调用</a:t>
            </a:r>
            <a:endParaRPr lang="en-US" altLang="zh-CN" sz="2000" dirty="0">
              <a:ea typeface="宋体" panose="02010600030101010101" pitchFamily="2" charset="-122"/>
            </a:endParaRPr>
          </a:p>
          <a:p>
            <a:r>
              <a:rPr lang="zh-CN" altLang="en-AU" sz="2000" dirty="0" smtClean="0">
                <a:ea typeface="宋体" panose="02010600030101010101" pitchFamily="2" charset="-122"/>
              </a:rPr>
              <a:t>例如</a:t>
            </a:r>
            <a:r>
              <a:rPr lang="en-AU" altLang="zh-CN" sz="2000" dirty="0" smtClean="0"/>
              <a:t>:</a:t>
            </a:r>
            <a:endParaRPr lang="en-AU" altLang="zh-CN" sz="2000" dirty="0"/>
          </a:p>
          <a:p>
            <a:pPr marL="0" indent="0">
              <a:buNone/>
            </a:pPr>
            <a:r>
              <a:rPr lang="en-AU" altLang="zh-CN" sz="1600" dirty="0" smtClean="0">
                <a:ea typeface="宋体" panose="02010600030101010101" pitchFamily="2" charset="-122"/>
              </a:rPr>
              <a:t>        </a:t>
            </a:r>
            <a:r>
              <a:rPr lang="zh-CN" altLang="en-US" sz="1600" dirty="0" smtClean="0">
                <a:ea typeface="宋体" panose="02010600030101010101" pitchFamily="2" charset="-122"/>
              </a:rPr>
              <a:t>当前账号</a:t>
            </a:r>
            <a:r>
              <a:rPr lang="en-US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US" sz="1600" dirty="0" smtClean="0">
                <a:ea typeface="宋体" panose="02010600030101010101" pitchFamily="2" charset="-122"/>
              </a:rPr>
              <a:t>记录玩家上次进入游戏所选择的角色</a:t>
            </a:r>
            <a:r>
              <a:rPr lang="en-US" altLang="zh-CN" sz="1600" dirty="0" smtClean="0">
                <a:ea typeface="宋体" panose="02010600030101010101" pitchFamily="2" charset="-122"/>
              </a:rPr>
              <a:t>DBID</a:t>
            </a:r>
            <a:r>
              <a:rPr lang="zh-CN" altLang="en-US" sz="1600" dirty="0" smtClean="0">
                <a:ea typeface="宋体" panose="02010600030101010101" pitchFamily="2" charset="-122"/>
              </a:rPr>
              <a:t>，但客户端也需要对所选角色进行表现</a:t>
            </a:r>
            <a:endParaRPr lang="en-US" altLang="zh-CN" sz="16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1600" dirty="0">
                <a:ea typeface="宋体" panose="02010600030101010101" pitchFamily="2" charset="-122"/>
              </a:rPr>
              <a:t> </a:t>
            </a:r>
            <a:r>
              <a:rPr lang="en-US" altLang="zh-CN" sz="1600" dirty="0" smtClean="0">
                <a:ea typeface="宋体" panose="02010600030101010101" pitchFamily="2" charset="-122"/>
              </a:rPr>
              <a:t>             </a:t>
            </a:r>
            <a:r>
              <a:rPr lang="zh-CN" altLang="en-US" sz="1600" dirty="0" smtClean="0">
                <a:ea typeface="宋体" panose="02010600030101010101" pitchFamily="2" charset="-122"/>
              </a:rPr>
              <a:t>很少用到</a:t>
            </a:r>
            <a:endParaRPr lang="en-US" altLang="zh-CN" sz="16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            </a:t>
            </a:r>
            <a:endParaRPr lang="en-AU" altLang="zh-CN" sz="2000" dirty="0">
              <a:ea typeface="宋体" panose="02010600030101010101" pitchFamily="2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1835696" y="4221088"/>
            <a:ext cx="5544616" cy="2448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7" name="Group 4"/>
          <p:cNvGrpSpPr/>
          <p:nvPr/>
        </p:nvGrpSpPr>
        <p:grpSpPr bwMode="auto">
          <a:xfrm>
            <a:off x="1907704" y="4365188"/>
            <a:ext cx="5401045" cy="2385415"/>
            <a:chOff x="1066" y="1739"/>
            <a:chExt cx="2933" cy="1469"/>
          </a:xfrm>
        </p:grpSpPr>
        <p:sp>
          <p:nvSpPr>
            <p:cNvPr id="68" name="Rectangle 5"/>
            <p:cNvSpPr>
              <a:spLocks noChangeArrowheads="1"/>
            </p:cNvSpPr>
            <p:nvPr/>
          </p:nvSpPr>
          <p:spPr bwMode="auto">
            <a:xfrm>
              <a:off x="2842" y="2677"/>
              <a:ext cx="1157" cy="43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9" name="Group 6"/>
            <p:cNvGrpSpPr/>
            <p:nvPr/>
          </p:nvGrpSpPr>
          <p:grpSpPr bwMode="auto">
            <a:xfrm>
              <a:off x="1066" y="1739"/>
              <a:ext cx="547" cy="288"/>
              <a:chOff x="1066" y="1739"/>
              <a:chExt cx="547" cy="288"/>
            </a:xfrm>
          </p:grpSpPr>
          <p:sp>
            <p:nvSpPr>
              <p:cNvPr id="85" name="Rectangle 7"/>
              <p:cNvSpPr>
                <a:spLocks noChangeArrowheads="1"/>
              </p:cNvSpPr>
              <p:nvPr/>
            </p:nvSpPr>
            <p:spPr bwMode="auto">
              <a:xfrm>
                <a:off x="1066" y="1739"/>
                <a:ext cx="498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6" name="Text Box 8"/>
              <p:cNvSpPr txBox="1">
                <a:spLocks noChangeArrowheads="1"/>
              </p:cNvSpPr>
              <p:nvPr/>
            </p:nvSpPr>
            <p:spPr bwMode="auto">
              <a:xfrm>
                <a:off x="1179" y="1875"/>
                <a:ext cx="434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Baseapp1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7" name="Rectangle 9"/>
              <p:cNvSpPr>
                <a:spLocks noChangeArrowheads="1"/>
              </p:cNvSpPr>
              <p:nvPr/>
            </p:nvSpPr>
            <p:spPr bwMode="auto">
              <a:xfrm>
                <a:off x="1111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8" name="Rectangle 10"/>
              <p:cNvSpPr>
                <a:spLocks noChangeArrowheads="1"/>
              </p:cNvSpPr>
              <p:nvPr/>
            </p:nvSpPr>
            <p:spPr bwMode="auto">
              <a:xfrm>
                <a:off x="1292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9" name="Rectangle 11"/>
              <p:cNvSpPr>
                <a:spLocks noChangeArrowheads="1"/>
              </p:cNvSpPr>
              <p:nvPr/>
            </p:nvSpPr>
            <p:spPr bwMode="auto">
              <a:xfrm>
                <a:off x="1474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0" name="Group 14"/>
            <p:cNvGrpSpPr/>
            <p:nvPr/>
          </p:nvGrpSpPr>
          <p:grpSpPr bwMode="auto">
            <a:xfrm>
              <a:off x="2177" y="1739"/>
              <a:ext cx="498" cy="288"/>
              <a:chOff x="1066" y="1739"/>
              <a:chExt cx="498" cy="288"/>
            </a:xfrm>
          </p:grpSpPr>
          <p:sp>
            <p:nvSpPr>
              <p:cNvPr id="80" name="Rectangle 15"/>
              <p:cNvSpPr>
                <a:spLocks noChangeArrowheads="1"/>
              </p:cNvSpPr>
              <p:nvPr/>
            </p:nvSpPr>
            <p:spPr bwMode="auto">
              <a:xfrm>
                <a:off x="1066" y="1739"/>
                <a:ext cx="498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1" name="Text Box 16"/>
              <p:cNvSpPr txBox="1">
                <a:spLocks noChangeArrowheads="1"/>
              </p:cNvSpPr>
              <p:nvPr/>
            </p:nvSpPr>
            <p:spPr bwMode="auto">
              <a:xfrm>
                <a:off x="1154" y="1875"/>
                <a:ext cx="389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Baseapp2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2" name="Rectangle 17"/>
              <p:cNvSpPr>
                <a:spLocks noChangeArrowheads="1"/>
              </p:cNvSpPr>
              <p:nvPr/>
            </p:nvSpPr>
            <p:spPr bwMode="auto">
              <a:xfrm>
                <a:off x="1111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3" name="Rectangle 18"/>
              <p:cNvSpPr>
                <a:spLocks noChangeArrowheads="1"/>
              </p:cNvSpPr>
              <p:nvPr/>
            </p:nvSpPr>
            <p:spPr bwMode="auto">
              <a:xfrm>
                <a:off x="1292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4" name="Rectangle 19"/>
              <p:cNvSpPr>
                <a:spLocks noChangeArrowheads="1"/>
              </p:cNvSpPr>
              <p:nvPr/>
            </p:nvSpPr>
            <p:spPr bwMode="auto">
              <a:xfrm>
                <a:off x="1474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1" name="Group 22"/>
            <p:cNvGrpSpPr/>
            <p:nvPr/>
          </p:nvGrpSpPr>
          <p:grpSpPr bwMode="auto">
            <a:xfrm>
              <a:off x="3266" y="1739"/>
              <a:ext cx="498" cy="261"/>
              <a:chOff x="1066" y="1739"/>
              <a:chExt cx="498" cy="261"/>
            </a:xfrm>
          </p:grpSpPr>
          <p:sp>
            <p:nvSpPr>
              <p:cNvPr id="76" name="Rectangle 23"/>
              <p:cNvSpPr>
                <a:spLocks noChangeArrowheads="1"/>
              </p:cNvSpPr>
              <p:nvPr/>
            </p:nvSpPr>
            <p:spPr bwMode="auto">
              <a:xfrm>
                <a:off x="1066" y="1739"/>
                <a:ext cx="498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" name="Rectangle 25"/>
              <p:cNvSpPr>
                <a:spLocks noChangeArrowheads="1"/>
              </p:cNvSpPr>
              <p:nvPr/>
            </p:nvSpPr>
            <p:spPr bwMode="auto">
              <a:xfrm>
                <a:off x="1111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8" name="Rectangle 26"/>
              <p:cNvSpPr>
                <a:spLocks noChangeArrowheads="1"/>
              </p:cNvSpPr>
              <p:nvPr/>
            </p:nvSpPr>
            <p:spPr bwMode="auto">
              <a:xfrm>
                <a:off x="1292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9" name="Rectangle 27"/>
              <p:cNvSpPr>
                <a:spLocks noChangeArrowheads="1"/>
              </p:cNvSpPr>
              <p:nvPr/>
            </p:nvSpPr>
            <p:spPr bwMode="auto">
              <a:xfrm>
                <a:off x="1474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72" name="Rectangle 38" descr="75%"/>
            <p:cNvSpPr>
              <a:spLocks noChangeArrowheads="1"/>
            </p:cNvSpPr>
            <p:nvPr/>
          </p:nvSpPr>
          <p:spPr bwMode="auto">
            <a:xfrm>
              <a:off x="1114" y="1893"/>
              <a:ext cx="69" cy="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Rectangle 48" descr="75%"/>
            <p:cNvSpPr>
              <a:spLocks noChangeArrowheads="1"/>
            </p:cNvSpPr>
            <p:nvPr/>
          </p:nvSpPr>
          <p:spPr bwMode="auto">
            <a:xfrm>
              <a:off x="2868" y="2986"/>
              <a:ext cx="88" cy="7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Text Box 49"/>
            <p:cNvSpPr txBox="1">
              <a:spLocks noChangeArrowheads="1"/>
            </p:cNvSpPr>
            <p:nvPr/>
          </p:nvSpPr>
          <p:spPr bwMode="auto">
            <a:xfrm>
              <a:off x="2955" y="2696"/>
              <a:ext cx="1044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不可</a:t>
              </a:r>
              <a:r>
                <a:rPr lang="zh-CN" altLang="en-US" sz="800" dirty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访问该实体描述的属性的</a:t>
              </a: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实体</a:t>
              </a:r>
              <a:endParaRPr lang="en-US" altLang="zh-CN" sz="800" dirty="0">
                <a:solidFill>
                  <a:schemeClr val="tx2">
                    <a:lumMod val="40000"/>
                    <a:lumOff val="60000"/>
                  </a:schemeClr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可访问该实体</a:t>
              </a:r>
              <a:r>
                <a:rPr lang="zh-CN" altLang="en-US" sz="80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描述的属性的实体</a:t>
              </a:r>
              <a:endParaRPr lang="en-AU" altLang="zh-CN" sz="800" b="0" dirty="0">
                <a:solidFill>
                  <a:srgbClr val="92D050"/>
                </a:solidFill>
                <a:ea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当前</a:t>
              </a:r>
              <a:r>
                <a:rPr lang="zh-CN" altLang="en-US" sz="80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所描述的实体</a:t>
              </a:r>
              <a:r>
                <a:rPr lang="zh-CN" altLang="en-US" sz="800" dirty="0">
                  <a:solidFill>
                    <a:srgbClr val="C00000"/>
                  </a:solidFill>
                  <a:ea typeface="宋体" panose="02010600030101010101" pitchFamily="2" charset="-122"/>
                </a:rPr>
                <a:t>，也可访问属性</a:t>
              </a:r>
              <a:endParaRPr lang="en-AU" altLang="zh-CN" sz="800" dirty="0">
                <a:solidFill>
                  <a:srgbClr val="C00000"/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endParaRPr lang="en-AU" altLang="zh-CN" sz="800" b="0" dirty="0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75" name="Rectangle 50"/>
            <p:cNvSpPr>
              <a:spLocks noChangeArrowheads="1"/>
            </p:cNvSpPr>
            <p:nvPr/>
          </p:nvSpPr>
          <p:spPr bwMode="auto">
            <a:xfrm>
              <a:off x="2868" y="2855"/>
              <a:ext cx="89" cy="79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0" name="Rectangle 50"/>
          <p:cNvSpPr>
            <a:spLocks noChangeArrowheads="1"/>
          </p:cNvSpPr>
          <p:nvPr/>
        </p:nvSpPr>
        <p:spPr bwMode="auto">
          <a:xfrm>
            <a:off x="5220072" y="5965013"/>
            <a:ext cx="163891" cy="12828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1" name="Text Box 16"/>
          <p:cNvSpPr txBox="1">
            <a:spLocks noChangeArrowheads="1"/>
          </p:cNvSpPr>
          <p:nvPr/>
        </p:nvSpPr>
        <p:spPr bwMode="auto">
          <a:xfrm>
            <a:off x="6084168" y="4581128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Baseapp3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" name="Rectangle 7"/>
          <p:cNvSpPr>
            <a:spLocks noChangeArrowheads="1"/>
          </p:cNvSpPr>
          <p:nvPr/>
        </p:nvSpPr>
        <p:spPr bwMode="auto">
          <a:xfrm>
            <a:off x="3923928" y="5409608"/>
            <a:ext cx="917055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4132015" y="5630449"/>
            <a:ext cx="799200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Client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4" name="Rectangle 9"/>
          <p:cNvSpPr>
            <a:spLocks noChangeArrowheads="1"/>
          </p:cNvSpPr>
          <p:nvPr/>
        </p:nvSpPr>
        <p:spPr bwMode="auto">
          <a:xfrm>
            <a:off x="4006794" y="5446956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5" name="Rectangle 10"/>
          <p:cNvSpPr>
            <a:spLocks noChangeArrowheads="1"/>
          </p:cNvSpPr>
          <p:nvPr/>
        </p:nvSpPr>
        <p:spPr bwMode="auto">
          <a:xfrm>
            <a:off x="4340101" y="5446956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6" name="Rectangle 11"/>
          <p:cNvSpPr>
            <a:spLocks noChangeArrowheads="1"/>
          </p:cNvSpPr>
          <p:nvPr/>
        </p:nvSpPr>
        <p:spPr bwMode="auto">
          <a:xfrm>
            <a:off x="4675250" y="5446956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7" name="Rectangle 38" descr="75%"/>
          <p:cNvSpPr>
            <a:spLocks noChangeArrowheads="1"/>
          </p:cNvSpPr>
          <p:nvPr/>
        </p:nvSpPr>
        <p:spPr bwMode="auto">
          <a:xfrm>
            <a:off x="4012319" y="5659678"/>
            <a:ext cx="127062" cy="11042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cxnSp>
        <p:nvCxnSpPr>
          <p:cNvPr id="98" name="直接连接符 97"/>
          <p:cNvCxnSpPr/>
          <p:nvPr/>
        </p:nvCxnSpPr>
        <p:spPr>
          <a:xfrm>
            <a:off x="1835696" y="5157192"/>
            <a:ext cx="55446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属性的发布</a:t>
            </a:r>
            <a:r>
              <a:rPr lang="en-US" altLang="zh-CN" dirty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– </a:t>
            </a:r>
            <a:r>
              <a:rPr lang="en-AU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CELL_PRIVATE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sz="2000" dirty="0" smtClean="0">
                <a:ea typeface="宋体" panose="02010600030101010101" pitchFamily="2" charset="-122"/>
              </a:rPr>
              <a:t>属于</a:t>
            </a:r>
            <a:r>
              <a:rPr lang="en-AU" altLang="zh-CN" sz="2000" dirty="0" smtClean="0">
                <a:ea typeface="宋体" panose="02010600030101010101" pitchFamily="2" charset="-122"/>
              </a:rPr>
              <a:t>Real Entity</a:t>
            </a:r>
            <a:r>
              <a:rPr lang="zh-CN" altLang="en-US" sz="2000" dirty="0" smtClean="0">
                <a:ea typeface="宋体" panose="02010600030101010101" pitchFamily="2" charset="-122"/>
              </a:rPr>
              <a:t>，</a:t>
            </a:r>
            <a:r>
              <a:rPr lang="zh-CN" altLang="en-AU" sz="2000" dirty="0">
                <a:ea typeface="宋体" panose="02010600030101010101" pitchFamily="2" charset="-122"/>
              </a:rPr>
              <a:t>只有</a:t>
            </a:r>
            <a:r>
              <a:rPr lang="en-AU" altLang="zh-CN" sz="2000" dirty="0">
                <a:ea typeface="宋体" panose="02010600030101010101" pitchFamily="2" charset="-122"/>
              </a:rPr>
              <a:t>Real Entity</a:t>
            </a:r>
            <a:r>
              <a:rPr lang="zh-CN" altLang="en-AU" sz="2000" dirty="0">
                <a:ea typeface="宋体" panose="02010600030101010101" pitchFamily="2" charset="-122"/>
              </a:rPr>
              <a:t>能</a:t>
            </a:r>
            <a:r>
              <a:rPr lang="zh-CN" altLang="en-AU" sz="2000" dirty="0" smtClean="0">
                <a:ea typeface="宋体" panose="02010600030101010101" pitchFamily="2" charset="-122"/>
              </a:rPr>
              <a:t>访问</a:t>
            </a:r>
            <a:endParaRPr lang="en-AU" altLang="zh-CN" sz="2000" dirty="0"/>
          </a:p>
          <a:p>
            <a:r>
              <a:rPr lang="en-US" altLang="zh-CN" sz="2000" dirty="0" smtClean="0">
                <a:ea typeface="宋体" panose="02010600030101010101" pitchFamily="2" charset="-122"/>
              </a:rPr>
              <a:t>Cellapp2</a:t>
            </a:r>
            <a:r>
              <a:rPr lang="zh-CN" altLang="en-US" sz="2000" dirty="0" smtClean="0">
                <a:ea typeface="宋体" panose="02010600030101010101" pitchFamily="2" charset="-122"/>
              </a:rPr>
              <a:t>和</a:t>
            </a:r>
            <a:r>
              <a:rPr lang="en-US" altLang="zh-CN" sz="2000" dirty="0" smtClean="0">
                <a:ea typeface="宋体" panose="02010600030101010101" pitchFamily="2" charset="-122"/>
              </a:rPr>
              <a:t>Cellapp3</a:t>
            </a:r>
            <a:r>
              <a:rPr lang="zh-CN" altLang="en-US" sz="2000" dirty="0" smtClean="0">
                <a:ea typeface="宋体" panose="02010600030101010101" pitchFamily="2" charset="-122"/>
              </a:rPr>
              <a:t>无法访问到</a:t>
            </a:r>
            <a:r>
              <a:rPr lang="en-US" altLang="zh-CN" sz="2000" dirty="0" smtClean="0">
                <a:ea typeface="宋体" panose="02010600030101010101" pitchFamily="2" charset="-122"/>
              </a:rPr>
              <a:t>Cellapp1</a:t>
            </a:r>
            <a:r>
              <a:rPr lang="zh-CN" altLang="en-US" sz="2000" dirty="0" smtClean="0">
                <a:ea typeface="宋体" panose="02010600030101010101" pitchFamily="2" charset="-122"/>
              </a:rPr>
              <a:t>红色实体的</a:t>
            </a:r>
            <a:r>
              <a:rPr lang="en-US" altLang="zh-CN" sz="2000" dirty="0" smtClean="0">
                <a:ea typeface="宋体" panose="02010600030101010101" pitchFamily="2" charset="-122"/>
              </a:rPr>
              <a:t>CELL_PRIVATE</a:t>
            </a:r>
            <a:r>
              <a:rPr lang="zh-CN" altLang="en-US" sz="2000" dirty="0" smtClean="0">
                <a:ea typeface="宋体" panose="02010600030101010101" pitchFamily="2" charset="-122"/>
              </a:rPr>
              <a:t>属性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r>
              <a:rPr lang="zh-CN" altLang="en-GB" sz="2000" dirty="0" smtClean="0">
                <a:ea typeface="宋体" panose="02010600030101010101" pitchFamily="2" charset="-122"/>
              </a:rPr>
              <a:t>在</a:t>
            </a:r>
            <a:r>
              <a:rPr lang="en-GB" altLang="zh-CN" sz="2000" dirty="0">
                <a:ea typeface="宋体" panose="02010600030101010101" pitchFamily="2" charset="-122"/>
              </a:rPr>
              <a:t>.</a:t>
            </a:r>
            <a:r>
              <a:rPr lang="en-GB" altLang="zh-CN" sz="2000" dirty="0" err="1">
                <a:ea typeface="宋体" panose="02010600030101010101" pitchFamily="2" charset="-122"/>
              </a:rPr>
              <a:t>def</a:t>
            </a:r>
            <a:r>
              <a:rPr lang="zh-CN" altLang="en-GB" sz="2000" dirty="0">
                <a:ea typeface="宋体" panose="02010600030101010101" pitchFamily="2" charset="-122"/>
              </a:rPr>
              <a:t>文件里定义它们就意味着</a:t>
            </a:r>
            <a:r>
              <a:rPr lang="zh-CN" altLang="en-GB" sz="2000" dirty="0" smtClean="0">
                <a:ea typeface="宋体" panose="02010600030101010101" pitchFamily="2" charset="-122"/>
              </a:rPr>
              <a:t>在</a:t>
            </a:r>
            <a:r>
              <a:rPr lang="en-GB" altLang="zh-CN" sz="2000" dirty="0" smtClean="0">
                <a:ea typeface="宋体" panose="02010600030101010101" pitchFamily="2" charset="-122"/>
              </a:rPr>
              <a:t>Cell</a:t>
            </a:r>
            <a:r>
              <a:rPr lang="zh-CN" altLang="en-US" sz="2000" dirty="0" smtClean="0">
                <a:ea typeface="宋体" panose="02010600030101010101" pitchFamily="2" charset="-122"/>
              </a:rPr>
              <a:t>的</a:t>
            </a:r>
            <a:r>
              <a:rPr lang="en-GB" altLang="zh-CN" sz="2000" dirty="0" smtClean="0">
                <a:ea typeface="宋体" panose="02010600030101010101" pitchFamily="2" charset="-122"/>
              </a:rPr>
              <a:t>Entity</a:t>
            </a:r>
            <a:r>
              <a:rPr lang="zh-CN" altLang="en-GB" sz="2000" dirty="0">
                <a:ea typeface="宋体" panose="02010600030101010101" pitchFamily="2" charset="-122"/>
              </a:rPr>
              <a:t>从一</a:t>
            </a:r>
            <a:r>
              <a:rPr lang="zh-CN" altLang="en-GB" sz="2000" dirty="0" smtClean="0">
                <a:ea typeface="宋体" panose="02010600030101010101" pitchFamily="2" charset="-122"/>
              </a:rPr>
              <a:t>个</a:t>
            </a:r>
            <a:r>
              <a:rPr lang="en-GB" altLang="zh-CN" sz="2000" dirty="0" smtClean="0">
                <a:ea typeface="宋体" panose="02010600030101010101" pitchFamily="2" charset="-122"/>
              </a:rPr>
              <a:t>Cell</a:t>
            </a:r>
            <a:r>
              <a:rPr lang="zh-CN" altLang="en-GB" sz="2000" dirty="0">
                <a:ea typeface="宋体" panose="02010600030101010101" pitchFamily="2" charset="-122"/>
              </a:rPr>
              <a:t>换到另一</a:t>
            </a:r>
            <a:r>
              <a:rPr lang="zh-CN" altLang="en-GB" sz="2000" dirty="0" smtClean="0">
                <a:ea typeface="宋体" panose="02010600030101010101" pitchFamily="2" charset="-122"/>
              </a:rPr>
              <a:t>个</a:t>
            </a:r>
            <a:r>
              <a:rPr lang="en-GB" altLang="zh-CN" sz="2000" dirty="0" smtClean="0">
                <a:ea typeface="宋体" panose="02010600030101010101" pitchFamily="2" charset="-122"/>
              </a:rPr>
              <a:t>Cell</a:t>
            </a:r>
            <a:r>
              <a:rPr lang="zh-CN" altLang="en-GB" sz="2000" dirty="0">
                <a:ea typeface="宋体" panose="02010600030101010101" pitchFamily="2" charset="-122"/>
              </a:rPr>
              <a:t>上时这类的属性会被随着移植到新</a:t>
            </a:r>
            <a:r>
              <a:rPr lang="zh-CN" altLang="en-GB" sz="2000" dirty="0" smtClean="0">
                <a:ea typeface="宋体" panose="02010600030101010101" pitchFamily="2" charset="-122"/>
              </a:rPr>
              <a:t>的</a:t>
            </a:r>
            <a:r>
              <a:rPr lang="en-GB" altLang="zh-CN" sz="2000" dirty="0" smtClean="0">
                <a:ea typeface="宋体" panose="02010600030101010101" pitchFamily="2" charset="-122"/>
              </a:rPr>
              <a:t>Cell</a:t>
            </a:r>
            <a:r>
              <a:rPr lang="zh-CN" altLang="en-GB" sz="2000" dirty="0">
                <a:ea typeface="宋体" panose="02010600030101010101" pitchFamily="2" charset="-122"/>
              </a:rPr>
              <a:t>上。另外，这类的属性会被定期的备份</a:t>
            </a:r>
            <a:r>
              <a:rPr lang="zh-CN" altLang="en-GB" sz="2000" dirty="0" smtClean="0">
                <a:ea typeface="宋体" panose="02010600030101010101" pitchFamily="2" charset="-122"/>
              </a:rPr>
              <a:t>到</a:t>
            </a:r>
            <a:r>
              <a:rPr lang="en-GB" altLang="zh-CN" sz="2000" dirty="0" smtClean="0">
                <a:ea typeface="宋体" panose="02010600030101010101" pitchFamily="2" charset="-122"/>
              </a:rPr>
              <a:t>Base Entity</a:t>
            </a:r>
            <a:r>
              <a:rPr lang="zh-CN" altLang="en-GB" sz="2000" dirty="0">
                <a:ea typeface="宋体" panose="02010600030101010101" pitchFamily="2" charset="-122"/>
              </a:rPr>
              <a:t>上</a:t>
            </a:r>
            <a:endParaRPr lang="zh-CN" altLang="en-AU" sz="2000" dirty="0">
              <a:ea typeface="宋体" panose="02010600030101010101" pitchFamily="2" charset="-122"/>
            </a:endParaRPr>
          </a:p>
          <a:p>
            <a:r>
              <a:rPr lang="zh-CN" altLang="en-AU" sz="2000" dirty="0" smtClean="0">
                <a:ea typeface="宋体" panose="02010600030101010101" pitchFamily="2" charset="-122"/>
              </a:rPr>
              <a:t>例如</a:t>
            </a:r>
            <a:r>
              <a:rPr lang="en-AU" altLang="zh-CN" sz="2000" dirty="0"/>
              <a:t>:</a:t>
            </a:r>
            <a:endParaRPr lang="en-AU" altLang="zh-CN" sz="2000" dirty="0"/>
          </a:p>
          <a:p>
            <a:pPr marL="182245" lvl="1" indent="0">
              <a:buNone/>
            </a:pPr>
            <a:r>
              <a:rPr lang="en-AU" altLang="zh-CN" sz="1600" dirty="0">
                <a:ea typeface="宋体" panose="02010600030101010101" pitchFamily="2" charset="-122"/>
              </a:rPr>
              <a:t> </a:t>
            </a:r>
            <a:r>
              <a:rPr lang="en-AU" altLang="zh-CN" sz="1600" dirty="0" smtClean="0">
                <a:ea typeface="宋体" panose="02010600030101010101" pitchFamily="2" charset="-122"/>
              </a:rPr>
              <a:t>       </a:t>
            </a:r>
            <a:r>
              <a:rPr lang="en-AU" altLang="zh-CN" sz="1600" dirty="0" smtClean="0"/>
              <a:t>NPC </a:t>
            </a:r>
            <a:r>
              <a:rPr lang="en-AU" altLang="zh-CN" sz="1600" dirty="0"/>
              <a:t>AI </a:t>
            </a:r>
            <a:r>
              <a:rPr lang="zh-CN" altLang="en-AU" sz="1600" dirty="0">
                <a:ea typeface="宋体" panose="02010600030101010101" pitchFamily="2" charset="-122"/>
              </a:rPr>
              <a:t>‘想法’</a:t>
            </a:r>
            <a:endParaRPr lang="zh-CN" altLang="en-AU" sz="1600" dirty="0">
              <a:ea typeface="宋体" panose="02010600030101010101" pitchFamily="2" charset="-122"/>
            </a:endParaRPr>
          </a:p>
          <a:p>
            <a:pPr marL="0" lvl="1" indent="0">
              <a:buSzPct val="80000"/>
              <a:buNone/>
            </a:pPr>
            <a:r>
              <a:rPr lang="en-US" altLang="zh-CN" sz="1600" dirty="0" smtClean="0">
                <a:ea typeface="宋体" panose="02010600030101010101" pitchFamily="2" charset="-122"/>
              </a:rPr>
              <a:t>            </a:t>
            </a:r>
            <a:r>
              <a:rPr lang="en-AU" altLang="zh-CN" sz="1600" dirty="0" smtClean="0">
                <a:ea typeface="宋体" panose="02010600030101010101" pitchFamily="2" charset="-122"/>
              </a:rPr>
              <a:t>Player</a:t>
            </a:r>
            <a:r>
              <a:rPr lang="zh-CN" altLang="en-AU" sz="1600" dirty="0">
                <a:ea typeface="宋体" panose="02010600030101010101" pitchFamily="2" charset="-122"/>
              </a:rPr>
              <a:t>的关于游戏</a:t>
            </a:r>
            <a:r>
              <a:rPr lang="en-AU" altLang="zh-CN" sz="1600" dirty="0">
                <a:ea typeface="宋体" panose="02010600030101010101" pitchFamily="2" charset="-122"/>
              </a:rPr>
              <a:t>play</a:t>
            </a:r>
            <a:r>
              <a:rPr lang="zh-CN" altLang="en-AU" sz="1600" dirty="0">
                <a:ea typeface="宋体" panose="02010600030101010101" pitchFamily="2" charset="-122"/>
              </a:rPr>
              <a:t>的属性，但是其它</a:t>
            </a:r>
            <a:r>
              <a:rPr lang="en-AU" altLang="zh-CN" sz="1600" dirty="0">
                <a:ea typeface="宋体" panose="02010600030101010101" pitchFamily="2" charset="-122"/>
              </a:rPr>
              <a:t>player</a:t>
            </a:r>
            <a:r>
              <a:rPr lang="zh-CN" altLang="en-AU" sz="1600" dirty="0">
                <a:ea typeface="宋体" panose="02010600030101010101" pitchFamily="2" charset="-122"/>
              </a:rPr>
              <a:t>不应该看到</a:t>
            </a:r>
            <a:endParaRPr lang="en-AU" altLang="zh-CN" sz="1600" dirty="0"/>
          </a:p>
          <a:p>
            <a:pPr marL="0" indent="0">
              <a:buNone/>
            </a:pPr>
            <a:endParaRPr lang="en-US" altLang="zh-CN" sz="20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            </a:t>
            </a:r>
            <a:endParaRPr lang="en-AU" altLang="zh-CN" sz="2000" dirty="0">
              <a:ea typeface="宋体" panose="02010600030101010101" pitchFamily="2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827584" y="4365104"/>
            <a:ext cx="5544616" cy="2448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7" name="Group 4"/>
          <p:cNvGrpSpPr/>
          <p:nvPr/>
        </p:nvGrpSpPr>
        <p:grpSpPr bwMode="auto">
          <a:xfrm>
            <a:off x="899592" y="4509204"/>
            <a:ext cx="7675280" cy="2385415"/>
            <a:chOff x="1066" y="1739"/>
            <a:chExt cx="4168" cy="1469"/>
          </a:xfrm>
        </p:grpSpPr>
        <p:sp>
          <p:nvSpPr>
            <p:cNvPr id="68" name="Rectangle 5"/>
            <p:cNvSpPr>
              <a:spLocks noChangeArrowheads="1"/>
            </p:cNvSpPr>
            <p:nvPr/>
          </p:nvSpPr>
          <p:spPr bwMode="auto">
            <a:xfrm>
              <a:off x="4077" y="2677"/>
              <a:ext cx="1157" cy="43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9" name="Group 6"/>
            <p:cNvGrpSpPr/>
            <p:nvPr/>
          </p:nvGrpSpPr>
          <p:grpSpPr bwMode="auto">
            <a:xfrm>
              <a:off x="1066" y="1739"/>
              <a:ext cx="547" cy="288"/>
              <a:chOff x="1066" y="1739"/>
              <a:chExt cx="547" cy="288"/>
            </a:xfrm>
          </p:grpSpPr>
          <p:sp>
            <p:nvSpPr>
              <p:cNvPr id="85" name="Rectangle 7"/>
              <p:cNvSpPr>
                <a:spLocks noChangeArrowheads="1"/>
              </p:cNvSpPr>
              <p:nvPr/>
            </p:nvSpPr>
            <p:spPr bwMode="auto">
              <a:xfrm>
                <a:off x="1066" y="1739"/>
                <a:ext cx="498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6" name="Text Box 8"/>
              <p:cNvSpPr txBox="1">
                <a:spLocks noChangeArrowheads="1"/>
              </p:cNvSpPr>
              <p:nvPr/>
            </p:nvSpPr>
            <p:spPr bwMode="auto">
              <a:xfrm>
                <a:off x="1179" y="1875"/>
                <a:ext cx="434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Cellapp1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7" name="Rectangle 9"/>
              <p:cNvSpPr>
                <a:spLocks noChangeArrowheads="1"/>
              </p:cNvSpPr>
              <p:nvPr/>
            </p:nvSpPr>
            <p:spPr bwMode="auto">
              <a:xfrm>
                <a:off x="1111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8" name="Rectangle 10"/>
              <p:cNvSpPr>
                <a:spLocks noChangeArrowheads="1"/>
              </p:cNvSpPr>
              <p:nvPr/>
            </p:nvSpPr>
            <p:spPr bwMode="auto">
              <a:xfrm>
                <a:off x="1292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9" name="Rectangle 11"/>
              <p:cNvSpPr>
                <a:spLocks noChangeArrowheads="1"/>
              </p:cNvSpPr>
              <p:nvPr/>
            </p:nvSpPr>
            <p:spPr bwMode="auto">
              <a:xfrm>
                <a:off x="1474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0" name="Group 14"/>
            <p:cNvGrpSpPr/>
            <p:nvPr/>
          </p:nvGrpSpPr>
          <p:grpSpPr bwMode="auto">
            <a:xfrm>
              <a:off x="2177" y="1739"/>
              <a:ext cx="498" cy="288"/>
              <a:chOff x="1066" y="1739"/>
              <a:chExt cx="498" cy="288"/>
            </a:xfrm>
          </p:grpSpPr>
          <p:sp>
            <p:nvSpPr>
              <p:cNvPr id="80" name="Rectangle 15"/>
              <p:cNvSpPr>
                <a:spLocks noChangeArrowheads="1"/>
              </p:cNvSpPr>
              <p:nvPr/>
            </p:nvSpPr>
            <p:spPr bwMode="auto">
              <a:xfrm>
                <a:off x="1066" y="1739"/>
                <a:ext cx="498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1" name="Text Box 16"/>
              <p:cNvSpPr txBox="1">
                <a:spLocks noChangeArrowheads="1"/>
              </p:cNvSpPr>
              <p:nvPr/>
            </p:nvSpPr>
            <p:spPr bwMode="auto">
              <a:xfrm>
                <a:off x="1154" y="1875"/>
                <a:ext cx="389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altLang="zh-CN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Cellapp2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2" name="Rectangle 17"/>
              <p:cNvSpPr>
                <a:spLocks noChangeArrowheads="1"/>
              </p:cNvSpPr>
              <p:nvPr/>
            </p:nvSpPr>
            <p:spPr bwMode="auto">
              <a:xfrm>
                <a:off x="1111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3" name="Rectangle 18"/>
              <p:cNvSpPr>
                <a:spLocks noChangeArrowheads="1"/>
              </p:cNvSpPr>
              <p:nvPr/>
            </p:nvSpPr>
            <p:spPr bwMode="auto">
              <a:xfrm>
                <a:off x="1292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4" name="Rectangle 19"/>
              <p:cNvSpPr>
                <a:spLocks noChangeArrowheads="1"/>
              </p:cNvSpPr>
              <p:nvPr/>
            </p:nvSpPr>
            <p:spPr bwMode="auto">
              <a:xfrm>
                <a:off x="1474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1" name="Group 22"/>
            <p:cNvGrpSpPr/>
            <p:nvPr/>
          </p:nvGrpSpPr>
          <p:grpSpPr bwMode="auto">
            <a:xfrm>
              <a:off x="3266" y="1739"/>
              <a:ext cx="498" cy="261"/>
              <a:chOff x="1066" y="1739"/>
              <a:chExt cx="498" cy="261"/>
            </a:xfrm>
          </p:grpSpPr>
          <p:sp>
            <p:nvSpPr>
              <p:cNvPr id="76" name="Rectangle 23"/>
              <p:cNvSpPr>
                <a:spLocks noChangeArrowheads="1"/>
              </p:cNvSpPr>
              <p:nvPr/>
            </p:nvSpPr>
            <p:spPr bwMode="auto">
              <a:xfrm>
                <a:off x="1066" y="1739"/>
                <a:ext cx="498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" name="Rectangle 25"/>
              <p:cNvSpPr>
                <a:spLocks noChangeArrowheads="1"/>
              </p:cNvSpPr>
              <p:nvPr/>
            </p:nvSpPr>
            <p:spPr bwMode="auto">
              <a:xfrm>
                <a:off x="1111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8" name="Rectangle 26"/>
              <p:cNvSpPr>
                <a:spLocks noChangeArrowheads="1"/>
              </p:cNvSpPr>
              <p:nvPr/>
            </p:nvSpPr>
            <p:spPr bwMode="auto">
              <a:xfrm>
                <a:off x="1292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9" name="Rectangle 27"/>
              <p:cNvSpPr>
                <a:spLocks noChangeArrowheads="1"/>
              </p:cNvSpPr>
              <p:nvPr/>
            </p:nvSpPr>
            <p:spPr bwMode="auto">
              <a:xfrm>
                <a:off x="1474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72" name="Rectangle 38" descr="75%"/>
            <p:cNvSpPr>
              <a:spLocks noChangeArrowheads="1"/>
            </p:cNvSpPr>
            <p:nvPr/>
          </p:nvSpPr>
          <p:spPr bwMode="auto">
            <a:xfrm>
              <a:off x="1114" y="1893"/>
              <a:ext cx="69" cy="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Rectangle 48" descr="75%"/>
            <p:cNvSpPr>
              <a:spLocks noChangeArrowheads="1"/>
            </p:cNvSpPr>
            <p:nvPr/>
          </p:nvSpPr>
          <p:spPr bwMode="auto">
            <a:xfrm>
              <a:off x="4103" y="2986"/>
              <a:ext cx="88" cy="7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Text Box 49"/>
            <p:cNvSpPr txBox="1">
              <a:spLocks noChangeArrowheads="1"/>
            </p:cNvSpPr>
            <p:nvPr/>
          </p:nvSpPr>
          <p:spPr bwMode="auto">
            <a:xfrm>
              <a:off x="4190" y="2696"/>
              <a:ext cx="1044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不可</a:t>
              </a:r>
              <a:r>
                <a:rPr lang="zh-CN" altLang="en-US" sz="800" dirty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访问该实体描述的属性的</a:t>
              </a: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实体</a:t>
              </a:r>
              <a:endParaRPr lang="en-US" altLang="zh-CN" sz="800" dirty="0">
                <a:solidFill>
                  <a:schemeClr val="tx2">
                    <a:lumMod val="40000"/>
                    <a:lumOff val="60000"/>
                  </a:schemeClr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可访问该实体</a:t>
              </a:r>
              <a:r>
                <a:rPr lang="zh-CN" altLang="en-US" sz="80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描述的属性的实体</a:t>
              </a:r>
              <a:endParaRPr lang="en-AU" altLang="zh-CN" sz="800" b="0" dirty="0">
                <a:solidFill>
                  <a:srgbClr val="92D050"/>
                </a:solidFill>
                <a:ea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当前</a:t>
              </a:r>
              <a:r>
                <a:rPr lang="zh-CN" altLang="en-US" sz="80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所描述的实体</a:t>
              </a:r>
              <a:r>
                <a:rPr lang="zh-CN" altLang="en-US" sz="800" dirty="0">
                  <a:solidFill>
                    <a:srgbClr val="C00000"/>
                  </a:solidFill>
                  <a:ea typeface="宋体" panose="02010600030101010101" pitchFamily="2" charset="-122"/>
                </a:rPr>
                <a:t>，也可访问属性</a:t>
              </a:r>
              <a:endParaRPr lang="en-AU" altLang="zh-CN" sz="800" dirty="0">
                <a:solidFill>
                  <a:srgbClr val="C00000"/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endParaRPr lang="en-AU" altLang="zh-CN" sz="800" b="0" dirty="0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75" name="Rectangle 50"/>
            <p:cNvSpPr>
              <a:spLocks noChangeArrowheads="1"/>
            </p:cNvSpPr>
            <p:nvPr/>
          </p:nvSpPr>
          <p:spPr bwMode="auto">
            <a:xfrm>
              <a:off x="4103" y="2855"/>
              <a:ext cx="89" cy="79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0" name="Rectangle 50"/>
          <p:cNvSpPr>
            <a:spLocks noChangeArrowheads="1"/>
          </p:cNvSpPr>
          <p:nvPr/>
        </p:nvSpPr>
        <p:spPr bwMode="auto">
          <a:xfrm>
            <a:off x="6496341" y="6109029"/>
            <a:ext cx="163891" cy="12828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1" name="Text Box 16"/>
          <p:cNvSpPr txBox="1">
            <a:spLocks noChangeArrowheads="1"/>
          </p:cNvSpPr>
          <p:nvPr/>
        </p:nvSpPr>
        <p:spPr bwMode="auto">
          <a:xfrm>
            <a:off x="5076056" y="4725144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Cellapp3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" name="Rectangle 7"/>
          <p:cNvSpPr>
            <a:spLocks noChangeArrowheads="1"/>
          </p:cNvSpPr>
          <p:nvPr/>
        </p:nvSpPr>
        <p:spPr bwMode="auto">
          <a:xfrm>
            <a:off x="2123728" y="6273704"/>
            <a:ext cx="917055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2331815" y="6494545"/>
            <a:ext cx="799200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Client1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4" name="Rectangle 9"/>
          <p:cNvSpPr>
            <a:spLocks noChangeArrowheads="1"/>
          </p:cNvSpPr>
          <p:nvPr/>
        </p:nvSpPr>
        <p:spPr bwMode="auto">
          <a:xfrm>
            <a:off x="2206594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5" name="Rectangle 10"/>
          <p:cNvSpPr>
            <a:spLocks noChangeArrowheads="1"/>
          </p:cNvSpPr>
          <p:nvPr/>
        </p:nvSpPr>
        <p:spPr bwMode="auto">
          <a:xfrm>
            <a:off x="2539901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6" name="Rectangle 11"/>
          <p:cNvSpPr>
            <a:spLocks noChangeArrowheads="1"/>
          </p:cNvSpPr>
          <p:nvPr/>
        </p:nvSpPr>
        <p:spPr bwMode="auto">
          <a:xfrm>
            <a:off x="2875050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cxnSp>
        <p:nvCxnSpPr>
          <p:cNvPr id="98" name="直接连接符 97"/>
          <p:cNvCxnSpPr/>
          <p:nvPr/>
        </p:nvCxnSpPr>
        <p:spPr>
          <a:xfrm>
            <a:off x="827584" y="5949280"/>
            <a:ext cx="55446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>
            <a:off x="827584" y="5085184"/>
            <a:ext cx="55446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2934866" y="5337599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3096916" y="5558441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Baseapp2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3017732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686187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364818" y="537321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Rectangle 15"/>
          <p:cNvSpPr>
            <a:spLocks noChangeArrowheads="1"/>
          </p:cNvSpPr>
          <p:nvPr/>
        </p:nvSpPr>
        <p:spPr bwMode="auto">
          <a:xfrm>
            <a:off x="899592" y="5301208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1061642" y="5522050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982458" y="533855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1650913" y="533855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1329544" y="5336825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951090" y="5337599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5113140" y="5558441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Baseapp3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7" name="Rectangle 17"/>
          <p:cNvSpPr>
            <a:spLocks noChangeArrowheads="1"/>
          </p:cNvSpPr>
          <p:nvPr/>
        </p:nvSpPr>
        <p:spPr bwMode="auto">
          <a:xfrm>
            <a:off x="5033956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5702411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5381042" y="537321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0" name="Rectangle 7"/>
          <p:cNvSpPr>
            <a:spLocks noChangeArrowheads="1"/>
          </p:cNvSpPr>
          <p:nvPr/>
        </p:nvSpPr>
        <p:spPr bwMode="auto">
          <a:xfrm>
            <a:off x="3780737" y="6273704"/>
            <a:ext cx="917055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3988824" y="6494545"/>
            <a:ext cx="799200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Client2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3863603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4196910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4" name="Rectangle 11"/>
          <p:cNvSpPr>
            <a:spLocks noChangeArrowheads="1"/>
          </p:cNvSpPr>
          <p:nvPr/>
        </p:nvSpPr>
        <p:spPr bwMode="auto">
          <a:xfrm>
            <a:off x="4532059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属性的发布</a:t>
            </a:r>
            <a:r>
              <a:rPr lang="en-US" altLang="zh-CN" dirty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– </a:t>
            </a:r>
            <a:r>
              <a:rPr lang="en-AU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CELL_PUBLIC</a:t>
            </a:r>
            <a:endParaRPr lang="zh-CN" altLang="en-US" sz="22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sz="2000" dirty="0" smtClean="0">
                <a:ea typeface="宋体" panose="02010600030101010101" pitchFamily="2" charset="-122"/>
              </a:rPr>
              <a:t>属于</a:t>
            </a:r>
            <a:r>
              <a:rPr lang="en-AU" altLang="zh-CN" sz="2000" dirty="0" smtClean="0">
                <a:ea typeface="宋体" panose="02010600030101010101" pitchFamily="2" charset="-122"/>
              </a:rPr>
              <a:t>Real Entity</a:t>
            </a:r>
            <a:endParaRPr lang="en-AU" altLang="zh-CN" sz="20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</a:t>
            </a:r>
            <a:r>
              <a:rPr lang="zh-CN" altLang="en-AU" sz="1600" dirty="0" smtClean="0">
                <a:ea typeface="宋体" panose="02010600030101010101" pitchFamily="2" charset="-122"/>
              </a:rPr>
              <a:t>它</a:t>
            </a:r>
            <a:r>
              <a:rPr lang="zh-CN" altLang="en-AU" sz="1600" dirty="0">
                <a:ea typeface="宋体" panose="02010600030101010101" pitchFamily="2" charset="-122"/>
              </a:rPr>
              <a:t>所属于</a:t>
            </a:r>
            <a:r>
              <a:rPr lang="zh-CN" altLang="en-AU" sz="1600" dirty="0" smtClean="0">
                <a:ea typeface="宋体" panose="02010600030101010101" pitchFamily="2" charset="-122"/>
              </a:rPr>
              <a:t>的</a:t>
            </a:r>
            <a:r>
              <a:rPr lang="en-AU" altLang="zh-CN" sz="1600" dirty="0" smtClean="0">
                <a:ea typeface="宋体" panose="02010600030101010101" pitchFamily="2" charset="-122"/>
              </a:rPr>
              <a:t>Real Entity</a:t>
            </a:r>
            <a:r>
              <a:rPr lang="zh-CN" altLang="en-AU" sz="1600" dirty="0">
                <a:ea typeface="宋体" panose="02010600030101010101" pitchFamily="2" charset="-122"/>
              </a:rPr>
              <a:t>和其对应的</a:t>
            </a:r>
            <a:r>
              <a:rPr lang="en-AU" altLang="zh-CN" sz="1600" dirty="0">
                <a:ea typeface="宋体" panose="02010600030101010101" pitchFamily="2" charset="-122"/>
              </a:rPr>
              <a:t>ghost </a:t>
            </a:r>
            <a:r>
              <a:rPr lang="en-AU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AU" sz="1600" dirty="0">
                <a:ea typeface="宋体" panose="02010600030101010101" pitchFamily="2" charset="-122"/>
              </a:rPr>
              <a:t>上都可以</a:t>
            </a:r>
            <a:r>
              <a:rPr lang="zh-CN" altLang="en-AU" sz="1600" dirty="0" smtClean="0">
                <a:ea typeface="宋体" panose="02010600030101010101" pitchFamily="2" charset="-122"/>
              </a:rPr>
              <a:t>访问</a:t>
            </a:r>
            <a:endParaRPr lang="en-AU" altLang="zh-CN" sz="1600" dirty="0" smtClean="0">
              <a:ea typeface="宋体" panose="02010600030101010101" pitchFamily="2" charset="-122"/>
            </a:endParaRPr>
          </a:p>
          <a:p>
            <a:r>
              <a:rPr lang="zh-CN" altLang="en-GB" sz="2000" dirty="0" smtClean="0">
                <a:ea typeface="宋体" panose="02010600030101010101" pitchFamily="2" charset="-122"/>
              </a:rPr>
              <a:t>该</a:t>
            </a:r>
            <a:r>
              <a:rPr lang="zh-CN" altLang="en-GB" sz="2000" dirty="0">
                <a:ea typeface="宋体" panose="02010600030101010101" pitchFamily="2" charset="-122"/>
              </a:rPr>
              <a:t>类属性的值的改变会被发布到其对应的</a:t>
            </a:r>
            <a:r>
              <a:rPr lang="en-GB" altLang="zh-CN" sz="2000" dirty="0">
                <a:ea typeface="宋体" panose="02010600030101010101" pitchFamily="2" charset="-122"/>
              </a:rPr>
              <a:t>ghost </a:t>
            </a:r>
            <a:r>
              <a:rPr lang="en-GB" altLang="zh-CN" sz="2000" dirty="0" smtClean="0">
                <a:ea typeface="宋体" panose="02010600030101010101" pitchFamily="2" charset="-122"/>
              </a:rPr>
              <a:t>Entity</a:t>
            </a:r>
            <a:r>
              <a:rPr lang="zh-CN" altLang="en-GB" sz="2000" dirty="0">
                <a:ea typeface="宋体" panose="02010600030101010101" pitchFamily="2" charset="-122"/>
              </a:rPr>
              <a:t>上。在</a:t>
            </a:r>
            <a:r>
              <a:rPr lang="en-GB" altLang="zh-CN" sz="2000" dirty="0">
                <a:ea typeface="宋体" panose="02010600030101010101" pitchFamily="2" charset="-122"/>
              </a:rPr>
              <a:t>ghost </a:t>
            </a:r>
            <a:r>
              <a:rPr lang="en-GB" altLang="zh-CN" sz="2000" dirty="0" smtClean="0">
                <a:ea typeface="宋体" panose="02010600030101010101" pitchFamily="2" charset="-122"/>
              </a:rPr>
              <a:t>Entity</a:t>
            </a:r>
            <a:r>
              <a:rPr lang="zh-CN" altLang="en-GB" sz="2000" dirty="0">
                <a:ea typeface="宋体" panose="02010600030101010101" pitchFamily="2" charset="-122"/>
              </a:rPr>
              <a:t>上这类属性只是只读的</a:t>
            </a:r>
            <a:r>
              <a:rPr lang="zh-CN" altLang="en-GB" sz="2000" dirty="0" smtClean="0">
                <a:ea typeface="宋体" panose="02010600030101010101" pitchFamily="2" charset="-122"/>
              </a:rPr>
              <a:t>属性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r>
              <a:rPr lang="zh-CN" altLang="en-AU" sz="2000" dirty="0" smtClean="0">
                <a:ea typeface="宋体" panose="02010600030101010101" pitchFamily="2" charset="-122"/>
              </a:rPr>
              <a:t>例如</a:t>
            </a:r>
            <a:r>
              <a:rPr lang="en-AU" altLang="zh-CN" sz="2000" dirty="0"/>
              <a:t>:</a:t>
            </a:r>
            <a:endParaRPr lang="en-AU" altLang="zh-CN" sz="2000" dirty="0"/>
          </a:p>
          <a:p>
            <a:pPr marL="182245" lvl="1" indent="0">
              <a:buNone/>
            </a:pPr>
            <a:r>
              <a:rPr lang="zh-CN" altLang="en-AU" sz="1600" dirty="0" smtClean="0">
                <a:ea typeface="宋体" panose="02010600030101010101" pitchFamily="2" charset="-122"/>
              </a:rPr>
              <a:t>        </a:t>
            </a:r>
            <a:r>
              <a:rPr lang="zh-CN" altLang="en-US" sz="1600" dirty="0" smtClean="0">
                <a:ea typeface="宋体" panose="02010600030101010101" pitchFamily="2" charset="-122"/>
              </a:rPr>
              <a:t>怪</a:t>
            </a:r>
            <a:r>
              <a:rPr lang="zh-CN" altLang="en-AU" sz="1600" dirty="0" smtClean="0">
                <a:ea typeface="宋体" panose="02010600030101010101" pitchFamily="2" charset="-122"/>
              </a:rPr>
              <a:t>物</a:t>
            </a:r>
            <a:r>
              <a:rPr lang="zh-CN" altLang="en-AU" sz="1600" dirty="0">
                <a:ea typeface="宋体" panose="02010600030101010101" pitchFamily="2" charset="-122"/>
              </a:rPr>
              <a:t>的暴力级别</a:t>
            </a:r>
            <a:r>
              <a:rPr lang="en-AU" altLang="zh-CN" sz="1600" dirty="0"/>
              <a:t> </a:t>
            </a:r>
            <a:endParaRPr lang="en-AU" altLang="zh-CN" sz="1600" dirty="0"/>
          </a:p>
          <a:p>
            <a:pPr marL="182245" lvl="1" indent="0">
              <a:buNone/>
            </a:pPr>
            <a:r>
              <a:rPr lang="en-AU" altLang="zh-CN" sz="1600" dirty="0" smtClean="0">
                <a:ea typeface="宋体" panose="02010600030101010101" pitchFamily="2" charset="-122"/>
              </a:rPr>
              <a:t>        </a:t>
            </a:r>
            <a:r>
              <a:rPr lang="en-US" altLang="zh-CN" sz="1600" dirty="0" smtClean="0">
                <a:ea typeface="宋体" panose="02010600030101010101" pitchFamily="2" charset="-122"/>
              </a:rPr>
              <a:t>NPC</a:t>
            </a:r>
            <a:r>
              <a:rPr lang="zh-CN" altLang="en-US" sz="1600" dirty="0" smtClean="0">
                <a:ea typeface="宋体" panose="02010600030101010101" pitchFamily="2" charset="-122"/>
              </a:rPr>
              <a:t>的等级</a:t>
            </a:r>
            <a:endParaRPr lang="en-AU" altLang="zh-CN" sz="1600" dirty="0"/>
          </a:p>
          <a:p>
            <a:pPr marL="0" indent="0">
              <a:buNone/>
            </a:pPr>
            <a:endParaRPr lang="en-US" altLang="zh-CN" sz="20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            </a:t>
            </a:r>
            <a:endParaRPr lang="en-AU" altLang="zh-CN" sz="2000" dirty="0">
              <a:ea typeface="宋体" panose="02010600030101010101" pitchFamily="2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827584" y="4365104"/>
            <a:ext cx="5544616" cy="2448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7" name="Group 4"/>
          <p:cNvGrpSpPr/>
          <p:nvPr/>
        </p:nvGrpSpPr>
        <p:grpSpPr bwMode="auto">
          <a:xfrm>
            <a:off x="899592" y="4509204"/>
            <a:ext cx="7675280" cy="2385415"/>
            <a:chOff x="1066" y="1739"/>
            <a:chExt cx="4168" cy="1469"/>
          </a:xfrm>
        </p:grpSpPr>
        <p:sp>
          <p:nvSpPr>
            <p:cNvPr id="68" name="Rectangle 5"/>
            <p:cNvSpPr>
              <a:spLocks noChangeArrowheads="1"/>
            </p:cNvSpPr>
            <p:nvPr/>
          </p:nvSpPr>
          <p:spPr bwMode="auto">
            <a:xfrm>
              <a:off x="4077" y="2677"/>
              <a:ext cx="1157" cy="43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9" name="Group 6"/>
            <p:cNvGrpSpPr/>
            <p:nvPr/>
          </p:nvGrpSpPr>
          <p:grpSpPr bwMode="auto">
            <a:xfrm>
              <a:off x="1066" y="1739"/>
              <a:ext cx="710" cy="288"/>
              <a:chOff x="1066" y="1739"/>
              <a:chExt cx="710" cy="288"/>
            </a:xfrm>
          </p:grpSpPr>
          <p:sp>
            <p:nvSpPr>
              <p:cNvPr id="85" name="Rectangle 7"/>
              <p:cNvSpPr>
                <a:spLocks noChangeArrowheads="1"/>
              </p:cNvSpPr>
              <p:nvPr/>
            </p:nvSpPr>
            <p:spPr bwMode="auto">
              <a:xfrm>
                <a:off x="1066" y="1739"/>
                <a:ext cx="626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6" name="Text Box 8"/>
              <p:cNvSpPr txBox="1">
                <a:spLocks noChangeArrowheads="1"/>
              </p:cNvSpPr>
              <p:nvPr/>
            </p:nvSpPr>
            <p:spPr bwMode="auto">
              <a:xfrm>
                <a:off x="1179" y="1875"/>
                <a:ext cx="597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Cellapp1-space1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7" name="Rectangle 9"/>
              <p:cNvSpPr>
                <a:spLocks noChangeArrowheads="1"/>
              </p:cNvSpPr>
              <p:nvPr/>
            </p:nvSpPr>
            <p:spPr bwMode="auto">
              <a:xfrm>
                <a:off x="1111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8" name="Rectangle 10"/>
              <p:cNvSpPr>
                <a:spLocks noChangeArrowheads="1"/>
              </p:cNvSpPr>
              <p:nvPr/>
            </p:nvSpPr>
            <p:spPr bwMode="auto">
              <a:xfrm>
                <a:off x="1292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9" name="Rectangle 11"/>
              <p:cNvSpPr>
                <a:spLocks noChangeArrowheads="1"/>
              </p:cNvSpPr>
              <p:nvPr/>
            </p:nvSpPr>
            <p:spPr bwMode="auto">
              <a:xfrm>
                <a:off x="1474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0" name="Group 14"/>
            <p:cNvGrpSpPr/>
            <p:nvPr/>
          </p:nvGrpSpPr>
          <p:grpSpPr bwMode="auto">
            <a:xfrm>
              <a:off x="2061" y="1739"/>
              <a:ext cx="649" cy="288"/>
              <a:chOff x="950" y="1739"/>
              <a:chExt cx="649" cy="288"/>
            </a:xfrm>
          </p:grpSpPr>
          <p:sp>
            <p:nvSpPr>
              <p:cNvPr id="80" name="Rectangle 15"/>
              <p:cNvSpPr>
                <a:spLocks noChangeArrowheads="1"/>
              </p:cNvSpPr>
              <p:nvPr/>
            </p:nvSpPr>
            <p:spPr bwMode="auto">
              <a:xfrm>
                <a:off x="950" y="1739"/>
                <a:ext cx="614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1" name="Text Box 16"/>
              <p:cNvSpPr txBox="1">
                <a:spLocks noChangeArrowheads="1"/>
              </p:cNvSpPr>
              <p:nvPr/>
            </p:nvSpPr>
            <p:spPr bwMode="auto">
              <a:xfrm>
                <a:off x="1011" y="1875"/>
                <a:ext cx="588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altLang="zh-CN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Cellapp2-space1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2" name="Rectangle 17"/>
              <p:cNvSpPr>
                <a:spLocks noChangeArrowheads="1"/>
              </p:cNvSpPr>
              <p:nvPr/>
            </p:nvSpPr>
            <p:spPr bwMode="auto">
              <a:xfrm>
                <a:off x="1050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3" name="Rectangle 18"/>
              <p:cNvSpPr>
                <a:spLocks noChangeArrowheads="1"/>
              </p:cNvSpPr>
              <p:nvPr/>
            </p:nvSpPr>
            <p:spPr bwMode="auto">
              <a:xfrm>
                <a:off x="1231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4" name="Rectangle 19"/>
              <p:cNvSpPr>
                <a:spLocks noChangeArrowheads="1"/>
              </p:cNvSpPr>
              <p:nvPr/>
            </p:nvSpPr>
            <p:spPr bwMode="auto">
              <a:xfrm>
                <a:off x="1413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1" name="Group 22"/>
            <p:cNvGrpSpPr/>
            <p:nvPr/>
          </p:nvGrpSpPr>
          <p:grpSpPr bwMode="auto">
            <a:xfrm>
              <a:off x="3129" y="1739"/>
              <a:ext cx="674" cy="261"/>
              <a:chOff x="929" y="1739"/>
              <a:chExt cx="674" cy="261"/>
            </a:xfrm>
          </p:grpSpPr>
          <p:sp>
            <p:nvSpPr>
              <p:cNvPr id="76" name="Rectangle 23"/>
              <p:cNvSpPr>
                <a:spLocks noChangeArrowheads="1"/>
              </p:cNvSpPr>
              <p:nvPr/>
            </p:nvSpPr>
            <p:spPr bwMode="auto">
              <a:xfrm>
                <a:off x="929" y="1739"/>
                <a:ext cx="674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" name="Rectangle 25"/>
              <p:cNvSpPr>
                <a:spLocks noChangeArrowheads="1"/>
              </p:cNvSpPr>
              <p:nvPr/>
            </p:nvSpPr>
            <p:spPr bwMode="auto">
              <a:xfrm>
                <a:off x="1056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8" name="Rectangle 26"/>
              <p:cNvSpPr>
                <a:spLocks noChangeArrowheads="1"/>
              </p:cNvSpPr>
              <p:nvPr/>
            </p:nvSpPr>
            <p:spPr bwMode="auto">
              <a:xfrm>
                <a:off x="1237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9" name="Rectangle 27"/>
              <p:cNvSpPr>
                <a:spLocks noChangeArrowheads="1"/>
              </p:cNvSpPr>
              <p:nvPr/>
            </p:nvSpPr>
            <p:spPr bwMode="auto">
              <a:xfrm>
                <a:off x="1419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72" name="Rectangle 38" descr="75%"/>
            <p:cNvSpPr>
              <a:spLocks noChangeArrowheads="1"/>
            </p:cNvSpPr>
            <p:nvPr/>
          </p:nvSpPr>
          <p:spPr bwMode="auto">
            <a:xfrm>
              <a:off x="1114" y="1893"/>
              <a:ext cx="69" cy="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 sz="800" dirty="0">
                <a:solidFill>
                  <a:srgbClr val="FFFF00"/>
                </a:solidFill>
              </a:endParaRPr>
            </a:p>
          </p:txBody>
        </p:sp>
        <p:sp>
          <p:nvSpPr>
            <p:cNvPr id="73" name="Rectangle 48" descr="75%"/>
            <p:cNvSpPr>
              <a:spLocks noChangeArrowheads="1"/>
            </p:cNvSpPr>
            <p:nvPr/>
          </p:nvSpPr>
          <p:spPr bwMode="auto">
            <a:xfrm>
              <a:off x="4103" y="2986"/>
              <a:ext cx="88" cy="7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Text Box 49"/>
            <p:cNvSpPr txBox="1">
              <a:spLocks noChangeArrowheads="1"/>
            </p:cNvSpPr>
            <p:nvPr/>
          </p:nvSpPr>
          <p:spPr bwMode="auto">
            <a:xfrm>
              <a:off x="4190" y="2696"/>
              <a:ext cx="1044" cy="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不可</a:t>
              </a:r>
              <a:r>
                <a:rPr lang="zh-CN" altLang="en-US" sz="800" dirty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访问该实体描述的属性的</a:t>
              </a: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实体</a:t>
              </a:r>
              <a:endParaRPr lang="en-US" altLang="zh-CN" sz="800" dirty="0">
                <a:solidFill>
                  <a:schemeClr val="tx2">
                    <a:lumMod val="40000"/>
                    <a:lumOff val="60000"/>
                  </a:schemeClr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可访问该实体</a:t>
              </a:r>
              <a:r>
                <a:rPr lang="zh-CN" altLang="en-US" sz="80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描述的属性的实体</a:t>
              </a:r>
              <a:endParaRPr lang="en-AU" altLang="zh-CN" sz="800" b="0" dirty="0">
                <a:solidFill>
                  <a:srgbClr val="92D050"/>
                </a:solidFill>
                <a:ea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当前</a:t>
              </a:r>
              <a:r>
                <a:rPr lang="zh-CN" altLang="en-US" sz="80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所描述的实体</a:t>
              </a:r>
              <a:r>
                <a:rPr lang="zh-CN" altLang="en-US" sz="800" dirty="0">
                  <a:solidFill>
                    <a:srgbClr val="C00000"/>
                  </a:solidFill>
                  <a:ea typeface="宋体" panose="02010600030101010101" pitchFamily="2" charset="-122"/>
                </a:rPr>
                <a:t>，也可访问属性</a:t>
              </a:r>
              <a:endParaRPr lang="en-AU" altLang="zh-CN" sz="800" dirty="0">
                <a:solidFill>
                  <a:srgbClr val="C00000"/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endParaRPr lang="en-AU" altLang="zh-CN" sz="800" b="0" dirty="0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75" name="Rectangle 50"/>
            <p:cNvSpPr>
              <a:spLocks noChangeArrowheads="1"/>
            </p:cNvSpPr>
            <p:nvPr/>
          </p:nvSpPr>
          <p:spPr bwMode="auto">
            <a:xfrm>
              <a:off x="4103" y="2855"/>
              <a:ext cx="89" cy="79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0" name="Rectangle 50"/>
          <p:cNvSpPr>
            <a:spLocks noChangeArrowheads="1"/>
          </p:cNvSpPr>
          <p:nvPr/>
        </p:nvSpPr>
        <p:spPr bwMode="auto">
          <a:xfrm>
            <a:off x="6496341" y="6109029"/>
            <a:ext cx="163891" cy="12828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1" name="Text Box 16"/>
          <p:cNvSpPr txBox="1">
            <a:spLocks noChangeArrowheads="1"/>
          </p:cNvSpPr>
          <p:nvPr/>
        </p:nvSpPr>
        <p:spPr bwMode="auto">
          <a:xfrm>
            <a:off x="4860032" y="4725144"/>
            <a:ext cx="115169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Cellapp3-space1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" name="Rectangle 7"/>
          <p:cNvSpPr>
            <a:spLocks noChangeArrowheads="1"/>
          </p:cNvSpPr>
          <p:nvPr/>
        </p:nvSpPr>
        <p:spPr bwMode="auto">
          <a:xfrm>
            <a:off x="2123728" y="6273704"/>
            <a:ext cx="917055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2331815" y="6494545"/>
            <a:ext cx="799200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Client1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4" name="Rectangle 9"/>
          <p:cNvSpPr>
            <a:spLocks noChangeArrowheads="1"/>
          </p:cNvSpPr>
          <p:nvPr/>
        </p:nvSpPr>
        <p:spPr bwMode="auto">
          <a:xfrm>
            <a:off x="2206594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5" name="Rectangle 10"/>
          <p:cNvSpPr>
            <a:spLocks noChangeArrowheads="1"/>
          </p:cNvSpPr>
          <p:nvPr/>
        </p:nvSpPr>
        <p:spPr bwMode="auto">
          <a:xfrm>
            <a:off x="2539901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6" name="Rectangle 11"/>
          <p:cNvSpPr>
            <a:spLocks noChangeArrowheads="1"/>
          </p:cNvSpPr>
          <p:nvPr/>
        </p:nvSpPr>
        <p:spPr bwMode="auto">
          <a:xfrm>
            <a:off x="2875050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cxnSp>
        <p:nvCxnSpPr>
          <p:cNvPr id="98" name="直接连接符 97"/>
          <p:cNvCxnSpPr/>
          <p:nvPr/>
        </p:nvCxnSpPr>
        <p:spPr>
          <a:xfrm>
            <a:off x="827584" y="5949280"/>
            <a:ext cx="55446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3780737" y="6273704"/>
            <a:ext cx="917055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3988824" y="6494545"/>
            <a:ext cx="799200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Client2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3863603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4196910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4532059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cxnSp>
        <p:nvCxnSpPr>
          <p:cNvPr id="44" name="直接连接符 43"/>
          <p:cNvCxnSpPr/>
          <p:nvPr/>
        </p:nvCxnSpPr>
        <p:spPr>
          <a:xfrm>
            <a:off x="827584" y="5085184"/>
            <a:ext cx="55446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2934866" y="5337599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3096916" y="5558441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Baseapp2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3017732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686187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364818" y="537321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Rectangle 15"/>
          <p:cNvSpPr>
            <a:spLocks noChangeArrowheads="1"/>
          </p:cNvSpPr>
          <p:nvPr/>
        </p:nvSpPr>
        <p:spPr bwMode="auto">
          <a:xfrm>
            <a:off x="899592" y="5301208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1061642" y="5522050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982458" y="533855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1650913" y="533855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1329544" y="5336825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951090" y="5337599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5113140" y="5558441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Baseapp3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7" name="Rectangle 17"/>
          <p:cNvSpPr>
            <a:spLocks noChangeArrowheads="1"/>
          </p:cNvSpPr>
          <p:nvPr/>
        </p:nvSpPr>
        <p:spPr bwMode="auto">
          <a:xfrm>
            <a:off x="5033956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5702411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5381042" y="537321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右大括号 5"/>
          <p:cNvSpPr/>
          <p:nvPr/>
        </p:nvSpPr>
        <p:spPr>
          <a:xfrm>
            <a:off x="6444282" y="4365104"/>
            <a:ext cx="155448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599730" y="449028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rgbClr val="FF0000"/>
                </a:solidFill>
              </a:rPr>
              <a:t>在同一个</a:t>
            </a:r>
            <a:r>
              <a:rPr lang="en-US" altLang="zh-CN" sz="1200" dirty="0" smtClean="0">
                <a:solidFill>
                  <a:srgbClr val="FF0000"/>
                </a:solidFill>
              </a:rPr>
              <a:t>space</a:t>
            </a:r>
            <a:r>
              <a:rPr lang="zh-CN" altLang="en-US" sz="1200" dirty="0" smtClean="0">
                <a:solidFill>
                  <a:srgbClr val="FF0000"/>
                </a:solidFill>
              </a:rPr>
              <a:t>中，并且其他实体都在红色实体附近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属性的发布</a:t>
            </a:r>
            <a:r>
              <a:rPr lang="en-US" altLang="zh-CN" dirty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– </a:t>
            </a:r>
            <a:r>
              <a:rPr lang="en-AU" altLang="zh-CN" sz="36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CELL_PUBLIC_AND_OWN</a:t>
            </a:r>
            <a:endParaRPr lang="zh-CN" altLang="en-US" sz="36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sz="2000" dirty="0" smtClean="0">
                <a:ea typeface="宋体" panose="02010600030101010101" pitchFamily="2" charset="-122"/>
              </a:rPr>
              <a:t>属于</a:t>
            </a:r>
            <a:r>
              <a:rPr lang="en-AU" altLang="zh-CN" sz="2000" dirty="0" smtClean="0">
                <a:ea typeface="宋体" panose="02010600030101010101" pitchFamily="2" charset="-122"/>
              </a:rPr>
              <a:t>Real Entity</a:t>
            </a:r>
            <a:endParaRPr lang="en-AU" altLang="zh-CN" sz="20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    </a:t>
            </a:r>
            <a:r>
              <a:rPr lang="zh-CN" altLang="en-AU" sz="1600" dirty="0" smtClean="0">
                <a:ea typeface="宋体" panose="02010600030101010101" pitchFamily="2" charset="-122"/>
              </a:rPr>
              <a:t>它</a:t>
            </a:r>
            <a:r>
              <a:rPr lang="zh-CN" altLang="en-AU" sz="1600" dirty="0">
                <a:ea typeface="宋体" panose="02010600030101010101" pitchFamily="2" charset="-122"/>
              </a:rPr>
              <a:t>所属于</a:t>
            </a:r>
            <a:r>
              <a:rPr lang="zh-CN" altLang="en-AU" sz="1600" dirty="0" smtClean="0">
                <a:ea typeface="宋体" panose="02010600030101010101" pitchFamily="2" charset="-122"/>
              </a:rPr>
              <a:t>的</a:t>
            </a:r>
            <a:r>
              <a:rPr lang="en-AU" altLang="zh-CN" sz="1600" dirty="0" smtClean="0">
                <a:ea typeface="宋体" panose="02010600030101010101" pitchFamily="2" charset="-122"/>
              </a:rPr>
              <a:t>Real Entity</a:t>
            </a:r>
            <a:r>
              <a:rPr lang="zh-CN" altLang="en-AU" sz="1600" dirty="0">
                <a:ea typeface="宋体" panose="02010600030101010101" pitchFamily="2" charset="-122"/>
              </a:rPr>
              <a:t>和其对应的</a:t>
            </a:r>
            <a:r>
              <a:rPr lang="en-AU" altLang="zh-CN" sz="1600" dirty="0">
                <a:ea typeface="宋体" panose="02010600030101010101" pitchFamily="2" charset="-122"/>
              </a:rPr>
              <a:t>ghost </a:t>
            </a:r>
            <a:r>
              <a:rPr lang="en-AU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AU" sz="1600" dirty="0">
                <a:ea typeface="宋体" panose="02010600030101010101" pitchFamily="2" charset="-122"/>
              </a:rPr>
              <a:t>上都可以</a:t>
            </a:r>
            <a:r>
              <a:rPr lang="zh-CN" altLang="en-AU" sz="1600" dirty="0" smtClean="0">
                <a:ea typeface="宋体" panose="02010600030101010101" pitchFamily="2" charset="-122"/>
              </a:rPr>
              <a:t>访问</a:t>
            </a:r>
            <a:endParaRPr lang="en-AU" altLang="zh-CN" sz="1600" dirty="0" smtClean="0">
              <a:ea typeface="宋体" panose="02010600030101010101" pitchFamily="2" charset="-122"/>
            </a:endParaRPr>
          </a:p>
          <a:p>
            <a:r>
              <a:rPr lang="zh-CN" altLang="en-GB" sz="2000" dirty="0" smtClean="0">
                <a:ea typeface="宋体" panose="02010600030101010101" pitchFamily="2" charset="-122"/>
              </a:rPr>
              <a:t>该</a:t>
            </a:r>
            <a:r>
              <a:rPr lang="zh-CN" altLang="en-GB" sz="2000" dirty="0">
                <a:ea typeface="宋体" panose="02010600030101010101" pitchFamily="2" charset="-122"/>
              </a:rPr>
              <a:t>类属性的值的改变会被发布到其对应的</a:t>
            </a:r>
            <a:r>
              <a:rPr lang="en-GB" altLang="zh-CN" sz="2000" dirty="0">
                <a:ea typeface="宋体" panose="02010600030101010101" pitchFamily="2" charset="-122"/>
              </a:rPr>
              <a:t>ghost </a:t>
            </a:r>
            <a:r>
              <a:rPr lang="en-GB" altLang="zh-CN" sz="2000" dirty="0" smtClean="0">
                <a:ea typeface="宋体" panose="02010600030101010101" pitchFamily="2" charset="-122"/>
              </a:rPr>
              <a:t>Entity</a:t>
            </a:r>
            <a:r>
              <a:rPr lang="zh-CN" altLang="en-GB" sz="2000" dirty="0">
                <a:ea typeface="宋体" panose="02010600030101010101" pitchFamily="2" charset="-122"/>
              </a:rPr>
              <a:t>上。在</a:t>
            </a:r>
            <a:r>
              <a:rPr lang="en-GB" altLang="zh-CN" sz="2000" dirty="0">
                <a:ea typeface="宋体" panose="02010600030101010101" pitchFamily="2" charset="-122"/>
              </a:rPr>
              <a:t>ghost </a:t>
            </a:r>
            <a:r>
              <a:rPr lang="en-GB" altLang="zh-CN" sz="2000" dirty="0" smtClean="0">
                <a:ea typeface="宋体" panose="02010600030101010101" pitchFamily="2" charset="-122"/>
              </a:rPr>
              <a:t>Entity</a:t>
            </a:r>
            <a:r>
              <a:rPr lang="zh-CN" altLang="en-GB" sz="2000" dirty="0">
                <a:ea typeface="宋体" panose="02010600030101010101" pitchFamily="2" charset="-122"/>
              </a:rPr>
              <a:t>上这类属性只是只读的</a:t>
            </a:r>
            <a:r>
              <a:rPr lang="zh-CN" altLang="en-GB" sz="2000" dirty="0" smtClean="0">
                <a:ea typeface="宋体" panose="02010600030101010101" pitchFamily="2" charset="-122"/>
              </a:rPr>
              <a:t>属性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r>
              <a:rPr lang="zh-CN" altLang="en-GB" sz="2000" dirty="0">
                <a:ea typeface="宋体" panose="02010600030101010101" pitchFamily="2" charset="-122"/>
              </a:rPr>
              <a:t>该类属性的值的改变也会被发布到其对应的自己的客户端的</a:t>
            </a:r>
            <a:r>
              <a:rPr lang="en-GB" altLang="zh-CN" sz="2000" dirty="0">
                <a:ea typeface="宋体" panose="02010600030101010101" pitchFamily="2" charset="-122"/>
              </a:rPr>
              <a:t>entity</a:t>
            </a:r>
            <a:r>
              <a:rPr lang="zh-CN" altLang="en-GB" sz="2000" dirty="0">
                <a:ea typeface="宋体" panose="02010600030101010101" pitchFamily="2" charset="-122"/>
              </a:rPr>
              <a:t>上。并且会有脚本的回调</a:t>
            </a:r>
            <a:r>
              <a:rPr lang="en-US" altLang="zh-CN" sz="2000" dirty="0">
                <a:ea typeface="宋体" panose="02010600030101010101" pitchFamily="2" charset="-122"/>
              </a:rPr>
              <a:t>(</a:t>
            </a:r>
            <a:r>
              <a:rPr lang="en-AU" altLang="zh-CN" sz="2000" dirty="0">
                <a:solidFill>
                  <a:srgbClr val="FF0000"/>
                </a:solidFill>
                <a:latin typeface="Courier New" panose="02070309020205020404" pitchFamily="49" charset="0"/>
              </a:rPr>
              <a:t>set_&lt;</a:t>
            </a:r>
            <a:r>
              <a:rPr lang="en-AU" altLang="zh-CN" sz="2000" dirty="0" err="1">
                <a:solidFill>
                  <a:srgbClr val="FF0000"/>
                </a:solidFill>
                <a:latin typeface="Courier New" panose="02070309020205020404" pitchFamily="49" charset="0"/>
              </a:rPr>
              <a:t>property_name</a:t>
            </a:r>
            <a:r>
              <a:rPr lang="en-AU" altLang="zh-CN" sz="2000" dirty="0">
                <a:solidFill>
                  <a:srgbClr val="FF0000"/>
                </a:solidFill>
                <a:latin typeface="Courier New" panose="02070309020205020404" pitchFamily="49" charset="0"/>
              </a:rPr>
              <a:t>&gt;()</a:t>
            </a:r>
            <a:r>
              <a:rPr lang="en-AU" altLang="zh-CN" sz="2000" dirty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  <a:r>
              <a:rPr lang="zh-CN" altLang="en-GB" sz="2000" dirty="0">
                <a:ea typeface="宋体" panose="02010600030101010101" pitchFamily="2" charset="-122"/>
              </a:rPr>
              <a:t>函数会被调用</a:t>
            </a:r>
            <a:endParaRPr lang="en-US" altLang="zh-CN" sz="2000" dirty="0">
              <a:ea typeface="宋体" panose="02010600030101010101" pitchFamily="2" charset="-122"/>
            </a:endParaRPr>
          </a:p>
          <a:p>
            <a:r>
              <a:rPr lang="zh-CN" altLang="en-AU" sz="2000" dirty="0" smtClean="0">
                <a:ea typeface="宋体" panose="02010600030101010101" pitchFamily="2" charset="-122"/>
              </a:rPr>
              <a:t>例如</a:t>
            </a:r>
            <a:r>
              <a:rPr lang="en-AU" altLang="zh-CN" sz="2000" dirty="0"/>
              <a:t>:</a:t>
            </a:r>
            <a:endParaRPr lang="en-AU" altLang="zh-CN" sz="2000" dirty="0"/>
          </a:p>
          <a:p>
            <a:pPr marL="182245" lvl="1" indent="0">
              <a:buNone/>
            </a:pPr>
            <a:r>
              <a:rPr lang="zh-CN" altLang="en-AU" sz="1600" dirty="0" smtClean="0">
                <a:ea typeface="宋体" panose="02010600030101010101" pitchFamily="2" charset="-122"/>
              </a:rPr>
              <a:t>        </a:t>
            </a:r>
            <a:r>
              <a:rPr lang="en-US" altLang="zh-CN" sz="1600" dirty="0" smtClean="0">
                <a:ea typeface="宋体" panose="02010600030101010101" pitchFamily="2" charset="-122"/>
              </a:rPr>
              <a:t>Avatar</a:t>
            </a:r>
            <a:r>
              <a:rPr lang="zh-CN" altLang="en-AU" sz="1600" dirty="0" smtClean="0">
                <a:ea typeface="宋体" panose="02010600030101010101" pitchFamily="2" charset="-122"/>
              </a:rPr>
              <a:t>的</a:t>
            </a:r>
            <a:r>
              <a:rPr lang="zh-CN" altLang="en-US" sz="1600" dirty="0" smtClean="0">
                <a:ea typeface="宋体" panose="02010600030101010101" pitchFamily="2" charset="-122"/>
              </a:rPr>
              <a:t>敌人列表</a:t>
            </a:r>
            <a:r>
              <a:rPr lang="zh-CN" altLang="en-US" sz="1600" dirty="0" smtClean="0"/>
              <a:t>，服务端其他实体</a:t>
            </a:r>
            <a:r>
              <a:rPr lang="en-US" altLang="zh-CN" sz="1600" dirty="0" smtClean="0"/>
              <a:t>AI</a:t>
            </a:r>
            <a:r>
              <a:rPr lang="zh-CN" altLang="en-US" sz="1600" dirty="0" smtClean="0"/>
              <a:t>可以检查</a:t>
            </a:r>
            <a:r>
              <a:rPr lang="en-US" altLang="zh-CN" sz="1600" dirty="0" smtClean="0"/>
              <a:t>Avatar</a:t>
            </a:r>
            <a:r>
              <a:rPr lang="zh-CN" altLang="en-US" sz="1600" dirty="0" smtClean="0"/>
              <a:t>敌人列表并协助战斗，客户端可以显示敌人列表中的仇恨值做排名，而其他客户端则不需要看到当前</a:t>
            </a:r>
            <a:r>
              <a:rPr lang="en-US" altLang="zh-CN" sz="1600" dirty="0" smtClean="0"/>
              <a:t>Avatar</a:t>
            </a:r>
            <a:r>
              <a:rPr lang="zh-CN" altLang="en-US" sz="1600" dirty="0" smtClean="0"/>
              <a:t>的仇恨列表</a:t>
            </a:r>
            <a:endParaRPr lang="en-AU" altLang="zh-CN" sz="1600" dirty="0"/>
          </a:p>
          <a:p>
            <a:pPr marL="0" indent="0">
              <a:buNone/>
            </a:pPr>
            <a:endParaRPr lang="en-US" altLang="zh-CN" sz="20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            </a:t>
            </a:r>
            <a:endParaRPr lang="en-AU" altLang="zh-CN" sz="2000" dirty="0">
              <a:ea typeface="宋体" panose="02010600030101010101" pitchFamily="2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827584" y="4365104"/>
            <a:ext cx="5544616" cy="2448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7" name="Group 4"/>
          <p:cNvGrpSpPr/>
          <p:nvPr/>
        </p:nvGrpSpPr>
        <p:grpSpPr bwMode="auto">
          <a:xfrm>
            <a:off x="899592" y="4509203"/>
            <a:ext cx="7675280" cy="2232774"/>
            <a:chOff x="1066" y="1739"/>
            <a:chExt cx="4168" cy="1375"/>
          </a:xfrm>
        </p:grpSpPr>
        <p:sp>
          <p:nvSpPr>
            <p:cNvPr id="68" name="Rectangle 5"/>
            <p:cNvSpPr>
              <a:spLocks noChangeArrowheads="1"/>
            </p:cNvSpPr>
            <p:nvPr/>
          </p:nvSpPr>
          <p:spPr bwMode="auto">
            <a:xfrm>
              <a:off x="4077" y="2677"/>
              <a:ext cx="1157" cy="43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9" name="Group 6"/>
            <p:cNvGrpSpPr/>
            <p:nvPr/>
          </p:nvGrpSpPr>
          <p:grpSpPr bwMode="auto">
            <a:xfrm>
              <a:off x="1066" y="1739"/>
              <a:ext cx="710" cy="288"/>
              <a:chOff x="1066" y="1739"/>
              <a:chExt cx="710" cy="288"/>
            </a:xfrm>
          </p:grpSpPr>
          <p:sp>
            <p:nvSpPr>
              <p:cNvPr id="85" name="Rectangle 7"/>
              <p:cNvSpPr>
                <a:spLocks noChangeArrowheads="1"/>
              </p:cNvSpPr>
              <p:nvPr/>
            </p:nvSpPr>
            <p:spPr bwMode="auto">
              <a:xfrm>
                <a:off x="1066" y="1739"/>
                <a:ext cx="626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6" name="Text Box 8"/>
              <p:cNvSpPr txBox="1">
                <a:spLocks noChangeArrowheads="1"/>
              </p:cNvSpPr>
              <p:nvPr/>
            </p:nvSpPr>
            <p:spPr bwMode="auto">
              <a:xfrm>
                <a:off x="1179" y="1875"/>
                <a:ext cx="597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Cellapp1-space1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7" name="Rectangle 9"/>
              <p:cNvSpPr>
                <a:spLocks noChangeArrowheads="1"/>
              </p:cNvSpPr>
              <p:nvPr/>
            </p:nvSpPr>
            <p:spPr bwMode="auto">
              <a:xfrm>
                <a:off x="1111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8" name="Rectangle 10"/>
              <p:cNvSpPr>
                <a:spLocks noChangeArrowheads="1"/>
              </p:cNvSpPr>
              <p:nvPr/>
            </p:nvSpPr>
            <p:spPr bwMode="auto">
              <a:xfrm>
                <a:off x="1292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9" name="Rectangle 11"/>
              <p:cNvSpPr>
                <a:spLocks noChangeArrowheads="1"/>
              </p:cNvSpPr>
              <p:nvPr/>
            </p:nvSpPr>
            <p:spPr bwMode="auto">
              <a:xfrm>
                <a:off x="1474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0" name="Group 14"/>
            <p:cNvGrpSpPr/>
            <p:nvPr/>
          </p:nvGrpSpPr>
          <p:grpSpPr bwMode="auto">
            <a:xfrm>
              <a:off x="2061" y="1739"/>
              <a:ext cx="649" cy="288"/>
              <a:chOff x="950" y="1739"/>
              <a:chExt cx="649" cy="288"/>
            </a:xfrm>
          </p:grpSpPr>
          <p:sp>
            <p:nvSpPr>
              <p:cNvPr id="80" name="Rectangle 15"/>
              <p:cNvSpPr>
                <a:spLocks noChangeArrowheads="1"/>
              </p:cNvSpPr>
              <p:nvPr/>
            </p:nvSpPr>
            <p:spPr bwMode="auto">
              <a:xfrm>
                <a:off x="950" y="1739"/>
                <a:ext cx="614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1" name="Text Box 16"/>
              <p:cNvSpPr txBox="1">
                <a:spLocks noChangeArrowheads="1"/>
              </p:cNvSpPr>
              <p:nvPr/>
            </p:nvSpPr>
            <p:spPr bwMode="auto">
              <a:xfrm>
                <a:off x="1011" y="1875"/>
                <a:ext cx="588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altLang="zh-CN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Cellapp2-space1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2" name="Rectangle 17"/>
              <p:cNvSpPr>
                <a:spLocks noChangeArrowheads="1"/>
              </p:cNvSpPr>
              <p:nvPr/>
            </p:nvSpPr>
            <p:spPr bwMode="auto">
              <a:xfrm>
                <a:off x="1047" y="1762"/>
                <a:ext cx="76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r>
                  <a:rPr lang="en-US" altLang="zh-CN" sz="800" dirty="0" smtClean="0">
                    <a:solidFill>
                      <a:schemeClr val="tx1"/>
                    </a:solidFill>
                  </a:rPr>
                  <a:t>2</a:t>
                </a:r>
                <a:endParaRPr lang="zh-CN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tangle 18"/>
              <p:cNvSpPr>
                <a:spLocks noChangeArrowheads="1"/>
              </p:cNvSpPr>
              <p:nvPr/>
            </p:nvSpPr>
            <p:spPr bwMode="auto">
              <a:xfrm>
                <a:off x="1231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4" name="Rectangle 19"/>
              <p:cNvSpPr>
                <a:spLocks noChangeArrowheads="1"/>
              </p:cNvSpPr>
              <p:nvPr/>
            </p:nvSpPr>
            <p:spPr bwMode="auto">
              <a:xfrm>
                <a:off x="1413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1" name="Group 22"/>
            <p:cNvGrpSpPr/>
            <p:nvPr/>
          </p:nvGrpSpPr>
          <p:grpSpPr bwMode="auto">
            <a:xfrm>
              <a:off x="3129" y="1739"/>
              <a:ext cx="674" cy="261"/>
              <a:chOff x="929" y="1739"/>
              <a:chExt cx="674" cy="261"/>
            </a:xfrm>
          </p:grpSpPr>
          <p:sp>
            <p:nvSpPr>
              <p:cNvPr id="76" name="Rectangle 23"/>
              <p:cNvSpPr>
                <a:spLocks noChangeArrowheads="1"/>
              </p:cNvSpPr>
              <p:nvPr/>
            </p:nvSpPr>
            <p:spPr bwMode="auto">
              <a:xfrm>
                <a:off x="929" y="1739"/>
                <a:ext cx="674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" name="Rectangle 25"/>
              <p:cNvSpPr>
                <a:spLocks noChangeArrowheads="1"/>
              </p:cNvSpPr>
              <p:nvPr/>
            </p:nvSpPr>
            <p:spPr bwMode="auto">
              <a:xfrm>
                <a:off x="1056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8" name="Rectangle 26"/>
              <p:cNvSpPr>
                <a:spLocks noChangeArrowheads="1"/>
              </p:cNvSpPr>
              <p:nvPr/>
            </p:nvSpPr>
            <p:spPr bwMode="auto">
              <a:xfrm>
                <a:off x="1237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9" name="Rectangle 27"/>
              <p:cNvSpPr>
                <a:spLocks noChangeArrowheads="1"/>
              </p:cNvSpPr>
              <p:nvPr/>
            </p:nvSpPr>
            <p:spPr bwMode="auto">
              <a:xfrm>
                <a:off x="1419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72" name="Rectangle 38" descr="75%"/>
            <p:cNvSpPr>
              <a:spLocks noChangeArrowheads="1"/>
            </p:cNvSpPr>
            <p:nvPr/>
          </p:nvSpPr>
          <p:spPr bwMode="auto">
            <a:xfrm>
              <a:off x="1114" y="1893"/>
              <a:ext cx="69" cy="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r>
                <a:rPr lang="en-US" altLang="zh-CN" sz="800" dirty="0" smtClean="0">
                  <a:solidFill>
                    <a:srgbClr val="FFFF00"/>
                  </a:solidFill>
                </a:rPr>
                <a:t>1</a:t>
              </a:r>
              <a:endParaRPr lang="zh-CN" altLang="en-US" sz="800" dirty="0">
                <a:solidFill>
                  <a:srgbClr val="FFFF00"/>
                </a:solidFill>
              </a:endParaRPr>
            </a:p>
          </p:txBody>
        </p:sp>
        <p:sp>
          <p:nvSpPr>
            <p:cNvPr id="73" name="Rectangle 48" descr="75%"/>
            <p:cNvSpPr>
              <a:spLocks noChangeArrowheads="1"/>
            </p:cNvSpPr>
            <p:nvPr/>
          </p:nvSpPr>
          <p:spPr bwMode="auto">
            <a:xfrm>
              <a:off x="4103" y="2986"/>
              <a:ext cx="88" cy="7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Text Box 49"/>
            <p:cNvSpPr txBox="1">
              <a:spLocks noChangeArrowheads="1"/>
            </p:cNvSpPr>
            <p:nvPr/>
          </p:nvSpPr>
          <p:spPr bwMode="auto">
            <a:xfrm>
              <a:off x="4190" y="2696"/>
              <a:ext cx="1044" cy="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不可</a:t>
              </a:r>
              <a:r>
                <a:rPr lang="zh-CN" altLang="en-US" sz="800" dirty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访问该实体描述的属性的</a:t>
              </a: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实体</a:t>
              </a:r>
              <a:endParaRPr lang="en-US" altLang="zh-CN" sz="800" dirty="0">
                <a:solidFill>
                  <a:schemeClr val="tx2">
                    <a:lumMod val="40000"/>
                    <a:lumOff val="60000"/>
                  </a:schemeClr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可访问该实体</a:t>
              </a:r>
              <a:r>
                <a:rPr lang="zh-CN" altLang="en-US" sz="80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描述的属性的实体</a:t>
              </a:r>
              <a:endParaRPr lang="en-AU" altLang="zh-CN" sz="800" b="0" dirty="0">
                <a:solidFill>
                  <a:srgbClr val="92D050"/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当前</a:t>
              </a:r>
              <a:r>
                <a:rPr lang="zh-CN" altLang="en-US" sz="80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所描述的实体，也可访问属性</a:t>
              </a:r>
              <a:endParaRPr lang="en-AU" altLang="zh-CN" sz="800" b="0" dirty="0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75" name="Rectangle 50"/>
            <p:cNvSpPr>
              <a:spLocks noChangeArrowheads="1"/>
            </p:cNvSpPr>
            <p:nvPr/>
          </p:nvSpPr>
          <p:spPr bwMode="auto">
            <a:xfrm>
              <a:off x="4103" y="2855"/>
              <a:ext cx="89" cy="79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0" name="Rectangle 50"/>
          <p:cNvSpPr>
            <a:spLocks noChangeArrowheads="1"/>
          </p:cNvSpPr>
          <p:nvPr/>
        </p:nvSpPr>
        <p:spPr bwMode="auto">
          <a:xfrm>
            <a:off x="6496341" y="6109029"/>
            <a:ext cx="163891" cy="12828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1" name="Text Box 16"/>
          <p:cNvSpPr txBox="1">
            <a:spLocks noChangeArrowheads="1"/>
          </p:cNvSpPr>
          <p:nvPr/>
        </p:nvSpPr>
        <p:spPr bwMode="auto">
          <a:xfrm>
            <a:off x="4860032" y="4725144"/>
            <a:ext cx="115169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Cellapp3-space1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" name="Rectangle 7"/>
          <p:cNvSpPr>
            <a:spLocks noChangeArrowheads="1"/>
          </p:cNvSpPr>
          <p:nvPr/>
        </p:nvSpPr>
        <p:spPr bwMode="auto">
          <a:xfrm>
            <a:off x="2123728" y="6273704"/>
            <a:ext cx="917055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2331815" y="6494545"/>
            <a:ext cx="799200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Client1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4" name="Rectangle 9"/>
          <p:cNvSpPr>
            <a:spLocks noChangeArrowheads="1"/>
          </p:cNvSpPr>
          <p:nvPr/>
        </p:nvSpPr>
        <p:spPr bwMode="auto">
          <a:xfrm>
            <a:off x="2206594" y="6311052"/>
            <a:ext cx="127062" cy="11042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CN" sz="800" dirty="0" smtClean="0">
                <a:solidFill>
                  <a:srgbClr val="FFFF00"/>
                </a:solidFill>
              </a:rPr>
              <a:t>1</a:t>
            </a:r>
            <a:endParaRPr lang="zh-CN" altLang="en-US" sz="800" dirty="0">
              <a:solidFill>
                <a:srgbClr val="FFFF00"/>
              </a:solidFill>
            </a:endParaRPr>
          </a:p>
        </p:txBody>
      </p:sp>
      <p:sp>
        <p:nvSpPr>
          <p:cNvPr id="95" name="Rectangle 10"/>
          <p:cNvSpPr>
            <a:spLocks noChangeArrowheads="1"/>
          </p:cNvSpPr>
          <p:nvPr/>
        </p:nvSpPr>
        <p:spPr bwMode="auto">
          <a:xfrm>
            <a:off x="2539901" y="6311052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6" name="Rectangle 11"/>
          <p:cNvSpPr>
            <a:spLocks noChangeArrowheads="1"/>
          </p:cNvSpPr>
          <p:nvPr/>
        </p:nvSpPr>
        <p:spPr bwMode="auto">
          <a:xfrm>
            <a:off x="2875050" y="6311052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cxnSp>
        <p:nvCxnSpPr>
          <p:cNvPr id="98" name="直接连接符 97"/>
          <p:cNvCxnSpPr/>
          <p:nvPr/>
        </p:nvCxnSpPr>
        <p:spPr>
          <a:xfrm>
            <a:off x="827584" y="5949280"/>
            <a:ext cx="55446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3780737" y="6273704"/>
            <a:ext cx="917055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3988824" y="6494545"/>
            <a:ext cx="799200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Client2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3863603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altLang="zh-CN" sz="800" dirty="0" smtClean="0">
                <a:solidFill>
                  <a:schemeClr val="tx1"/>
                </a:solidFill>
              </a:rPr>
              <a:t>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4196910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4532059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cxnSp>
        <p:nvCxnSpPr>
          <p:cNvPr id="44" name="直接连接符 43"/>
          <p:cNvCxnSpPr/>
          <p:nvPr/>
        </p:nvCxnSpPr>
        <p:spPr>
          <a:xfrm>
            <a:off x="827584" y="5085184"/>
            <a:ext cx="55446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2934866" y="5337599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3096916" y="5558441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Baseapp2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3017732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686187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364818" y="537321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Rectangle 15"/>
          <p:cNvSpPr>
            <a:spLocks noChangeArrowheads="1"/>
          </p:cNvSpPr>
          <p:nvPr/>
        </p:nvSpPr>
        <p:spPr bwMode="auto">
          <a:xfrm>
            <a:off x="899592" y="5301208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1061642" y="5522050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982458" y="533855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altLang="zh-CN" sz="800" dirty="0" smtClean="0">
                <a:solidFill>
                  <a:schemeClr val="tx1"/>
                </a:solidFill>
              </a:rPr>
              <a:t>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1650913" y="533855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1329544" y="5336825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altLang="zh-CN" sz="800" dirty="0" smtClean="0"/>
              <a:t>2</a:t>
            </a:r>
            <a:endParaRPr lang="zh-CN" altLang="en-US" sz="800" dirty="0"/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951090" y="5337599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5113140" y="5558441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Baseapp3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7" name="Rectangle 17"/>
          <p:cNvSpPr>
            <a:spLocks noChangeArrowheads="1"/>
          </p:cNvSpPr>
          <p:nvPr/>
        </p:nvSpPr>
        <p:spPr bwMode="auto">
          <a:xfrm>
            <a:off x="5033956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5702411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5381042" y="537321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右大括号 5"/>
          <p:cNvSpPr/>
          <p:nvPr/>
        </p:nvSpPr>
        <p:spPr>
          <a:xfrm>
            <a:off x="6444282" y="4365104"/>
            <a:ext cx="155448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599730" y="449028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rgbClr val="FF0000"/>
                </a:solidFill>
              </a:rPr>
              <a:t>在同一个</a:t>
            </a:r>
            <a:r>
              <a:rPr lang="en-US" altLang="zh-CN" sz="1200" dirty="0" smtClean="0">
                <a:solidFill>
                  <a:srgbClr val="FF0000"/>
                </a:solidFill>
              </a:rPr>
              <a:t>space</a:t>
            </a:r>
            <a:r>
              <a:rPr lang="zh-CN" altLang="en-US" sz="1200" dirty="0" smtClean="0">
                <a:solidFill>
                  <a:srgbClr val="FF0000"/>
                </a:solidFill>
              </a:rPr>
              <a:t>中，并且其他实体都在红色实体附近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属性的发布</a:t>
            </a:r>
            <a:r>
              <a:rPr lang="en-US" altLang="zh-CN" dirty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– ALL_CLIENTS</a:t>
            </a:r>
            <a:endParaRPr lang="zh-CN" altLang="en-US" sz="36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sz="1600" dirty="0" smtClean="0">
                <a:ea typeface="宋体" panose="02010600030101010101" pitchFamily="2" charset="-122"/>
              </a:rPr>
              <a:t>属于</a:t>
            </a:r>
            <a:r>
              <a:rPr lang="en-AU" altLang="zh-CN" sz="1600" dirty="0" smtClean="0">
                <a:ea typeface="宋体" panose="02010600030101010101" pitchFamily="2" charset="-122"/>
              </a:rPr>
              <a:t>Real Entity</a:t>
            </a:r>
            <a:endParaRPr lang="en-AU" altLang="zh-CN" sz="16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AU" sz="1600" dirty="0" smtClean="0">
                <a:ea typeface="宋体" panose="02010600030101010101" pitchFamily="2" charset="-122"/>
              </a:rPr>
              <a:t>        </a:t>
            </a:r>
            <a:r>
              <a:rPr lang="zh-CN" altLang="en-AU" sz="1200" dirty="0" smtClean="0">
                <a:ea typeface="宋体" panose="02010600030101010101" pitchFamily="2" charset="-122"/>
              </a:rPr>
              <a:t>它</a:t>
            </a:r>
            <a:r>
              <a:rPr lang="zh-CN" altLang="en-AU" sz="1200" dirty="0">
                <a:ea typeface="宋体" panose="02010600030101010101" pitchFamily="2" charset="-122"/>
              </a:rPr>
              <a:t>所属于</a:t>
            </a:r>
            <a:r>
              <a:rPr lang="zh-CN" altLang="en-AU" sz="1200" dirty="0" smtClean="0">
                <a:ea typeface="宋体" panose="02010600030101010101" pitchFamily="2" charset="-122"/>
              </a:rPr>
              <a:t>的</a:t>
            </a:r>
            <a:r>
              <a:rPr lang="en-AU" altLang="zh-CN" sz="1200" dirty="0" smtClean="0">
                <a:ea typeface="宋体" panose="02010600030101010101" pitchFamily="2" charset="-122"/>
              </a:rPr>
              <a:t>Real Entity</a:t>
            </a:r>
            <a:r>
              <a:rPr lang="zh-CN" altLang="en-AU" sz="1200" dirty="0">
                <a:ea typeface="宋体" panose="02010600030101010101" pitchFamily="2" charset="-122"/>
              </a:rPr>
              <a:t>和其对应的</a:t>
            </a:r>
            <a:r>
              <a:rPr lang="en-AU" altLang="zh-CN" sz="1200" dirty="0">
                <a:ea typeface="宋体" panose="02010600030101010101" pitchFamily="2" charset="-122"/>
              </a:rPr>
              <a:t>ghost </a:t>
            </a:r>
            <a:r>
              <a:rPr lang="en-AU" altLang="zh-CN" sz="1200" dirty="0" smtClean="0">
                <a:ea typeface="宋体" panose="02010600030101010101" pitchFamily="2" charset="-122"/>
              </a:rPr>
              <a:t>Entity</a:t>
            </a:r>
            <a:r>
              <a:rPr lang="zh-CN" altLang="en-AU" sz="1200" dirty="0">
                <a:ea typeface="宋体" panose="02010600030101010101" pitchFamily="2" charset="-122"/>
              </a:rPr>
              <a:t>上都可以</a:t>
            </a:r>
            <a:r>
              <a:rPr lang="zh-CN" altLang="en-AU" sz="1200" dirty="0" smtClean="0">
                <a:ea typeface="宋体" panose="02010600030101010101" pitchFamily="2" charset="-122"/>
              </a:rPr>
              <a:t>访问</a:t>
            </a:r>
            <a:endParaRPr lang="en-AU" altLang="zh-CN" sz="1200" dirty="0" smtClean="0">
              <a:ea typeface="宋体" panose="02010600030101010101" pitchFamily="2" charset="-122"/>
            </a:endParaRPr>
          </a:p>
          <a:p>
            <a:r>
              <a:rPr lang="zh-CN" altLang="en-GB" sz="1600" dirty="0" smtClean="0">
                <a:ea typeface="宋体" panose="02010600030101010101" pitchFamily="2" charset="-122"/>
              </a:rPr>
              <a:t>该</a:t>
            </a:r>
            <a:r>
              <a:rPr lang="zh-CN" altLang="en-GB" sz="1600" dirty="0">
                <a:ea typeface="宋体" panose="02010600030101010101" pitchFamily="2" charset="-122"/>
              </a:rPr>
              <a:t>类属性的值的改变会被发布到其对应的</a:t>
            </a:r>
            <a:r>
              <a:rPr lang="en-GB" altLang="zh-CN" sz="1600" dirty="0">
                <a:ea typeface="宋体" panose="02010600030101010101" pitchFamily="2" charset="-122"/>
              </a:rPr>
              <a:t>ghost </a:t>
            </a:r>
            <a:r>
              <a:rPr lang="en-GB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GB" sz="1600" dirty="0">
                <a:ea typeface="宋体" panose="02010600030101010101" pitchFamily="2" charset="-122"/>
              </a:rPr>
              <a:t>上。在</a:t>
            </a:r>
            <a:r>
              <a:rPr lang="en-GB" altLang="zh-CN" sz="1600" dirty="0">
                <a:ea typeface="宋体" panose="02010600030101010101" pitchFamily="2" charset="-122"/>
              </a:rPr>
              <a:t>ghost </a:t>
            </a:r>
            <a:r>
              <a:rPr lang="en-GB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GB" sz="1600" dirty="0">
                <a:ea typeface="宋体" panose="02010600030101010101" pitchFamily="2" charset="-122"/>
              </a:rPr>
              <a:t>上这类属性只是只读的</a:t>
            </a:r>
            <a:r>
              <a:rPr lang="zh-CN" altLang="en-GB" sz="1600" dirty="0" smtClean="0">
                <a:ea typeface="宋体" panose="02010600030101010101" pitchFamily="2" charset="-122"/>
              </a:rPr>
              <a:t>属性</a:t>
            </a:r>
            <a:endParaRPr lang="en-US" altLang="zh-CN" sz="1600" dirty="0" smtClean="0">
              <a:ea typeface="宋体" panose="02010600030101010101" pitchFamily="2" charset="-122"/>
            </a:endParaRPr>
          </a:p>
          <a:p>
            <a:r>
              <a:rPr lang="zh-CN" altLang="en-GB" sz="1600" dirty="0">
                <a:ea typeface="宋体" panose="02010600030101010101" pitchFamily="2" charset="-122"/>
              </a:rPr>
              <a:t>该类属性的值的改变也会被发布到其对应的自己的客户端</a:t>
            </a:r>
            <a:r>
              <a:rPr lang="zh-CN" altLang="en-GB" sz="1600" dirty="0" smtClean="0">
                <a:ea typeface="宋体" panose="02010600030101010101" pitchFamily="2" charset="-122"/>
              </a:rPr>
              <a:t>的</a:t>
            </a:r>
            <a:r>
              <a:rPr lang="en-GB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GB" sz="1600" dirty="0">
                <a:ea typeface="宋体" panose="02010600030101010101" pitchFamily="2" charset="-122"/>
              </a:rPr>
              <a:t>上。并且会有脚本的回调</a:t>
            </a:r>
            <a:r>
              <a:rPr lang="en-US" altLang="zh-CN" sz="1600" dirty="0">
                <a:ea typeface="宋体" panose="02010600030101010101" pitchFamily="2" charset="-122"/>
              </a:rPr>
              <a:t>(</a:t>
            </a:r>
            <a:r>
              <a:rPr lang="en-AU" altLang="zh-CN" sz="1600" dirty="0">
                <a:solidFill>
                  <a:srgbClr val="FF0000"/>
                </a:solidFill>
                <a:latin typeface="Courier New" panose="02070309020205020404" pitchFamily="49" charset="0"/>
              </a:rPr>
              <a:t>set_&lt;</a:t>
            </a:r>
            <a:r>
              <a:rPr lang="en-AU" altLang="zh-CN" sz="1600" dirty="0" err="1">
                <a:solidFill>
                  <a:srgbClr val="FF0000"/>
                </a:solidFill>
                <a:latin typeface="Courier New" panose="02070309020205020404" pitchFamily="49" charset="0"/>
              </a:rPr>
              <a:t>property_name</a:t>
            </a:r>
            <a:r>
              <a:rPr lang="en-AU" altLang="zh-CN" sz="1600" dirty="0">
                <a:solidFill>
                  <a:srgbClr val="FF0000"/>
                </a:solidFill>
                <a:latin typeface="Courier New" panose="02070309020205020404" pitchFamily="49" charset="0"/>
              </a:rPr>
              <a:t>&gt;()</a:t>
            </a:r>
            <a:r>
              <a:rPr lang="en-AU" altLang="zh-CN" sz="1600" dirty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  <a:r>
              <a:rPr lang="zh-CN" altLang="en-GB" sz="1600" dirty="0">
                <a:ea typeface="宋体" panose="02010600030101010101" pitchFamily="2" charset="-122"/>
              </a:rPr>
              <a:t>函数会被</a:t>
            </a:r>
            <a:r>
              <a:rPr lang="zh-CN" altLang="en-GB" sz="1600" dirty="0" smtClean="0">
                <a:ea typeface="宋体" panose="02010600030101010101" pitchFamily="2" charset="-122"/>
              </a:rPr>
              <a:t>调用</a:t>
            </a:r>
            <a:endParaRPr lang="en-US" altLang="zh-CN" sz="1600" dirty="0" smtClean="0">
              <a:ea typeface="宋体" panose="02010600030101010101" pitchFamily="2" charset="-122"/>
            </a:endParaRPr>
          </a:p>
          <a:p>
            <a:r>
              <a:rPr lang="zh-CN" altLang="en-GB" sz="1600" dirty="0">
                <a:ea typeface="宋体" panose="02010600030101010101" pitchFamily="2" charset="-122"/>
              </a:rPr>
              <a:t>如果其它的玩家的</a:t>
            </a:r>
            <a:r>
              <a:rPr lang="en-GB" altLang="zh-CN" sz="1600" dirty="0" smtClean="0">
                <a:ea typeface="宋体" panose="02010600030101010101" pitchFamily="2" charset="-122"/>
              </a:rPr>
              <a:t>AOI</a:t>
            </a:r>
            <a:r>
              <a:rPr lang="zh-CN" altLang="en-GB" sz="1600" dirty="0">
                <a:ea typeface="宋体" panose="02010600030101010101" pitchFamily="2" charset="-122"/>
              </a:rPr>
              <a:t>范围内有这个属性隶属</a:t>
            </a:r>
            <a:r>
              <a:rPr lang="zh-CN" altLang="en-GB" sz="1600" dirty="0" smtClean="0">
                <a:ea typeface="宋体" panose="02010600030101010101" pitchFamily="2" charset="-122"/>
              </a:rPr>
              <a:t>的</a:t>
            </a:r>
            <a:r>
              <a:rPr lang="en-GB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GB" sz="1600" dirty="0">
                <a:ea typeface="宋体" panose="02010600030101010101" pitchFamily="2" charset="-122"/>
              </a:rPr>
              <a:t>，那么这个属性的值的改变也会被发布这些玩家的客户端的</a:t>
            </a:r>
            <a:r>
              <a:rPr lang="zh-CN" altLang="en-GB" sz="1600" dirty="0" smtClean="0">
                <a:ea typeface="宋体" panose="02010600030101010101" pitchFamily="2" charset="-122"/>
              </a:rPr>
              <a:t>该</a:t>
            </a:r>
            <a:r>
              <a:rPr lang="en-GB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GB" sz="1600" dirty="0" smtClean="0">
                <a:ea typeface="宋体" panose="02010600030101010101" pitchFamily="2" charset="-122"/>
              </a:rPr>
              <a:t>上</a:t>
            </a:r>
            <a:r>
              <a:rPr lang="zh-CN" altLang="en-US" sz="1600" dirty="0" smtClean="0">
                <a:ea typeface="宋体" panose="02010600030101010101" pitchFamily="2" charset="-122"/>
              </a:rPr>
              <a:t>。</a:t>
            </a:r>
            <a:r>
              <a:rPr lang="zh-CN" altLang="en-GB" sz="1600" dirty="0">
                <a:ea typeface="宋体" panose="02010600030101010101" pitchFamily="2" charset="-122"/>
              </a:rPr>
              <a:t>并且会有脚本的回调</a:t>
            </a:r>
            <a:r>
              <a:rPr lang="en-US" altLang="zh-CN" sz="1600" dirty="0">
                <a:ea typeface="宋体" panose="02010600030101010101" pitchFamily="2" charset="-122"/>
              </a:rPr>
              <a:t>(</a:t>
            </a:r>
            <a:r>
              <a:rPr lang="en-AU" altLang="zh-CN" sz="1600" dirty="0">
                <a:solidFill>
                  <a:srgbClr val="FF0000"/>
                </a:solidFill>
                <a:latin typeface="Courier New" panose="02070309020205020404" pitchFamily="49" charset="0"/>
              </a:rPr>
              <a:t>set_&lt;</a:t>
            </a:r>
            <a:r>
              <a:rPr lang="en-AU" altLang="zh-CN" sz="1600" dirty="0" err="1">
                <a:solidFill>
                  <a:srgbClr val="FF0000"/>
                </a:solidFill>
                <a:latin typeface="Courier New" panose="02070309020205020404" pitchFamily="49" charset="0"/>
              </a:rPr>
              <a:t>property_name</a:t>
            </a:r>
            <a:r>
              <a:rPr lang="en-AU" altLang="zh-CN" sz="1600" dirty="0">
                <a:solidFill>
                  <a:srgbClr val="FF0000"/>
                </a:solidFill>
                <a:latin typeface="Courier New" panose="02070309020205020404" pitchFamily="49" charset="0"/>
              </a:rPr>
              <a:t>&gt;()</a:t>
            </a:r>
            <a:r>
              <a:rPr lang="en-AU" altLang="zh-CN" sz="1600" dirty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  <a:r>
              <a:rPr lang="zh-CN" altLang="en-GB" sz="1600" dirty="0">
                <a:ea typeface="宋体" panose="02010600030101010101" pitchFamily="2" charset="-122"/>
              </a:rPr>
              <a:t>函数会被</a:t>
            </a:r>
            <a:r>
              <a:rPr lang="zh-CN" altLang="en-GB" sz="1600" dirty="0" smtClean="0">
                <a:ea typeface="宋体" panose="02010600030101010101" pitchFamily="2" charset="-122"/>
              </a:rPr>
              <a:t>调用</a:t>
            </a:r>
            <a:endParaRPr lang="en-US" altLang="zh-CN" sz="1600" dirty="0">
              <a:ea typeface="宋体" panose="02010600030101010101" pitchFamily="2" charset="-122"/>
            </a:endParaRPr>
          </a:p>
          <a:p>
            <a:r>
              <a:rPr lang="zh-CN" altLang="en-AU" sz="1600" dirty="0" smtClean="0">
                <a:ea typeface="宋体" panose="02010600030101010101" pitchFamily="2" charset="-122"/>
              </a:rPr>
              <a:t>例如</a:t>
            </a:r>
            <a:r>
              <a:rPr lang="en-AU" altLang="zh-CN" sz="1600" dirty="0"/>
              <a:t>:</a:t>
            </a:r>
            <a:endParaRPr lang="en-AU" altLang="zh-CN" sz="1600" dirty="0"/>
          </a:p>
          <a:p>
            <a:pPr marL="182245" lvl="1" indent="0">
              <a:buNone/>
            </a:pPr>
            <a:r>
              <a:rPr lang="zh-CN" altLang="en-AU" sz="1200" dirty="0" smtClean="0">
                <a:ea typeface="宋体" panose="02010600030101010101" pitchFamily="2" charset="-122"/>
              </a:rPr>
              <a:t>        </a:t>
            </a:r>
            <a:r>
              <a:rPr lang="zh-CN" altLang="en-US" sz="1200" dirty="0">
                <a:ea typeface="宋体" panose="02010600030101010101" pitchFamily="2" charset="-122"/>
              </a:rPr>
              <a:t>实体</a:t>
            </a:r>
            <a:r>
              <a:rPr lang="zh-CN" altLang="en-US" sz="1200" dirty="0" smtClean="0">
                <a:ea typeface="宋体" panose="02010600030101010101" pitchFamily="2" charset="-122"/>
              </a:rPr>
              <a:t>名称</a:t>
            </a:r>
            <a:endParaRPr lang="en-US" altLang="zh-CN" sz="1200" dirty="0" smtClean="0">
              <a:ea typeface="宋体" panose="02010600030101010101" pitchFamily="2" charset="-122"/>
            </a:endParaRPr>
          </a:p>
          <a:p>
            <a:pPr marL="182245" lvl="1" indent="0">
              <a:buNone/>
            </a:pPr>
            <a:r>
              <a:rPr lang="en-US" altLang="zh-CN" sz="1200" dirty="0"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ea typeface="宋体" panose="02010600030101010101" pitchFamily="2" charset="-122"/>
              </a:rPr>
              <a:t>       </a:t>
            </a:r>
            <a:r>
              <a:rPr lang="zh-CN" altLang="en-US" sz="1200" dirty="0" smtClean="0">
                <a:ea typeface="宋体" panose="02010600030101010101" pitchFamily="2" charset="-122"/>
              </a:rPr>
              <a:t>实体血量与等级</a:t>
            </a:r>
            <a:endParaRPr lang="en-AU" altLang="zh-CN" sz="1200" dirty="0"/>
          </a:p>
          <a:p>
            <a:pPr marL="0" indent="0">
              <a:buNone/>
            </a:pPr>
            <a:endParaRPr lang="en-US" altLang="zh-CN" sz="16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1600" dirty="0">
                <a:ea typeface="宋体" panose="02010600030101010101" pitchFamily="2" charset="-122"/>
              </a:rPr>
              <a:t> </a:t>
            </a:r>
            <a:r>
              <a:rPr lang="en-US" altLang="zh-CN" sz="1600" dirty="0" smtClean="0">
                <a:ea typeface="宋体" panose="02010600030101010101" pitchFamily="2" charset="-122"/>
              </a:rPr>
              <a:t>            </a:t>
            </a:r>
            <a:endParaRPr lang="en-AU" altLang="zh-CN" sz="1600" dirty="0">
              <a:ea typeface="宋体" panose="02010600030101010101" pitchFamily="2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827584" y="4365104"/>
            <a:ext cx="5544616" cy="2448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7" name="Group 4"/>
          <p:cNvGrpSpPr/>
          <p:nvPr/>
        </p:nvGrpSpPr>
        <p:grpSpPr bwMode="auto">
          <a:xfrm>
            <a:off x="899592" y="4509203"/>
            <a:ext cx="7675280" cy="2232774"/>
            <a:chOff x="1066" y="1739"/>
            <a:chExt cx="4168" cy="1375"/>
          </a:xfrm>
        </p:grpSpPr>
        <p:sp>
          <p:nvSpPr>
            <p:cNvPr id="68" name="Rectangle 5"/>
            <p:cNvSpPr>
              <a:spLocks noChangeArrowheads="1"/>
            </p:cNvSpPr>
            <p:nvPr/>
          </p:nvSpPr>
          <p:spPr bwMode="auto">
            <a:xfrm>
              <a:off x="4077" y="2677"/>
              <a:ext cx="1157" cy="43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9" name="Group 6"/>
            <p:cNvGrpSpPr/>
            <p:nvPr/>
          </p:nvGrpSpPr>
          <p:grpSpPr bwMode="auto">
            <a:xfrm>
              <a:off x="1066" y="1739"/>
              <a:ext cx="710" cy="288"/>
              <a:chOff x="1066" y="1739"/>
              <a:chExt cx="710" cy="288"/>
            </a:xfrm>
          </p:grpSpPr>
          <p:sp>
            <p:nvSpPr>
              <p:cNvPr id="85" name="Rectangle 7"/>
              <p:cNvSpPr>
                <a:spLocks noChangeArrowheads="1"/>
              </p:cNvSpPr>
              <p:nvPr/>
            </p:nvSpPr>
            <p:spPr bwMode="auto">
              <a:xfrm>
                <a:off x="1066" y="1739"/>
                <a:ext cx="626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6" name="Text Box 8"/>
              <p:cNvSpPr txBox="1">
                <a:spLocks noChangeArrowheads="1"/>
              </p:cNvSpPr>
              <p:nvPr/>
            </p:nvSpPr>
            <p:spPr bwMode="auto">
              <a:xfrm>
                <a:off x="1179" y="1875"/>
                <a:ext cx="597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Cellapp1-space1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7" name="Rectangle 9"/>
              <p:cNvSpPr>
                <a:spLocks noChangeArrowheads="1"/>
              </p:cNvSpPr>
              <p:nvPr/>
            </p:nvSpPr>
            <p:spPr bwMode="auto">
              <a:xfrm>
                <a:off x="1111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8" name="Rectangle 10"/>
              <p:cNvSpPr>
                <a:spLocks noChangeArrowheads="1"/>
              </p:cNvSpPr>
              <p:nvPr/>
            </p:nvSpPr>
            <p:spPr bwMode="auto">
              <a:xfrm>
                <a:off x="1292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9" name="Rectangle 11"/>
              <p:cNvSpPr>
                <a:spLocks noChangeArrowheads="1"/>
              </p:cNvSpPr>
              <p:nvPr/>
            </p:nvSpPr>
            <p:spPr bwMode="auto">
              <a:xfrm>
                <a:off x="1474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0" name="Group 14"/>
            <p:cNvGrpSpPr/>
            <p:nvPr/>
          </p:nvGrpSpPr>
          <p:grpSpPr bwMode="auto">
            <a:xfrm>
              <a:off x="2061" y="1739"/>
              <a:ext cx="649" cy="288"/>
              <a:chOff x="950" y="1739"/>
              <a:chExt cx="649" cy="288"/>
            </a:xfrm>
          </p:grpSpPr>
          <p:sp>
            <p:nvSpPr>
              <p:cNvPr id="80" name="Rectangle 15"/>
              <p:cNvSpPr>
                <a:spLocks noChangeArrowheads="1"/>
              </p:cNvSpPr>
              <p:nvPr/>
            </p:nvSpPr>
            <p:spPr bwMode="auto">
              <a:xfrm>
                <a:off x="950" y="1739"/>
                <a:ext cx="614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1" name="Text Box 16"/>
              <p:cNvSpPr txBox="1">
                <a:spLocks noChangeArrowheads="1"/>
              </p:cNvSpPr>
              <p:nvPr/>
            </p:nvSpPr>
            <p:spPr bwMode="auto">
              <a:xfrm>
                <a:off x="1011" y="1875"/>
                <a:ext cx="588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altLang="zh-CN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Cellapp2-space1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2" name="Rectangle 17"/>
              <p:cNvSpPr>
                <a:spLocks noChangeArrowheads="1"/>
              </p:cNvSpPr>
              <p:nvPr/>
            </p:nvSpPr>
            <p:spPr bwMode="auto">
              <a:xfrm>
                <a:off x="1047" y="1762"/>
                <a:ext cx="76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r>
                  <a:rPr lang="en-US" altLang="zh-CN" sz="800" dirty="0" smtClean="0">
                    <a:solidFill>
                      <a:schemeClr val="tx1"/>
                    </a:solidFill>
                  </a:rPr>
                  <a:t>2</a:t>
                </a:r>
                <a:endParaRPr lang="zh-CN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tangle 18"/>
              <p:cNvSpPr>
                <a:spLocks noChangeArrowheads="1"/>
              </p:cNvSpPr>
              <p:nvPr/>
            </p:nvSpPr>
            <p:spPr bwMode="auto">
              <a:xfrm>
                <a:off x="1231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4" name="Rectangle 19"/>
              <p:cNvSpPr>
                <a:spLocks noChangeArrowheads="1"/>
              </p:cNvSpPr>
              <p:nvPr/>
            </p:nvSpPr>
            <p:spPr bwMode="auto">
              <a:xfrm>
                <a:off x="1413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1" name="Group 22"/>
            <p:cNvGrpSpPr/>
            <p:nvPr/>
          </p:nvGrpSpPr>
          <p:grpSpPr bwMode="auto">
            <a:xfrm>
              <a:off x="3129" y="1739"/>
              <a:ext cx="674" cy="261"/>
              <a:chOff x="929" y="1739"/>
              <a:chExt cx="674" cy="261"/>
            </a:xfrm>
          </p:grpSpPr>
          <p:sp>
            <p:nvSpPr>
              <p:cNvPr id="76" name="Rectangle 23"/>
              <p:cNvSpPr>
                <a:spLocks noChangeArrowheads="1"/>
              </p:cNvSpPr>
              <p:nvPr/>
            </p:nvSpPr>
            <p:spPr bwMode="auto">
              <a:xfrm>
                <a:off x="929" y="1739"/>
                <a:ext cx="674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" name="Rectangle 25"/>
              <p:cNvSpPr>
                <a:spLocks noChangeArrowheads="1"/>
              </p:cNvSpPr>
              <p:nvPr/>
            </p:nvSpPr>
            <p:spPr bwMode="auto">
              <a:xfrm>
                <a:off x="1056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8" name="Rectangle 26"/>
              <p:cNvSpPr>
                <a:spLocks noChangeArrowheads="1"/>
              </p:cNvSpPr>
              <p:nvPr/>
            </p:nvSpPr>
            <p:spPr bwMode="auto">
              <a:xfrm>
                <a:off x="1237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9" name="Rectangle 27"/>
              <p:cNvSpPr>
                <a:spLocks noChangeArrowheads="1"/>
              </p:cNvSpPr>
              <p:nvPr/>
            </p:nvSpPr>
            <p:spPr bwMode="auto">
              <a:xfrm>
                <a:off x="1419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72" name="Rectangle 38" descr="75%"/>
            <p:cNvSpPr>
              <a:spLocks noChangeArrowheads="1"/>
            </p:cNvSpPr>
            <p:nvPr/>
          </p:nvSpPr>
          <p:spPr bwMode="auto">
            <a:xfrm>
              <a:off x="1114" y="1893"/>
              <a:ext cx="69" cy="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r>
                <a:rPr lang="en-US" altLang="zh-CN" sz="800" dirty="0" smtClean="0">
                  <a:solidFill>
                    <a:srgbClr val="FFFF00"/>
                  </a:solidFill>
                </a:rPr>
                <a:t>1</a:t>
              </a:r>
              <a:endParaRPr lang="zh-CN" altLang="en-US" sz="800" dirty="0">
                <a:solidFill>
                  <a:srgbClr val="FFFF00"/>
                </a:solidFill>
              </a:endParaRPr>
            </a:p>
          </p:txBody>
        </p:sp>
        <p:sp>
          <p:nvSpPr>
            <p:cNvPr id="73" name="Rectangle 48" descr="75%"/>
            <p:cNvSpPr>
              <a:spLocks noChangeArrowheads="1"/>
            </p:cNvSpPr>
            <p:nvPr/>
          </p:nvSpPr>
          <p:spPr bwMode="auto">
            <a:xfrm>
              <a:off x="4103" y="2986"/>
              <a:ext cx="88" cy="7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Text Box 49"/>
            <p:cNvSpPr txBox="1">
              <a:spLocks noChangeArrowheads="1"/>
            </p:cNvSpPr>
            <p:nvPr/>
          </p:nvSpPr>
          <p:spPr bwMode="auto">
            <a:xfrm>
              <a:off x="4190" y="2696"/>
              <a:ext cx="1044" cy="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不可</a:t>
              </a:r>
              <a:r>
                <a:rPr lang="zh-CN" altLang="en-US" sz="800" dirty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访问该实体描述的属性的</a:t>
              </a: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实体</a:t>
              </a:r>
              <a:endParaRPr lang="en-US" altLang="zh-CN" sz="800" dirty="0">
                <a:solidFill>
                  <a:schemeClr val="tx2">
                    <a:lumMod val="40000"/>
                    <a:lumOff val="60000"/>
                  </a:schemeClr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可访问该实体</a:t>
              </a:r>
              <a:r>
                <a:rPr lang="zh-CN" altLang="en-US" sz="80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描述的属性的实体</a:t>
              </a:r>
              <a:endParaRPr lang="en-AU" altLang="zh-CN" sz="800" b="0" dirty="0">
                <a:solidFill>
                  <a:srgbClr val="92D050"/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当前</a:t>
              </a:r>
              <a:r>
                <a:rPr lang="zh-CN" altLang="en-US" sz="80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所描述的实体，也可访问属性</a:t>
              </a:r>
              <a:endParaRPr lang="en-AU" altLang="zh-CN" sz="800" b="0" dirty="0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75" name="Rectangle 50"/>
            <p:cNvSpPr>
              <a:spLocks noChangeArrowheads="1"/>
            </p:cNvSpPr>
            <p:nvPr/>
          </p:nvSpPr>
          <p:spPr bwMode="auto">
            <a:xfrm>
              <a:off x="4103" y="2855"/>
              <a:ext cx="89" cy="79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0" name="Rectangle 50"/>
          <p:cNvSpPr>
            <a:spLocks noChangeArrowheads="1"/>
          </p:cNvSpPr>
          <p:nvPr/>
        </p:nvSpPr>
        <p:spPr bwMode="auto">
          <a:xfrm>
            <a:off x="6496341" y="6109029"/>
            <a:ext cx="163891" cy="12828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1" name="Text Box 16"/>
          <p:cNvSpPr txBox="1">
            <a:spLocks noChangeArrowheads="1"/>
          </p:cNvSpPr>
          <p:nvPr/>
        </p:nvSpPr>
        <p:spPr bwMode="auto">
          <a:xfrm>
            <a:off x="4860032" y="4725144"/>
            <a:ext cx="115169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Cellapp3-space1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" name="Rectangle 7"/>
          <p:cNvSpPr>
            <a:spLocks noChangeArrowheads="1"/>
          </p:cNvSpPr>
          <p:nvPr/>
        </p:nvSpPr>
        <p:spPr bwMode="auto">
          <a:xfrm>
            <a:off x="2123728" y="6273704"/>
            <a:ext cx="917055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2331815" y="6494545"/>
            <a:ext cx="799200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Client1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4" name="Rectangle 9"/>
          <p:cNvSpPr>
            <a:spLocks noChangeArrowheads="1"/>
          </p:cNvSpPr>
          <p:nvPr/>
        </p:nvSpPr>
        <p:spPr bwMode="auto">
          <a:xfrm>
            <a:off x="2206594" y="6311052"/>
            <a:ext cx="127062" cy="11042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CN" sz="800" dirty="0" smtClean="0">
                <a:solidFill>
                  <a:srgbClr val="FFFF00"/>
                </a:solidFill>
              </a:rPr>
              <a:t>1</a:t>
            </a:r>
            <a:endParaRPr lang="zh-CN" altLang="en-US" sz="800" dirty="0">
              <a:solidFill>
                <a:srgbClr val="FFFF00"/>
              </a:solidFill>
            </a:endParaRPr>
          </a:p>
        </p:txBody>
      </p:sp>
      <p:sp>
        <p:nvSpPr>
          <p:cNvPr id="95" name="Rectangle 10"/>
          <p:cNvSpPr>
            <a:spLocks noChangeArrowheads="1"/>
          </p:cNvSpPr>
          <p:nvPr/>
        </p:nvSpPr>
        <p:spPr bwMode="auto">
          <a:xfrm>
            <a:off x="2539901" y="6311052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6" name="Rectangle 11"/>
          <p:cNvSpPr>
            <a:spLocks noChangeArrowheads="1"/>
          </p:cNvSpPr>
          <p:nvPr/>
        </p:nvSpPr>
        <p:spPr bwMode="auto">
          <a:xfrm>
            <a:off x="2875050" y="6311052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cxnSp>
        <p:nvCxnSpPr>
          <p:cNvPr id="98" name="直接连接符 97"/>
          <p:cNvCxnSpPr/>
          <p:nvPr/>
        </p:nvCxnSpPr>
        <p:spPr>
          <a:xfrm>
            <a:off x="827584" y="5949280"/>
            <a:ext cx="55446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3780737" y="6273704"/>
            <a:ext cx="917055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3988824" y="6494545"/>
            <a:ext cx="799200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Client2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3863603" y="6311052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CN" sz="800" dirty="0" smtClean="0">
                <a:solidFill>
                  <a:schemeClr val="tx1"/>
                </a:solidFill>
              </a:rPr>
              <a:t>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4196910" y="6311052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4532059" y="6311052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cxnSp>
        <p:nvCxnSpPr>
          <p:cNvPr id="44" name="直接连接符 43"/>
          <p:cNvCxnSpPr/>
          <p:nvPr/>
        </p:nvCxnSpPr>
        <p:spPr>
          <a:xfrm>
            <a:off x="827584" y="5085184"/>
            <a:ext cx="55446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2934866" y="5337599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3096916" y="5558441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Baseapp2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3017732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686187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364818" y="537321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Rectangle 15"/>
          <p:cNvSpPr>
            <a:spLocks noChangeArrowheads="1"/>
          </p:cNvSpPr>
          <p:nvPr/>
        </p:nvSpPr>
        <p:spPr bwMode="auto">
          <a:xfrm>
            <a:off x="899592" y="5301208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1061642" y="5522050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982458" y="533855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altLang="zh-CN" sz="800" dirty="0" smtClean="0">
                <a:solidFill>
                  <a:schemeClr val="tx1"/>
                </a:solidFill>
              </a:rPr>
              <a:t>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1650913" y="533855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1329544" y="5336825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altLang="zh-CN" sz="800" dirty="0" smtClean="0"/>
              <a:t>2</a:t>
            </a:r>
            <a:endParaRPr lang="zh-CN" altLang="en-US" sz="800" dirty="0"/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951090" y="5337599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5113140" y="5558441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Baseapp3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7" name="Rectangle 17"/>
          <p:cNvSpPr>
            <a:spLocks noChangeArrowheads="1"/>
          </p:cNvSpPr>
          <p:nvPr/>
        </p:nvSpPr>
        <p:spPr bwMode="auto">
          <a:xfrm>
            <a:off x="5033956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5702411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5381042" y="537321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右大括号 5"/>
          <p:cNvSpPr/>
          <p:nvPr/>
        </p:nvSpPr>
        <p:spPr>
          <a:xfrm>
            <a:off x="6444282" y="4365104"/>
            <a:ext cx="155448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599730" y="449028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rgbClr val="FF0000"/>
                </a:solidFill>
              </a:rPr>
              <a:t>在同一个</a:t>
            </a:r>
            <a:r>
              <a:rPr lang="en-US" altLang="zh-CN" sz="1200" dirty="0" smtClean="0">
                <a:solidFill>
                  <a:srgbClr val="FF0000"/>
                </a:solidFill>
              </a:rPr>
              <a:t>space</a:t>
            </a:r>
            <a:r>
              <a:rPr lang="zh-CN" altLang="en-US" sz="1200" dirty="0" smtClean="0">
                <a:solidFill>
                  <a:srgbClr val="FF0000"/>
                </a:solidFill>
              </a:rPr>
              <a:t>中，并且其他实体都在红色实体附近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属性的发布</a:t>
            </a:r>
            <a:r>
              <a:rPr lang="en-US" altLang="zh-CN" dirty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– OWN_CLIENT</a:t>
            </a:r>
            <a:endParaRPr lang="zh-CN" altLang="en-US" sz="36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sz="1600" dirty="0" smtClean="0">
                <a:ea typeface="宋体" panose="02010600030101010101" pitchFamily="2" charset="-122"/>
              </a:rPr>
              <a:t>属于</a:t>
            </a:r>
            <a:r>
              <a:rPr lang="en-AU" altLang="zh-CN" sz="1600" dirty="0" smtClean="0">
                <a:ea typeface="宋体" panose="02010600030101010101" pitchFamily="2" charset="-122"/>
              </a:rPr>
              <a:t>Real Entity</a:t>
            </a:r>
            <a:endParaRPr lang="en-AU" altLang="zh-CN" sz="1600" dirty="0" smtClean="0">
              <a:ea typeface="宋体" panose="02010600030101010101" pitchFamily="2" charset="-122"/>
            </a:endParaRPr>
          </a:p>
          <a:p>
            <a:r>
              <a:rPr lang="zh-CN" altLang="en-AU" sz="1600" dirty="0">
                <a:ea typeface="宋体" panose="02010600030101010101" pitchFamily="2" charset="-122"/>
              </a:rPr>
              <a:t>它所属于的</a:t>
            </a:r>
            <a:r>
              <a:rPr lang="en-AU" altLang="zh-CN" sz="1600" dirty="0">
                <a:ea typeface="宋体" panose="02010600030101010101" pitchFamily="2" charset="-122"/>
              </a:rPr>
              <a:t>Real </a:t>
            </a:r>
            <a:r>
              <a:rPr lang="en-AU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AU" sz="1600" dirty="0">
                <a:ea typeface="宋体" panose="02010600030101010101" pitchFamily="2" charset="-122"/>
              </a:rPr>
              <a:t>和自己的客户端可以</a:t>
            </a:r>
            <a:r>
              <a:rPr lang="zh-CN" altLang="en-AU" sz="1600" dirty="0" smtClean="0">
                <a:ea typeface="宋体" panose="02010600030101010101" pitchFamily="2" charset="-122"/>
              </a:rPr>
              <a:t>访问</a:t>
            </a:r>
            <a:endParaRPr lang="en-US" altLang="zh-CN" sz="1600" dirty="0" smtClean="0">
              <a:ea typeface="宋体" panose="02010600030101010101" pitchFamily="2" charset="-122"/>
            </a:endParaRPr>
          </a:p>
          <a:p>
            <a:r>
              <a:rPr lang="zh-CN" altLang="en-GB" sz="1600" dirty="0">
                <a:ea typeface="宋体" panose="02010600030101010101" pitchFamily="2" charset="-122"/>
              </a:rPr>
              <a:t>该类属性的值的改变也会被发布到其对应的自己的客户端的</a:t>
            </a:r>
            <a:r>
              <a:rPr lang="en-GB" altLang="zh-CN" sz="1600" dirty="0">
                <a:ea typeface="宋体" panose="02010600030101010101" pitchFamily="2" charset="-122"/>
              </a:rPr>
              <a:t>Entity</a:t>
            </a:r>
            <a:r>
              <a:rPr lang="zh-CN" altLang="en-GB" sz="1600" dirty="0">
                <a:ea typeface="宋体" panose="02010600030101010101" pitchFamily="2" charset="-122"/>
              </a:rPr>
              <a:t>上。并且会有脚本的回调</a:t>
            </a:r>
            <a:r>
              <a:rPr lang="en-US" altLang="zh-CN" sz="1600" dirty="0">
                <a:ea typeface="宋体" panose="02010600030101010101" pitchFamily="2" charset="-122"/>
              </a:rPr>
              <a:t>(</a:t>
            </a:r>
            <a:r>
              <a:rPr lang="en-AU" altLang="zh-CN" sz="1600" dirty="0">
                <a:solidFill>
                  <a:srgbClr val="FF0000"/>
                </a:solidFill>
                <a:latin typeface="Courier New" panose="02070309020205020404" pitchFamily="49" charset="0"/>
              </a:rPr>
              <a:t>set_&lt;</a:t>
            </a:r>
            <a:r>
              <a:rPr lang="en-AU" altLang="zh-CN" sz="1600" dirty="0" err="1">
                <a:solidFill>
                  <a:srgbClr val="FF0000"/>
                </a:solidFill>
                <a:latin typeface="Courier New" panose="02070309020205020404" pitchFamily="49" charset="0"/>
              </a:rPr>
              <a:t>property_name</a:t>
            </a:r>
            <a:r>
              <a:rPr lang="en-AU" altLang="zh-CN" sz="1600" dirty="0">
                <a:solidFill>
                  <a:srgbClr val="FF0000"/>
                </a:solidFill>
                <a:latin typeface="Courier New" panose="02070309020205020404" pitchFamily="49" charset="0"/>
              </a:rPr>
              <a:t>&gt;()</a:t>
            </a:r>
            <a:r>
              <a:rPr lang="en-AU" altLang="zh-CN" sz="1600" dirty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  <a:r>
              <a:rPr lang="zh-CN" altLang="en-GB" sz="1600" dirty="0">
                <a:ea typeface="宋体" panose="02010600030101010101" pitchFamily="2" charset="-122"/>
              </a:rPr>
              <a:t>函数会被</a:t>
            </a:r>
            <a:r>
              <a:rPr lang="zh-CN" altLang="en-GB" sz="1600" dirty="0" smtClean="0">
                <a:ea typeface="宋体" panose="02010600030101010101" pitchFamily="2" charset="-122"/>
              </a:rPr>
              <a:t>调用</a:t>
            </a:r>
            <a:endParaRPr lang="en-AU" altLang="zh-CN" sz="1600" dirty="0">
              <a:ea typeface="宋体" panose="02010600030101010101" pitchFamily="2" charset="-122"/>
            </a:endParaRPr>
          </a:p>
          <a:p>
            <a:r>
              <a:rPr lang="zh-CN" altLang="en-AU" sz="1600" dirty="0" smtClean="0">
                <a:ea typeface="宋体" panose="02010600030101010101" pitchFamily="2" charset="-122"/>
              </a:rPr>
              <a:t>例如</a:t>
            </a:r>
            <a:r>
              <a:rPr lang="en-AU" altLang="zh-CN" sz="1600" dirty="0"/>
              <a:t>:</a:t>
            </a:r>
            <a:endParaRPr lang="en-AU" altLang="zh-CN" sz="1600" dirty="0"/>
          </a:p>
          <a:p>
            <a:pPr marL="182245" lvl="1" indent="0">
              <a:buNone/>
            </a:pPr>
            <a:r>
              <a:rPr lang="zh-CN" altLang="en-AU" sz="1200" dirty="0" smtClean="0">
                <a:ea typeface="宋体" panose="02010600030101010101" pitchFamily="2" charset="-122"/>
              </a:rPr>
              <a:t>        </a:t>
            </a:r>
            <a:r>
              <a:rPr lang="zh-CN" altLang="en-US" sz="1200" dirty="0" smtClean="0">
                <a:ea typeface="宋体" panose="02010600030101010101" pitchFamily="2" charset="-122"/>
              </a:rPr>
              <a:t>角色当前的敏捷、力量、智力属性，该属性用于计算角色最终的能力值，但其他实体不需要访问该属性，而自己的客户端需要在角色面板上显示这</a:t>
            </a:r>
            <a:r>
              <a:rPr lang="zh-CN" altLang="en-US" sz="1200" dirty="0">
                <a:ea typeface="宋体" panose="02010600030101010101" pitchFamily="2" charset="-122"/>
              </a:rPr>
              <a:t>三</a:t>
            </a:r>
            <a:r>
              <a:rPr lang="zh-CN" altLang="en-US" sz="1200" dirty="0" smtClean="0">
                <a:ea typeface="宋体" panose="02010600030101010101" pitchFamily="2" charset="-122"/>
              </a:rPr>
              <a:t>个属性用于配点</a:t>
            </a:r>
            <a:endParaRPr lang="en-US" altLang="zh-CN" sz="1200" dirty="0" smtClean="0">
              <a:ea typeface="宋体" panose="02010600030101010101" pitchFamily="2" charset="-122"/>
            </a:endParaRPr>
          </a:p>
          <a:p>
            <a:pPr marL="182245" lvl="1" indent="0">
              <a:buNone/>
            </a:pPr>
            <a:r>
              <a:rPr lang="en-US" altLang="zh-CN" sz="1200" dirty="0"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ea typeface="宋体" panose="02010600030101010101" pitchFamily="2" charset="-122"/>
              </a:rPr>
              <a:t>        </a:t>
            </a:r>
            <a:r>
              <a:rPr lang="zh-CN" altLang="en-US" sz="1200" dirty="0" smtClean="0">
                <a:ea typeface="宋体" panose="02010600030101010101" pitchFamily="2" charset="-122"/>
              </a:rPr>
              <a:t>角色的经验值</a:t>
            </a:r>
            <a:endParaRPr lang="en-US" altLang="zh-CN" sz="16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1600" dirty="0">
                <a:ea typeface="宋体" panose="02010600030101010101" pitchFamily="2" charset="-122"/>
              </a:rPr>
              <a:t> </a:t>
            </a:r>
            <a:r>
              <a:rPr lang="en-US" altLang="zh-CN" sz="1600" dirty="0" smtClean="0">
                <a:ea typeface="宋体" panose="02010600030101010101" pitchFamily="2" charset="-122"/>
              </a:rPr>
              <a:t>            </a:t>
            </a:r>
            <a:endParaRPr lang="en-AU" altLang="zh-CN" sz="1600" dirty="0">
              <a:ea typeface="宋体" panose="02010600030101010101" pitchFamily="2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827584" y="4365104"/>
            <a:ext cx="5544616" cy="2448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7" name="Group 4"/>
          <p:cNvGrpSpPr/>
          <p:nvPr/>
        </p:nvGrpSpPr>
        <p:grpSpPr bwMode="auto">
          <a:xfrm>
            <a:off x="899592" y="4509203"/>
            <a:ext cx="7675280" cy="2232774"/>
            <a:chOff x="1066" y="1739"/>
            <a:chExt cx="4168" cy="1375"/>
          </a:xfrm>
        </p:grpSpPr>
        <p:sp>
          <p:nvSpPr>
            <p:cNvPr id="68" name="Rectangle 5"/>
            <p:cNvSpPr>
              <a:spLocks noChangeArrowheads="1"/>
            </p:cNvSpPr>
            <p:nvPr/>
          </p:nvSpPr>
          <p:spPr bwMode="auto">
            <a:xfrm>
              <a:off x="4077" y="2677"/>
              <a:ext cx="1157" cy="43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9" name="Group 6"/>
            <p:cNvGrpSpPr/>
            <p:nvPr/>
          </p:nvGrpSpPr>
          <p:grpSpPr bwMode="auto">
            <a:xfrm>
              <a:off x="1066" y="1739"/>
              <a:ext cx="710" cy="288"/>
              <a:chOff x="1066" y="1739"/>
              <a:chExt cx="710" cy="288"/>
            </a:xfrm>
          </p:grpSpPr>
          <p:sp>
            <p:nvSpPr>
              <p:cNvPr id="85" name="Rectangle 7"/>
              <p:cNvSpPr>
                <a:spLocks noChangeArrowheads="1"/>
              </p:cNvSpPr>
              <p:nvPr/>
            </p:nvSpPr>
            <p:spPr bwMode="auto">
              <a:xfrm>
                <a:off x="1066" y="1739"/>
                <a:ext cx="626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6" name="Text Box 8"/>
              <p:cNvSpPr txBox="1">
                <a:spLocks noChangeArrowheads="1"/>
              </p:cNvSpPr>
              <p:nvPr/>
            </p:nvSpPr>
            <p:spPr bwMode="auto">
              <a:xfrm>
                <a:off x="1179" y="1875"/>
                <a:ext cx="597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Cellapp1-space1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7" name="Rectangle 9"/>
              <p:cNvSpPr>
                <a:spLocks noChangeArrowheads="1"/>
              </p:cNvSpPr>
              <p:nvPr/>
            </p:nvSpPr>
            <p:spPr bwMode="auto">
              <a:xfrm>
                <a:off x="1111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8" name="Rectangle 10"/>
              <p:cNvSpPr>
                <a:spLocks noChangeArrowheads="1"/>
              </p:cNvSpPr>
              <p:nvPr/>
            </p:nvSpPr>
            <p:spPr bwMode="auto">
              <a:xfrm>
                <a:off x="1292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9" name="Rectangle 11"/>
              <p:cNvSpPr>
                <a:spLocks noChangeArrowheads="1"/>
              </p:cNvSpPr>
              <p:nvPr/>
            </p:nvSpPr>
            <p:spPr bwMode="auto">
              <a:xfrm>
                <a:off x="1474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0" name="Group 14"/>
            <p:cNvGrpSpPr/>
            <p:nvPr/>
          </p:nvGrpSpPr>
          <p:grpSpPr bwMode="auto">
            <a:xfrm>
              <a:off x="2061" y="1739"/>
              <a:ext cx="649" cy="288"/>
              <a:chOff x="950" y="1739"/>
              <a:chExt cx="649" cy="288"/>
            </a:xfrm>
          </p:grpSpPr>
          <p:sp>
            <p:nvSpPr>
              <p:cNvPr id="80" name="Rectangle 15"/>
              <p:cNvSpPr>
                <a:spLocks noChangeArrowheads="1"/>
              </p:cNvSpPr>
              <p:nvPr/>
            </p:nvSpPr>
            <p:spPr bwMode="auto">
              <a:xfrm>
                <a:off x="950" y="1739"/>
                <a:ext cx="614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1" name="Text Box 16"/>
              <p:cNvSpPr txBox="1">
                <a:spLocks noChangeArrowheads="1"/>
              </p:cNvSpPr>
              <p:nvPr/>
            </p:nvSpPr>
            <p:spPr bwMode="auto">
              <a:xfrm>
                <a:off x="1011" y="1875"/>
                <a:ext cx="588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altLang="zh-CN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Cellapp2-space1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2" name="Rectangle 17"/>
              <p:cNvSpPr>
                <a:spLocks noChangeArrowheads="1"/>
              </p:cNvSpPr>
              <p:nvPr/>
            </p:nvSpPr>
            <p:spPr bwMode="auto">
              <a:xfrm>
                <a:off x="1047" y="1762"/>
                <a:ext cx="76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r>
                  <a:rPr lang="en-US" altLang="zh-CN" sz="800" dirty="0" smtClean="0">
                    <a:solidFill>
                      <a:schemeClr val="tx1"/>
                    </a:solidFill>
                  </a:rPr>
                  <a:t>2</a:t>
                </a:r>
                <a:endParaRPr lang="zh-CN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tangle 18"/>
              <p:cNvSpPr>
                <a:spLocks noChangeArrowheads="1"/>
              </p:cNvSpPr>
              <p:nvPr/>
            </p:nvSpPr>
            <p:spPr bwMode="auto">
              <a:xfrm>
                <a:off x="1231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4" name="Rectangle 19"/>
              <p:cNvSpPr>
                <a:spLocks noChangeArrowheads="1"/>
              </p:cNvSpPr>
              <p:nvPr/>
            </p:nvSpPr>
            <p:spPr bwMode="auto">
              <a:xfrm>
                <a:off x="1413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1" name="Group 22"/>
            <p:cNvGrpSpPr/>
            <p:nvPr/>
          </p:nvGrpSpPr>
          <p:grpSpPr bwMode="auto">
            <a:xfrm>
              <a:off x="3129" y="1739"/>
              <a:ext cx="674" cy="261"/>
              <a:chOff x="929" y="1739"/>
              <a:chExt cx="674" cy="261"/>
            </a:xfrm>
          </p:grpSpPr>
          <p:sp>
            <p:nvSpPr>
              <p:cNvPr id="76" name="Rectangle 23"/>
              <p:cNvSpPr>
                <a:spLocks noChangeArrowheads="1"/>
              </p:cNvSpPr>
              <p:nvPr/>
            </p:nvSpPr>
            <p:spPr bwMode="auto">
              <a:xfrm>
                <a:off x="929" y="1739"/>
                <a:ext cx="674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" name="Rectangle 25"/>
              <p:cNvSpPr>
                <a:spLocks noChangeArrowheads="1"/>
              </p:cNvSpPr>
              <p:nvPr/>
            </p:nvSpPr>
            <p:spPr bwMode="auto">
              <a:xfrm>
                <a:off x="1056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8" name="Rectangle 26"/>
              <p:cNvSpPr>
                <a:spLocks noChangeArrowheads="1"/>
              </p:cNvSpPr>
              <p:nvPr/>
            </p:nvSpPr>
            <p:spPr bwMode="auto">
              <a:xfrm>
                <a:off x="1237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9" name="Rectangle 27"/>
              <p:cNvSpPr>
                <a:spLocks noChangeArrowheads="1"/>
              </p:cNvSpPr>
              <p:nvPr/>
            </p:nvSpPr>
            <p:spPr bwMode="auto">
              <a:xfrm>
                <a:off x="1419" y="1762"/>
                <a:ext cx="69" cy="6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72" name="Rectangle 38" descr="75%"/>
            <p:cNvSpPr>
              <a:spLocks noChangeArrowheads="1"/>
            </p:cNvSpPr>
            <p:nvPr/>
          </p:nvSpPr>
          <p:spPr bwMode="auto">
            <a:xfrm>
              <a:off x="1114" y="1893"/>
              <a:ext cx="69" cy="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r>
                <a:rPr lang="en-US" altLang="zh-CN" sz="800" dirty="0" smtClean="0">
                  <a:solidFill>
                    <a:srgbClr val="FFFF00"/>
                  </a:solidFill>
                </a:rPr>
                <a:t>1</a:t>
              </a:r>
              <a:endParaRPr lang="zh-CN" altLang="en-US" sz="800" dirty="0">
                <a:solidFill>
                  <a:srgbClr val="FFFF00"/>
                </a:solidFill>
              </a:endParaRPr>
            </a:p>
          </p:txBody>
        </p:sp>
        <p:sp>
          <p:nvSpPr>
            <p:cNvPr id="73" name="Rectangle 48" descr="75%"/>
            <p:cNvSpPr>
              <a:spLocks noChangeArrowheads="1"/>
            </p:cNvSpPr>
            <p:nvPr/>
          </p:nvSpPr>
          <p:spPr bwMode="auto">
            <a:xfrm>
              <a:off x="4103" y="2986"/>
              <a:ext cx="88" cy="7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Text Box 49"/>
            <p:cNvSpPr txBox="1">
              <a:spLocks noChangeArrowheads="1"/>
            </p:cNvSpPr>
            <p:nvPr/>
          </p:nvSpPr>
          <p:spPr bwMode="auto">
            <a:xfrm>
              <a:off x="4190" y="2696"/>
              <a:ext cx="1044" cy="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不可</a:t>
              </a:r>
              <a:r>
                <a:rPr lang="zh-CN" altLang="en-US" sz="800" dirty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访问该实体描述的属性的</a:t>
              </a: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实体</a:t>
              </a:r>
              <a:endParaRPr lang="en-US" altLang="zh-CN" sz="800" dirty="0">
                <a:solidFill>
                  <a:schemeClr val="tx2">
                    <a:lumMod val="40000"/>
                    <a:lumOff val="60000"/>
                  </a:schemeClr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可访问该实体</a:t>
              </a:r>
              <a:r>
                <a:rPr lang="zh-CN" altLang="en-US" sz="80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描述的属性的实体</a:t>
              </a:r>
              <a:endParaRPr lang="en-AU" altLang="zh-CN" sz="800" b="0" dirty="0">
                <a:solidFill>
                  <a:srgbClr val="92D050"/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当前</a:t>
              </a:r>
              <a:r>
                <a:rPr lang="zh-CN" altLang="en-US" sz="80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所描述的实体，也可访问属性</a:t>
              </a:r>
              <a:endParaRPr lang="en-AU" altLang="zh-CN" sz="800" b="0" dirty="0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75" name="Rectangle 50"/>
            <p:cNvSpPr>
              <a:spLocks noChangeArrowheads="1"/>
            </p:cNvSpPr>
            <p:nvPr/>
          </p:nvSpPr>
          <p:spPr bwMode="auto">
            <a:xfrm>
              <a:off x="4103" y="2855"/>
              <a:ext cx="89" cy="79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0" name="Rectangle 50"/>
          <p:cNvSpPr>
            <a:spLocks noChangeArrowheads="1"/>
          </p:cNvSpPr>
          <p:nvPr/>
        </p:nvSpPr>
        <p:spPr bwMode="auto">
          <a:xfrm>
            <a:off x="6496341" y="6109029"/>
            <a:ext cx="163891" cy="12828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1" name="Text Box 16"/>
          <p:cNvSpPr txBox="1">
            <a:spLocks noChangeArrowheads="1"/>
          </p:cNvSpPr>
          <p:nvPr/>
        </p:nvSpPr>
        <p:spPr bwMode="auto">
          <a:xfrm>
            <a:off x="4860032" y="4725144"/>
            <a:ext cx="115169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Cellapp3-space1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" name="Rectangle 7"/>
          <p:cNvSpPr>
            <a:spLocks noChangeArrowheads="1"/>
          </p:cNvSpPr>
          <p:nvPr/>
        </p:nvSpPr>
        <p:spPr bwMode="auto">
          <a:xfrm>
            <a:off x="2123728" y="6273704"/>
            <a:ext cx="917055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2331815" y="6494545"/>
            <a:ext cx="799200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Client1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4" name="Rectangle 9"/>
          <p:cNvSpPr>
            <a:spLocks noChangeArrowheads="1"/>
          </p:cNvSpPr>
          <p:nvPr/>
        </p:nvSpPr>
        <p:spPr bwMode="auto">
          <a:xfrm>
            <a:off x="2206594" y="6311052"/>
            <a:ext cx="127062" cy="11042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CN" sz="800" dirty="0" smtClean="0">
                <a:solidFill>
                  <a:srgbClr val="FFFF00"/>
                </a:solidFill>
              </a:rPr>
              <a:t>1</a:t>
            </a:r>
            <a:endParaRPr lang="zh-CN" altLang="en-US" sz="800" dirty="0">
              <a:solidFill>
                <a:srgbClr val="FFFF00"/>
              </a:solidFill>
            </a:endParaRPr>
          </a:p>
        </p:txBody>
      </p:sp>
      <p:sp>
        <p:nvSpPr>
          <p:cNvPr id="95" name="Rectangle 10"/>
          <p:cNvSpPr>
            <a:spLocks noChangeArrowheads="1"/>
          </p:cNvSpPr>
          <p:nvPr/>
        </p:nvSpPr>
        <p:spPr bwMode="auto">
          <a:xfrm>
            <a:off x="2539901" y="6311052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6" name="Rectangle 11"/>
          <p:cNvSpPr>
            <a:spLocks noChangeArrowheads="1"/>
          </p:cNvSpPr>
          <p:nvPr/>
        </p:nvSpPr>
        <p:spPr bwMode="auto">
          <a:xfrm>
            <a:off x="2875050" y="6311052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cxnSp>
        <p:nvCxnSpPr>
          <p:cNvPr id="98" name="直接连接符 97"/>
          <p:cNvCxnSpPr/>
          <p:nvPr/>
        </p:nvCxnSpPr>
        <p:spPr>
          <a:xfrm>
            <a:off x="827584" y="5949280"/>
            <a:ext cx="55446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3780737" y="6273704"/>
            <a:ext cx="917055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3988824" y="6494545"/>
            <a:ext cx="799200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Client2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3863603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altLang="zh-CN" sz="800" dirty="0" smtClean="0">
                <a:solidFill>
                  <a:schemeClr val="tx1"/>
                </a:solidFill>
              </a:rPr>
              <a:t>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4196910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4532059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cxnSp>
        <p:nvCxnSpPr>
          <p:cNvPr id="44" name="直接连接符 43"/>
          <p:cNvCxnSpPr/>
          <p:nvPr/>
        </p:nvCxnSpPr>
        <p:spPr>
          <a:xfrm>
            <a:off x="827584" y="5085184"/>
            <a:ext cx="55446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2934866" y="5337599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3096916" y="5558441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Baseapp2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3017732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686187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364818" y="537321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Rectangle 15"/>
          <p:cNvSpPr>
            <a:spLocks noChangeArrowheads="1"/>
          </p:cNvSpPr>
          <p:nvPr/>
        </p:nvSpPr>
        <p:spPr bwMode="auto">
          <a:xfrm>
            <a:off x="899592" y="5301208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1061642" y="5522050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982458" y="533855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altLang="zh-CN" sz="800" dirty="0" smtClean="0">
                <a:solidFill>
                  <a:schemeClr val="tx1"/>
                </a:solidFill>
              </a:rPr>
              <a:t>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1650913" y="533855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1329544" y="5336825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altLang="zh-CN" sz="800" dirty="0" smtClean="0"/>
              <a:t>2</a:t>
            </a:r>
            <a:endParaRPr lang="zh-CN" altLang="en-US" sz="800" dirty="0"/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951090" y="5337599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5113140" y="5558441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Baseapp3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7" name="Rectangle 17"/>
          <p:cNvSpPr>
            <a:spLocks noChangeArrowheads="1"/>
          </p:cNvSpPr>
          <p:nvPr/>
        </p:nvSpPr>
        <p:spPr bwMode="auto">
          <a:xfrm>
            <a:off x="5033956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5702411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5381042" y="537321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右大括号 5"/>
          <p:cNvSpPr/>
          <p:nvPr/>
        </p:nvSpPr>
        <p:spPr>
          <a:xfrm>
            <a:off x="6444282" y="4365104"/>
            <a:ext cx="155448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599730" y="449028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rgbClr val="FF0000"/>
                </a:solidFill>
              </a:rPr>
              <a:t>在同一个</a:t>
            </a:r>
            <a:r>
              <a:rPr lang="en-US" altLang="zh-CN" sz="1200" dirty="0" smtClean="0">
                <a:solidFill>
                  <a:srgbClr val="FF0000"/>
                </a:solidFill>
              </a:rPr>
              <a:t>space</a:t>
            </a:r>
            <a:r>
              <a:rPr lang="zh-CN" altLang="en-US" sz="1200" dirty="0" smtClean="0">
                <a:solidFill>
                  <a:srgbClr val="FF0000"/>
                </a:solidFill>
              </a:rPr>
              <a:t>中，并且其他实体都在红色实体附近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属性的发布</a:t>
            </a:r>
            <a:r>
              <a:rPr lang="en-US" altLang="zh-CN" dirty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– OTHER_CLIENTS</a:t>
            </a:r>
            <a:endParaRPr lang="zh-CN" altLang="en-US" sz="36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sz="1600" dirty="0" smtClean="0">
                <a:ea typeface="宋体" panose="02010600030101010101" pitchFamily="2" charset="-122"/>
              </a:rPr>
              <a:t>属于</a:t>
            </a:r>
            <a:r>
              <a:rPr lang="en-AU" altLang="zh-CN" sz="1600" dirty="0" smtClean="0">
                <a:ea typeface="宋体" panose="02010600030101010101" pitchFamily="2" charset="-122"/>
              </a:rPr>
              <a:t>Real Entity</a:t>
            </a:r>
            <a:endParaRPr lang="en-AU" altLang="zh-CN" sz="16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AU" sz="1600" dirty="0" smtClean="0">
                <a:ea typeface="宋体" panose="02010600030101010101" pitchFamily="2" charset="-122"/>
              </a:rPr>
              <a:t>        </a:t>
            </a:r>
            <a:r>
              <a:rPr lang="zh-CN" altLang="en-AU" sz="1200" dirty="0" smtClean="0">
                <a:ea typeface="宋体" panose="02010600030101010101" pitchFamily="2" charset="-122"/>
              </a:rPr>
              <a:t>它</a:t>
            </a:r>
            <a:r>
              <a:rPr lang="zh-CN" altLang="en-AU" sz="1200" dirty="0">
                <a:ea typeface="宋体" panose="02010600030101010101" pitchFamily="2" charset="-122"/>
              </a:rPr>
              <a:t>所属于</a:t>
            </a:r>
            <a:r>
              <a:rPr lang="zh-CN" altLang="en-AU" sz="1200" dirty="0" smtClean="0">
                <a:ea typeface="宋体" panose="02010600030101010101" pitchFamily="2" charset="-122"/>
              </a:rPr>
              <a:t>的</a:t>
            </a:r>
            <a:r>
              <a:rPr lang="en-AU" altLang="zh-CN" sz="1200" dirty="0" smtClean="0">
                <a:ea typeface="宋体" panose="02010600030101010101" pitchFamily="2" charset="-122"/>
              </a:rPr>
              <a:t>Real Entity</a:t>
            </a:r>
            <a:r>
              <a:rPr lang="zh-CN" altLang="en-AU" sz="1200" dirty="0">
                <a:ea typeface="宋体" panose="02010600030101010101" pitchFamily="2" charset="-122"/>
              </a:rPr>
              <a:t>和其对应的</a:t>
            </a:r>
            <a:r>
              <a:rPr lang="en-AU" altLang="zh-CN" sz="1200" dirty="0">
                <a:ea typeface="宋体" panose="02010600030101010101" pitchFamily="2" charset="-122"/>
              </a:rPr>
              <a:t>ghost </a:t>
            </a:r>
            <a:r>
              <a:rPr lang="en-AU" altLang="zh-CN" sz="1200" dirty="0" smtClean="0">
                <a:ea typeface="宋体" panose="02010600030101010101" pitchFamily="2" charset="-122"/>
              </a:rPr>
              <a:t>Entity</a:t>
            </a:r>
            <a:r>
              <a:rPr lang="zh-CN" altLang="en-AU" sz="1200" dirty="0" smtClean="0">
                <a:ea typeface="宋体" panose="02010600030101010101" pitchFamily="2" charset="-122"/>
              </a:rPr>
              <a:t>上</a:t>
            </a:r>
            <a:r>
              <a:rPr lang="zh-CN" altLang="en-US" sz="1200" dirty="0" smtClean="0">
                <a:ea typeface="宋体" panose="02010600030101010101" pitchFamily="2" charset="-122"/>
              </a:rPr>
              <a:t>以及其他</a:t>
            </a:r>
            <a:r>
              <a:rPr lang="en-US" altLang="zh-CN" sz="1200" dirty="0" smtClean="0">
                <a:ea typeface="宋体" panose="02010600030101010101" pitchFamily="2" charset="-122"/>
              </a:rPr>
              <a:t>de </a:t>
            </a:r>
            <a:r>
              <a:rPr lang="zh-CN" altLang="en-US" sz="1200" dirty="0" smtClean="0">
                <a:ea typeface="宋体" panose="02010600030101010101" pitchFamily="2" charset="-122"/>
              </a:rPr>
              <a:t>客户端</a:t>
            </a:r>
            <a:r>
              <a:rPr lang="zh-CN" altLang="en-AU" sz="1200" dirty="0" smtClean="0">
                <a:ea typeface="宋体" panose="02010600030101010101" pitchFamily="2" charset="-122"/>
              </a:rPr>
              <a:t>都</a:t>
            </a:r>
            <a:r>
              <a:rPr lang="zh-CN" altLang="en-AU" sz="1200" dirty="0">
                <a:ea typeface="宋体" panose="02010600030101010101" pitchFamily="2" charset="-122"/>
              </a:rPr>
              <a:t>可以</a:t>
            </a:r>
            <a:r>
              <a:rPr lang="zh-CN" altLang="en-AU" sz="1200" dirty="0" smtClean="0">
                <a:ea typeface="宋体" panose="02010600030101010101" pitchFamily="2" charset="-122"/>
              </a:rPr>
              <a:t>访问</a:t>
            </a:r>
            <a:endParaRPr lang="en-AU" altLang="zh-CN" sz="1200" dirty="0" smtClean="0">
              <a:ea typeface="宋体" panose="02010600030101010101" pitchFamily="2" charset="-122"/>
            </a:endParaRPr>
          </a:p>
          <a:p>
            <a:r>
              <a:rPr lang="zh-CN" altLang="en-GB" sz="1600" dirty="0" smtClean="0">
                <a:ea typeface="宋体" panose="02010600030101010101" pitchFamily="2" charset="-122"/>
              </a:rPr>
              <a:t>该</a:t>
            </a:r>
            <a:r>
              <a:rPr lang="zh-CN" altLang="en-GB" sz="1600" dirty="0">
                <a:ea typeface="宋体" panose="02010600030101010101" pitchFamily="2" charset="-122"/>
              </a:rPr>
              <a:t>类属性的值的改变会被发布到其对应的</a:t>
            </a:r>
            <a:r>
              <a:rPr lang="en-GB" altLang="zh-CN" sz="1600" dirty="0">
                <a:ea typeface="宋体" panose="02010600030101010101" pitchFamily="2" charset="-122"/>
              </a:rPr>
              <a:t>ghost </a:t>
            </a:r>
            <a:r>
              <a:rPr lang="en-GB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GB" sz="1600" dirty="0">
                <a:ea typeface="宋体" panose="02010600030101010101" pitchFamily="2" charset="-122"/>
              </a:rPr>
              <a:t>上。在</a:t>
            </a:r>
            <a:r>
              <a:rPr lang="en-GB" altLang="zh-CN" sz="1600" dirty="0">
                <a:ea typeface="宋体" panose="02010600030101010101" pitchFamily="2" charset="-122"/>
              </a:rPr>
              <a:t>ghost </a:t>
            </a:r>
            <a:r>
              <a:rPr lang="en-GB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GB" sz="1600" dirty="0">
                <a:ea typeface="宋体" panose="02010600030101010101" pitchFamily="2" charset="-122"/>
              </a:rPr>
              <a:t>上这类属性只是只读的</a:t>
            </a:r>
            <a:r>
              <a:rPr lang="zh-CN" altLang="en-GB" sz="1600" dirty="0" smtClean="0">
                <a:ea typeface="宋体" panose="02010600030101010101" pitchFamily="2" charset="-122"/>
              </a:rPr>
              <a:t>属性</a:t>
            </a:r>
            <a:endParaRPr lang="en-US" altLang="zh-CN" sz="1600" dirty="0" smtClean="0">
              <a:ea typeface="宋体" panose="02010600030101010101" pitchFamily="2" charset="-122"/>
            </a:endParaRPr>
          </a:p>
          <a:p>
            <a:r>
              <a:rPr lang="zh-CN" altLang="en-GB" sz="1600" dirty="0" smtClean="0">
                <a:ea typeface="宋体" panose="02010600030101010101" pitchFamily="2" charset="-122"/>
              </a:rPr>
              <a:t>如果</a:t>
            </a:r>
            <a:r>
              <a:rPr lang="zh-CN" altLang="en-GB" sz="1600" dirty="0">
                <a:ea typeface="宋体" panose="02010600030101010101" pitchFamily="2" charset="-122"/>
              </a:rPr>
              <a:t>其它的玩家的</a:t>
            </a:r>
            <a:r>
              <a:rPr lang="en-GB" altLang="zh-CN" sz="1600" dirty="0" smtClean="0">
                <a:ea typeface="宋体" panose="02010600030101010101" pitchFamily="2" charset="-122"/>
              </a:rPr>
              <a:t>AOI</a:t>
            </a:r>
            <a:r>
              <a:rPr lang="zh-CN" altLang="en-GB" sz="1600" dirty="0">
                <a:ea typeface="宋体" panose="02010600030101010101" pitchFamily="2" charset="-122"/>
              </a:rPr>
              <a:t>范围内有这个属性隶属</a:t>
            </a:r>
            <a:r>
              <a:rPr lang="zh-CN" altLang="en-GB" sz="1600" dirty="0" smtClean="0">
                <a:ea typeface="宋体" panose="02010600030101010101" pitchFamily="2" charset="-122"/>
              </a:rPr>
              <a:t>的</a:t>
            </a:r>
            <a:r>
              <a:rPr lang="en-GB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GB" sz="1600" dirty="0">
                <a:ea typeface="宋体" panose="02010600030101010101" pitchFamily="2" charset="-122"/>
              </a:rPr>
              <a:t>，那么这个属性的值的改变也会被发布这些玩家的客户端的</a:t>
            </a:r>
            <a:r>
              <a:rPr lang="zh-CN" altLang="en-GB" sz="1600" dirty="0" smtClean="0">
                <a:ea typeface="宋体" panose="02010600030101010101" pitchFamily="2" charset="-122"/>
              </a:rPr>
              <a:t>该</a:t>
            </a:r>
            <a:r>
              <a:rPr lang="en-GB" altLang="zh-CN" sz="1600" dirty="0" smtClean="0">
                <a:ea typeface="宋体" panose="02010600030101010101" pitchFamily="2" charset="-122"/>
              </a:rPr>
              <a:t>Entity</a:t>
            </a:r>
            <a:r>
              <a:rPr lang="zh-CN" altLang="en-GB" sz="1600" dirty="0" smtClean="0">
                <a:ea typeface="宋体" panose="02010600030101010101" pitchFamily="2" charset="-122"/>
              </a:rPr>
              <a:t>上</a:t>
            </a:r>
            <a:r>
              <a:rPr lang="zh-CN" altLang="en-US" sz="1600" dirty="0" smtClean="0">
                <a:ea typeface="宋体" panose="02010600030101010101" pitchFamily="2" charset="-122"/>
              </a:rPr>
              <a:t>。</a:t>
            </a:r>
            <a:r>
              <a:rPr lang="zh-CN" altLang="en-GB" sz="1600" dirty="0">
                <a:ea typeface="宋体" panose="02010600030101010101" pitchFamily="2" charset="-122"/>
              </a:rPr>
              <a:t>并且会有脚本的回调</a:t>
            </a:r>
            <a:r>
              <a:rPr lang="en-US" altLang="zh-CN" sz="1600" dirty="0">
                <a:ea typeface="宋体" panose="02010600030101010101" pitchFamily="2" charset="-122"/>
              </a:rPr>
              <a:t>(</a:t>
            </a:r>
            <a:r>
              <a:rPr lang="en-AU" altLang="zh-CN" sz="1600" dirty="0">
                <a:solidFill>
                  <a:srgbClr val="FF0000"/>
                </a:solidFill>
                <a:latin typeface="Courier New" panose="02070309020205020404" pitchFamily="49" charset="0"/>
              </a:rPr>
              <a:t>set_&lt;</a:t>
            </a:r>
            <a:r>
              <a:rPr lang="en-AU" altLang="zh-CN" sz="1600" dirty="0" err="1">
                <a:solidFill>
                  <a:srgbClr val="FF0000"/>
                </a:solidFill>
                <a:latin typeface="Courier New" panose="02070309020205020404" pitchFamily="49" charset="0"/>
              </a:rPr>
              <a:t>property_name</a:t>
            </a:r>
            <a:r>
              <a:rPr lang="en-AU" altLang="zh-CN" sz="1600" dirty="0">
                <a:solidFill>
                  <a:srgbClr val="FF0000"/>
                </a:solidFill>
                <a:latin typeface="Courier New" panose="02070309020205020404" pitchFamily="49" charset="0"/>
              </a:rPr>
              <a:t>&gt;()</a:t>
            </a:r>
            <a:r>
              <a:rPr lang="en-AU" altLang="zh-CN" sz="1600" dirty="0">
                <a:solidFill>
                  <a:schemeClr val="tx1"/>
                </a:solidFill>
                <a:latin typeface="Courier New" panose="02070309020205020404" pitchFamily="49" charset="0"/>
              </a:rPr>
              <a:t>)</a:t>
            </a:r>
            <a:r>
              <a:rPr lang="zh-CN" altLang="en-GB" sz="1600" dirty="0">
                <a:ea typeface="宋体" panose="02010600030101010101" pitchFamily="2" charset="-122"/>
              </a:rPr>
              <a:t>函数会被</a:t>
            </a:r>
            <a:r>
              <a:rPr lang="zh-CN" altLang="en-GB" sz="1600" dirty="0" smtClean="0">
                <a:ea typeface="宋体" panose="02010600030101010101" pitchFamily="2" charset="-122"/>
              </a:rPr>
              <a:t>调用</a:t>
            </a:r>
            <a:endParaRPr lang="en-US" altLang="zh-CN" sz="1600" dirty="0">
              <a:ea typeface="宋体" panose="02010600030101010101" pitchFamily="2" charset="-122"/>
            </a:endParaRPr>
          </a:p>
          <a:p>
            <a:r>
              <a:rPr lang="zh-CN" altLang="en-AU" sz="1600" dirty="0" smtClean="0">
                <a:ea typeface="宋体" panose="02010600030101010101" pitchFamily="2" charset="-122"/>
              </a:rPr>
              <a:t>例如</a:t>
            </a:r>
            <a:r>
              <a:rPr lang="en-AU" altLang="zh-CN" sz="1600" dirty="0"/>
              <a:t>:</a:t>
            </a:r>
            <a:endParaRPr lang="en-AU" altLang="zh-CN" sz="1600" dirty="0"/>
          </a:p>
          <a:p>
            <a:pPr lvl="1"/>
            <a:r>
              <a:rPr lang="zh-CN" altLang="en-AU" sz="1200" dirty="0">
                <a:ea typeface="宋体" panose="02010600030101010101" pitchFamily="2" charset="-122"/>
              </a:rPr>
              <a:t>动态的世界物品的状态</a:t>
            </a:r>
            <a:r>
              <a:rPr lang="en-AU" altLang="zh-CN" sz="1200" dirty="0">
                <a:ea typeface="宋体" panose="02010600030101010101" pitchFamily="2" charset="-122"/>
              </a:rPr>
              <a:t> (</a:t>
            </a:r>
            <a:r>
              <a:rPr lang="zh-CN" altLang="en-AU" sz="1200" dirty="0">
                <a:ea typeface="宋体" panose="02010600030101010101" pitchFamily="2" charset="-122"/>
              </a:rPr>
              <a:t>如</a:t>
            </a:r>
            <a:r>
              <a:rPr lang="en-AU" altLang="zh-CN" sz="1200" dirty="0">
                <a:ea typeface="宋体" panose="02010600030101010101" pitchFamily="2" charset="-122"/>
              </a:rPr>
              <a:t>:</a:t>
            </a:r>
            <a:r>
              <a:rPr lang="en-AU" altLang="zh-CN" sz="1200" dirty="0"/>
              <a:t> </a:t>
            </a:r>
            <a:r>
              <a:rPr lang="zh-CN" altLang="en-AU" sz="1200" dirty="0">
                <a:ea typeface="宋体" panose="02010600030101010101" pitchFamily="2" charset="-122"/>
              </a:rPr>
              <a:t>门</a:t>
            </a:r>
            <a:r>
              <a:rPr lang="en-AU" altLang="zh-CN" sz="1200" dirty="0"/>
              <a:t>, </a:t>
            </a:r>
            <a:r>
              <a:rPr lang="zh-CN" altLang="en-AU" sz="1200" dirty="0">
                <a:ea typeface="宋体" panose="02010600030101010101" pitchFamily="2" charset="-122"/>
              </a:rPr>
              <a:t>按钮</a:t>
            </a:r>
            <a:r>
              <a:rPr lang="en-AU" altLang="zh-CN" sz="1200" dirty="0"/>
              <a:t>, </a:t>
            </a:r>
            <a:r>
              <a:rPr lang="zh-CN" altLang="en-AU" sz="1200" dirty="0">
                <a:ea typeface="宋体" panose="02010600030101010101" pitchFamily="2" charset="-122"/>
              </a:rPr>
              <a:t>战利品</a:t>
            </a:r>
            <a:r>
              <a:rPr lang="en-AU" altLang="zh-CN" sz="1200" dirty="0"/>
              <a:t>)</a:t>
            </a:r>
            <a:endParaRPr lang="en-AU" altLang="zh-CN" sz="1200" dirty="0"/>
          </a:p>
          <a:p>
            <a:pPr lvl="1"/>
            <a:r>
              <a:rPr lang="zh-CN" altLang="en-US" sz="1200" dirty="0" smtClean="0">
                <a:ea typeface="宋体" panose="02010600030101010101" pitchFamily="2" charset="-122"/>
              </a:rPr>
              <a:t>客户端本地已知某状态，只是想将状态广播给其他客户端</a:t>
            </a:r>
            <a:endParaRPr lang="en-AU" altLang="zh-CN" sz="1200" dirty="0"/>
          </a:p>
          <a:p>
            <a:pPr marL="0" indent="0">
              <a:buNone/>
            </a:pPr>
            <a:endParaRPr lang="en-US" altLang="zh-CN" sz="16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1600" dirty="0">
                <a:ea typeface="宋体" panose="02010600030101010101" pitchFamily="2" charset="-122"/>
              </a:rPr>
              <a:t> </a:t>
            </a:r>
            <a:r>
              <a:rPr lang="en-US" altLang="zh-CN" sz="1600" dirty="0" smtClean="0">
                <a:ea typeface="宋体" panose="02010600030101010101" pitchFamily="2" charset="-122"/>
              </a:rPr>
              <a:t>            </a:t>
            </a:r>
            <a:endParaRPr lang="en-AU" altLang="zh-CN" sz="1600" dirty="0">
              <a:ea typeface="宋体" panose="02010600030101010101" pitchFamily="2" charset="-122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827584" y="4365104"/>
            <a:ext cx="5544616" cy="24482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7" name="Group 4"/>
          <p:cNvGrpSpPr/>
          <p:nvPr/>
        </p:nvGrpSpPr>
        <p:grpSpPr bwMode="auto">
          <a:xfrm>
            <a:off x="899592" y="4509203"/>
            <a:ext cx="7675280" cy="2232774"/>
            <a:chOff x="1066" y="1739"/>
            <a:chExt cx="4168" cy="1375"/>
          </a:xfrm>
        </p:grpSpPr>
        <p:sp>
          <p:nvSpPr>
            <p:cNvPr id="68" name="Rectangle 5"/>
            <p:cNvSpPr>
              <a:spLocks noChangeArrowheads="1"/>
            </p:cNvSpPr>
            <p:nvPr/>
          </p:nvSpPr>
          <p:spPr bwMode="auto">
            <a:xfrm>
              <a:off x="4077" y="2677"/>
              <a:ext cx="1157" cy="43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9" name="Group 6"/>
            <p:cNvGrpSpPr/>
            <p:nvPr/>
          </p:nvGrpSpPr>
          <p:grpSpPr bwMode="auto">
            <a:xfrm>
              <a:off x="1066" y="1739"/>
              <a:ext cx="710" cy="288"/>
              <a:chOff x="1066" y="1739"/>
              <a:chExt cx="710" cy="288"/>
            </a:xfrm>
          </p:grpSpPr>
          <p:sp>
            <p:nvSpPr>
              <p:cNvPr id="85" name="Rectangle 7"/>
              <p:cNvSpPr>
                <a:spLocks noChangeArrowheads="1"/>
              </p:cNvSpPr>
              <p:nvPr/>
            </p:nvSpPr>
            <p:spPr bwMode="auto">
              <a:xfrm>
                <a:off x="1066" y="1739"/>
                <a:ext cx="626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6" name="Text Box 8"/>
              <p:cNvSpPr txBox="1">
                <a:spLocks noChangeArrowheads="1"/>
              </p:cNvSpPr>
              <p:nvPr/>
            </p:nvSpPr>
            <p:spPr bwMode="auto">
              <a:xfrm>
                <a:off x="1179" y="1875"/>
                <a:ext cx="597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Cellapp1-space1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7" name="Rectangle 9"/>
              <p:cNvSpPr>
                <a:spLocks noChangeArrowheads="1"/>
              </p:cNvSpPr>
              <p:nvPr/>
            </p:nvSpPr>
            <p:spPr bwMode="auto">
              <a:xfrm>
                <a:off x="1111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8" name="Rectangle 10"/>
              <p:cNvSpPr>
                <a:spLocks noChangeArrowheads="1"/>
              </p:cNvSpPr>
              <p:nvPr/>
            </p:nvSpPr>
            <p:spPr bwMode="auto">
              <a:xfrm>
                <a:off x="1292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9" name="Rectangle 11"/>
              <p:cNvSpPr>
                <a:spLocks noChangeArrowheads="1"/>
              </p:cNvSpPr>
              <p:nvPr/>
            </p:nvSpPr>
            <p:spPr bwMode="auto">
              <a:xfrm>
                <a:off x="1474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0" name="Group 14"/>
            <p:cNvGrpSpPr/>
            <p:nvPr/>
          </p:nvGrpSpPr>
          <p:grpSpPr bwMode="auto">
            <a:xfrm>
              <a:off x="2061" y="1739"/>
              <a:ext cx="649" cy="288"/>
              <a:chOff x="950" y="1739"/>
              <a:chExt cx="649" cy="288"/>
            </a:xfrm>
          </p:grpSpPr>
          <p:sp>
            <p:nvSpPr>
              <p:cNvPr id="80" name="Rectangle 15"/>
              <p:cNvSpPr>
                <a:spLocks noChangeArrowheads="1"/>
              </p:cNvSpPr>
              <p:nvPr/>
            </p:nvSpPr>
            <p:spPr bwMode="auto">
              <a:xfrm>
                <a:off x="950" y="1739"/>
                <a:ext cx="614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1" name="Text Box 16"/>
              <p:cNvSpPr txBox="1">
                <a:spLocks noChangeArrowheads="1"/>
              </p:cNvSpPr>
              <p:nvPr/>
            </p:nvSpPr>
            <p:spPr bwMode="auto">
              <a:xfrm>
                <a:off x="1011" y="1875"/>
                <a:ext cx="588" cy="1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AU" altLang="zh-CN" sz="10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Cellapp2-space1</a:t>
                </a:r>
                <a:endParaRPr lang="en-AU" sz="10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2" name="Rectangle 17"/>
              <p:cNvSpPr>
                <a:spLocks noChangeArrowheads="1"/>
              </p:cNvSpPr>
              <p:nvPr/>
            </p:nvSpPr>
            <p:spPr bwMode="auto">
              <a:xfrm>
                <a:off x="1047" y="1762"/>
                <a:ext cx="76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r>
                  <a:rPr lang="en-US" altLang="zh-CN" sz="800" dirty="0" smtClean="0">
                    <a:solidFill>
                      <a:schemeClr val="tx1"/>
                    </a:solidFill>
                  </a:rPr>
                  <a:t>2</a:t>
                </a:r>
                <a:endParaRPr lang="zh-CN" altLang="en-US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tangle 18"/>
              <p:cNvSpPr>
                <a:spLocks noChangeArrowheads="1"/>
              </p:cNvSpPr>
              <p:nvPr/>
            </p:nvSpPr>
            <p:spPr bwMode="auto">
              <a:xfrm>
                <a:off x="1231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4" name="Rectangle 19"/>
              <p:cNvSpPr>
                <a:spLocks noChangeArrowheads="1"/>
              </p:cNvSpPr>
              <p:nvPr/>
            </p:nvSpPr>
            <p:spPr bwMode="auto">
              <a:xfrm>
                <a:off x="1413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1" name="Group 22"/>
            <p:cNvGrpSpPr/>
            <p:nvPr/>
          </p:nvGrpSpPr>
          <p:grpSpPr bwMode="auto">
            <a:xfrm>
              <a:off x="3129" y="1739"/>
              <a:ext cx="674" cy="261"/>
              <a:chOff x="929" y="1739"/>
              <a:chExt cx="674" cy="261"/>
            </a:xfrm>
          </p:grpSpPr>
          <p:sp>
            <p:nvSpPr>
              <p:cNvPr id="76" name="Rectangle 23"/>
              <p:cNvSpPr>
                <a:spLocks noChangeArrowheads="1"/>
              </p:cNvSpPr>
              <p:nvPr/>
            </p:nvSpPr>
            <p:spPr bwMode="auto">
              <a:xfrm>
                <a:off x="929" y="1739"/>
                <a:ext cx="674" cy="26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" name="Rectangle 25"/>
              <p:cNvSpPr>
                <a:spLocks noChangeArrowheads="1"/>
              </p:cNvSpPr>
              <p:nvPr/>
            </p:nvSpPr>
            <p:spPr bwMode="auto">
              <a:xfrm>
                <a:off x="1056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8" name="Rectangle 26"/>
              <p:cNvSpPr>
                <a:spLocks noChangeArrowheads="1"/>
              </p:cNvSpPr>
              <p:nvPr/>
            </p:nvSpPr>
            <p:spPr bwMode="auto">
              <a:xfrm>
                <a:off x="1237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9" name="Rectangle 27"/>
              <p:cNvSpPr>
                <a:spLocks noChangeArrowheads="1"/>
              </p:cNvSpPr>
              <p:nvPr/>
            </p:nvSpPr>
            <p:spPr bwMode="auto">
              <a:xfrm>
                <a:off x="1419" y="1762"/>
                <a:ext cx="69" cy="68"/>
              </a:xfrm>
              <a:prstGeom prst="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72" name="Rectangle 38" descr="75%"/>
            <p:cNvSpPr>
              <a:spLocks noChangeArrowheads="1"/>
            </p:cNvSpPr>
            <p:nvPr/>
          </p:nvSpPr>
          <p:spPr bwMode="auto">
            <a:xfrm>
              <a:off x="1114" y="1893"/>
              <a:ext cx="69" cy="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r>
                <a:rPr lang="en-US" altLang="zh-CN" sz="800" dirty="0" smtClean="0">
                  <a:solidFill>
                    <a:srgbClr val="FFFF00"/>
                  </a:solidFill>
                </a:rPr>
                <a:t>1</a:t>
              </a:r>
              <a:endParaRPr lang="zh-CN" altLang="en-US" sz="800" dirty="0">
                <a:solidFill>
                  <a:srgbClr val="FFFF00"/>
                </a:solidFill>
              </a:endParaRPr>
            </a:p>
          </p:txBody>
        </p:sp>
        <p:sp>
          <p:nvSpPr>
            <p:cNvPr id="73" name="Rectangle 48" descr="75%"/>
            <p:cNvSpPr>
              <a:spLocks noChangeArrowheads="1"/>
            </p:cNvSpPr>
            <p:nvPr/>
          </p:nvSpPr>
          <p:spPr bwMode="auto">
            <a:xfrm>
              <a:off x="4103" y="2986"/>
              <a:ext cx="88" cy="7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Text Box 49"/>
            <p:cNvSpPr txBox="1">
              <a:spLocks noChangeArrowheads="1"/>
            </p:cNvSpPr>
            <p:nvPr/>
          </p:nvSpPr>
          <p:spPr bwMode="auto">
            <a:xfrm>
              <a:off x="4190" y="2696"/>
              <a:ext cx="1044" cy="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不可</a:t>
              </a:r>
              <a:r>
                <a:rPr lang="zh-CN" altLang="en-US" sz="800" dirty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访问该实体描述的属性的</a:t>
              </a:r>
              <a:r>
                <a:rPr lang="zh-CN" altLang="en-US" sz="800" dirty="0" smtClean="0">
                  <a:solidFill>
                    <a:schemeClr val="tx2">
                      <a:lumMod val="40000"/>
                      <a:lumOff val="60000"/>
                    </a:schemeClr>
                  </a:solidFill>
                  <a:ea typeface="宋体" panose="02010600030101010101" pitchFamily="2" charset="-122"/>
                </a:rPr>
                <a:t>实体</a:t>
              </a:r>
              <a:endParaRPr lang="en-US" altLang="zh-CN" sz="800" dirty="0">
                <a:solidFill>
                  <a:schemeClr val="tx2">
                    <a:lumMod val="40000"/>
                    <a:lumOff val="60000"/>
                  </a:schemeClr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可访问该实体</a:t>
              </a:r>
              <a:r>
                <a:rPr lang="zh-CN" altLang="en-US" sz="800" dirty="0" smtClean="0">
                  <a:solidFill>
                    <a:srgbClr val="92D050"/>
                  </a:solidFill>
                  <a:ea typeface="宋体" panose="02010600030101010101" pitchFamily="2" charset="-122"/>
                </a:rPr>
                <a:t>描述的属性的实体</a:t>
              </a:r>
              <a:endParaRPr lang="en-AU" altLang="zh-CN" sz="800" b="0" dirty="0">
                <a:solidFill>
                  <a:srgbClr val="92D050"/>
                </a:solidFill>
                <a:ea typeface="宋体" panose="02010600030101010101" pitchFamily="2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800" b="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当前</a:t>
              </a:r>
              <a:r>
                <a:rPr lang="zh-CN" altLang="en-US" sz="800" dirty="0" smtClean="0">
                  <a:solidFill>
                    <a:srgbClr val="C00000"/>
                  </a:solidFill>
                  <a:ea typeface="宋体" panose="02010600030101010101" pitchFamily="2" charset="-122"/>
                </a:rPr>
                <a:t>所描述的实体，也可访问属性</a:t>
              </a:r>
              <a:endParaRPr lang="en-AU" altLang="zh-CN" sz="800" b="0" dirty="0">
                <a:solidFill>
                  <a:srgbClr val="C00000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75" name="Rectangle 50"/>
            <p:cNvSpPr>
              <a:spLocks noChangeArrowheads="1"/>
            </p:cNvSpPr>
            <p:nvPr/>
          </p:nvSpPr>
          <p:spPr bwMode="auto">
            <a:xfrm>
              <a:off x="4103" y="2855"/>
              <a:ext cx="89" cy="79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0" name="Rectangle 50"/>
          <p:cNvSpPr>
            <a:spLocks noChangeArrowheads="1"/>
          </p:cNvSpPr>
          <p:nvPr/>
        </p:nvSpPr>
        <p:spPr bwMode="auto">
          <a:xfrm>
            <a:off x="6496341" y="6109029"/>
            <a:ext cx="163891" cy="12828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1" name="Text Box 16"/>
          <p:cNvSpPr txBox="1">
            <a:spLocks noChangeArrowheads="1"/>
          </p:cNvSpPr>
          <p:nvPr/>
        </p:nvSpPr>
        <p:spPr bwMode="auto">
          <a:xfrm>
            <a:off x="4860032" y="4725144"/>
            <a:ext cx="115169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Cellapp3-space1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" name="Rectangle 7"/>
          <p:cNvSpPr>
            <a:spLocks noChangeArrowheads="1"/>
          </p:cNvSpPr>
          <p:nvPr/>
        </p:nvSpPr>
        <p:spPr bwMode="auto">
          <a:xfrm>
            <a:off x="2123728" y="6273704"/>
            <a:ext cx="917055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2331815" y="6494545"/>
            <a:ext cx="799200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Client1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4" name="Rectangle 9"/>
          <p:cNvSpPr>
            <a:spLocks noChangeArrowheads="1"/>
          </p:cNvSpPr>
          <p:nvPr/>
        </p:nvSpPr>
        <p:spPr bwMode="auto">
          <a:xfrm>
            <a:off x="2206594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altLang="zh-CN" sz="800" dirty="0" smtClean="0">
                <a:solidFill>
                  <a:schemeClr val="tx1"/>
                </a:solidFill>
              </a:rPr>
              <a:t>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95" name="Rectangle 10"/>
          <p:cNvSpPr>
            <a:spLocks noChangeArrowheads="1"/>
          </p:cNvSpPr>
          <p:nvPr/>
        </p:nvSpPr>
        <p:spPr bwMode="auto">
          <a:xfrm>
            <a:off x="2539901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6" name="Rectangle 11"/>
          <p:cNvSpPr>
            <a:spLocks noChangeArrowheads="1"/>
          </p:cNvSpPr>
          <p:nvPr/>
        </p:nvSpPr>
        <p:spPr bwMode="auto">
          <a:xfrm>
            <a:off x="2875050" y="6311052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cxnSp>
        <p:nvCxnSpPr>
          <p:cNvPr id="98" name="直接连接符 97"/>
          <p:cNvCxnSpPr/>
          <p:nvPr/>
        </p:nvCxnSpPr>
        <p:spPr>
          <a:xfrm>
            <a:off x="827584" y="5949280"/>
            <a:ext cx="55446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3780737" y="6273704"/>
            <a:ext cx="917055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3988824" y="6494545"/>
            <a:ext cx="799200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sz="1000" b="1" dirty="0" smtClean="0">
                <a:solidFill>
                  <a:schemeClr val="tx2">
                    <a:lumMod val="75000"/>
                  </a:schemeClr>
                </a:solidFill>
              </a:rPr>
              <a:t>Client2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3863603" y="6311052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CN" sz="800" dirty="0" smtClean="0">
                <a:solidFill>
                  <a:schemeClr val="tx1"/>
                </a:solidFill>
              </a:rPr>
              <a:t>2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4196910" y="6311052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4532059" y="6311052"/>
            <a:ext cx="127062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cxnSp>
        <p:nvCxnSpPr>
          <p:cNvPr id="44" name="直接连接符 43"/>
          <p:cNvCxnSpPr/>
          <p:nvPr/>
        </p:nvCxnSpPr>
        <p:spPr>
          <a:xfrm>
            <a:off x="827584" y="5085184"/>
            <a:ext cx="55446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2934866" y="5337599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3096916" y="5558441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Baseapp2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3017732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686187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364818" y="537321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Rectangle 15"/>
          <p:cNvSpPr>
            <a:spLocks noChangeArrowheads="1"/>
          </p:cNvSpPr>
          <p:nvPr/>
        </p:nvSpPr>
        <p:spPr bwMode="auto">
          <a:xfrm>
            <a:off x="899592" y="5301208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1061642" y="5522050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Baseapp1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982458" y="533855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altLang="zh-CN" sz="800" dirty="0" smtClean="0">
                <a:solidFill>
                  <a:schemeClr val="tx1"/>
                </a:solidFill>
              </a:rPr>
              <a:t>1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1650913" y="533855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1329544" y="5336825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altLang="zh-CN" sz="800" dirty="0" smtClean="0"/>
              <a:t>2</a:t>
            </a:r>
            <a:endParaRPr lang="zh-CN" altLang="en-US" sz="800" dirty="0"/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951090" y="5337599"/>
            <a:ext cx="917054" cy="42382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5113140" y="5558441"/>
            <a:ext cx="716333" cy="24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AU" altLang="zh-CN" sz="1000" b="1" dirty="0" smtClean="0">
                <a:solidFill>
                  <a:schemeClr val="tx2">
                    <a:lumMod val="75000"/>
                  </a:schemeClr>
                </a:solidFill>
              </a:rPr>
              <a:t>Baseapp3</a:t>
            </a:r>
            <a:endParaRPr lang="en-A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7" name="Rectangle 17"/>
          <p:cNvSpPr>
            <a:spLocks noChangeArrowheads="1"/>
          </p:cNvSpPr>
          <p:nvPr/>
        </p:nvSpPr>
        <p:spPr bwMode="auto">
          <a:xfrm>
            <a:off x="5033956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5702411" y="5374947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Rectangle 18"/>
          <p:cNvSpPr>
            <a:spLocks noChangeArrowheads="1"/>
          </p:cNvSpPr>
          <p:nvPr/>
        </p:nvSpPr>
        <p:spPr bwMode="auto">
          <a:xfrm>
            <a:off x="5381042" y="5373216"/>
            <a:ext cx="127062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右大括号 5"/>
          <p:cNvSpPr/>
          <p:nvPr/>
        </p:nvSpPr>
        <p:spPr>
          <a:xfrm>
            <a:off x="6444282" y="4365104"/>
            <a:ext cx="155448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599730" y="449028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rgbClr val="FF0000"/>
                </a:solidFill>
              </a:rPr>
              <a:t>在同一个</a:t>
            </a:r>
            <a:r>
              <a:rPr lang="en-US" altLang="zh-CN" sz="1200" dirty="0" smtClean="0">
                <a:solidFill>
                  <a:srgbClr val="FF0000"/>
                </a:solidFill>
              </a:rPr>
              <a:t>space</a:t>
            </a:r>
            <a:r>
              <a:rPr lang="zh-CN" altLang="en-US" sz="1200" dirty="0" smtClean="0">
                <a:solidFill>
                  <a:srgbClr val="FF0000"/>
                </a:solidFill>
              </a:rPr>
              <a:t>中，并且其他实体都在红色实体附近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AU" altLang="zh-CN" dirty="0" smtClean="0">
                <a:solidFill>
                  <a:schemeClr val="accent1"/>
                </a:solidFill>
              </a:rPr>
              <a:t>Volatile</a:t>
            </a:r>
            <a:r>
              <a:rPr lang="zh-CN" altLang="en-AU" dirty="0">
                <a:solidFill>
                  <a:schemeClr val="accent1"/>
                </a:solidFill>
                <a:ea typeface="宋体" panose="02010600030101010101" pitchFamily="2" charset="-122"/>
              </a:rPr>
              <a:t>属性</a:t>
            </a:r>
            <a:endParaRPr lang="zh-CN" altLang="en-US" sz="36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sz="4000" dirty="0">
                <a:ea typeface="宋体" panose="02010600030101010101" pitchFamily="2" charset="-122"/>
              </a:rPr>
              <a:t>优化的协议</a:t>
            </a:r>
            <a:endParaRPr lang="en-AU" altLang="zh-CN" sz="4000" dirty="0"/>
          </a:p>
          <a:p>
            <a:r>
              <a:rPr lang="zh-CN" altLang="en-AU" sz="4000" dirty="0">
                <a:ea typeface="宋体" panose="02010600030101010101" pitchFamily="2" charset="-122"/>
              </a:rPr>
              <a:t>仅仅对最近更新的数据值有兴趣</a:t>
            </a:r>
            <a:endParaRPr lang="en-AU" altLang="zh-CN" sz="4000" dirty="0"/>
          </a:p>
          <a:p>
            <a:r>
              <a:rPr lang="en-AU" altLang="zh-CN" sz="4000" dirty="0"/>
              <a:t>Position (</a:t>
            </a:r>
            <a:r>
              <a:rPr lang="en-AU" altLang="zh-CN" sz="4000" dirty="0" err="1"/>
              <a:t>x,y,z</a:t>
            </a:r>
            <a:r>
              <a:rPr lang="en-AU" altLang="zh-CN" sz="4000" dirty="0"/>
              <a:t>)</a:t>
            </a:r>
            <a:endParaRPr lang="en-AU" altLang="zh-CN" sz="4000" dirty="0"/>
          </a:p>
          <a:p>
            <a:r>
              <a:rPr lang="en-AU" altLang="zh-CN" sz="4000" dirty="0"/>
              <a:t>Yaw, Pitch, Roll</a:t>
            </a:r>
            <a:endParaRPr lang="en-AU" altLang="zh-CN" sz="4000" dirty="0"/>
          </a:p>
          <a:p>
            <a:pPr marL="0" indent="0">
              <a:buNone/>
            </a:pPr>
            <a:endParaRPr lang="en-US" altLang="zh-CN" sz="1600" dirty="0" smtClean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1600" dirty="0">
                <a:ea typeface="宋体" panose="02010600030101010101" pitchFamily="2" charset="-122"/>
              </a:rPr>
              <a:t> </a:t>
            </a:r>
            <a:r>
              <a:rPr lang="en-US" altLang="zh-CN" sz="1600" dirty="0" smtClean="0">
                <a:ea typeface="宋体" panose="02010600030101010101" pitchFamily="2" charset="-122"/>
              </a:rPr>
              <a:t>            </a:t>
            </a:r>
            <a:endParaRPr lang="en-AU" altLang="zh-CN" sz="16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AU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</a:t>
            </a:r>
            <a:r>
              <a:rPr lang="en-AU" altLang="zh-CN" sz="4900" dirty="0">
                <a:solidFill>
                  <a:schemeClr val="accent1"/>
                </a:solidFill>
              </a:rPr>
              <a:t>Detail </a:t>
            </a:r>
            <a:r>
              <a:rPr lang="en-AU" altLang="zh-CN" sz="4900" dirty="0" smtClean="0">
                <a:solidFill>
                  <a:schemeClr val="accent1"/>
                </a:solidFill>
              </a:rPr>
              <a:t>Level(</a:t>
            </a:r>
            <a:r>
              <a:rPr lang="zh-CN" altLang="en-US" sz="4900" dirty="0" smtClean="0">
                <a:solidFill>
                  <a:schemeClr val="accent1"/>
                </a:solidFill>
              </a:rPr>
              <a:t>未实现</a:t>
            </a:r>
            <a:r>
              <a:rPr lang="en-AU" altLang="zh-CN" sz="4900" dirty="0" smtClean="0">
                <a:solidFill>
                  <a:schemeClr val="accent1"/>
                </a:solidFill>
              </a:rPr>
              <a:t>)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sz="4000" dirty="0">
                <a:ea typeface="宋体" panose="02010600030101010101" pitchFamily="2" charset="-122"/>
              </a:rPr>
              <a:t>影响属性更新到客户端</a:t>
            </a:r>
            <a:endParaRPr lang="en-AU" altLang="zh-CN" sz="4000" dirty="0"/>
          </a:p>
          <a:p>
            <a:r>
              <a:rPr lang="zh-CN" altLang="en-AU" sz="4000" dirty="0">
                <a:ea typeface="宋体" panose="02010600030101010101" pitchFamily="2" charset="-122"/>
              </a:rPr>
              <a:t>典型地用于可看见的属性</a:t>
            </a:r>
            <a:endParaRPr lang="en-AU" altLang="zh-CN" sz="4000" dirty="0"/>
          </a:p>
          <a:p>
            <a:r>
              <a:rPr lang="zh-CN" altLang="en-AU" sz="4000" dirty="0">
                <a:ea typeface="宋体" panose="02010600030101010101" pitchFamily="2" charset="-122"/>
              </a:rPr>
              <a:t>带宽节省</a:t>
            </a:r>
            <a:r>
              <a:rPr lang="zh-CN" altLang="en-AU" sz="4000" dirty="0" smtClean="0">
                <a:ea typeface="宋体" panose="02010600030101010101" pitchFamily="2" charset="-122"/>
              </a:rPr>
              <a:t>机制</a:t>
            </a:r>
            <a:endParaRPr lang="en-US" altLang="zh-CN" sz="4000" dirty="0" smtClean="0">
              <a:ea typeface="宋体" panose="02010600030101010101" pitchFamily="2" charset="-122"/>
            </a:endParaRPr>
          </a:p>
          <a:p>
            <a:r>
              <a:rPr lang="zh-CN" altLang="en-AU" sz="4000" dirty="0">
                <a:ea typeface="宋体" panose="02010600030101010101" pitchFamily="2" charset="-122"/>
              </a:rPr>
              <a:t>如果需要可以使用，但不是必须用</a:t>
            </a:r>
            <a:endParaRPr lang="en-US" altLang="zh-CN" sz="4000" dirty="0">
              <a:ea typeface="宋体" panose="02010600030101010101" pitchFamily="2" charset="-122"/>
            </a:endParaRPr>
          </a:p>
          <a:p>
            <a:r>
              <a:rPr lang="zh-CN" altLang="en-AU" sz="4000" dirty="0">
                <a:ea typeface="宋体" panose="02010600030101010101" pitchFamily="2" charset="-122"/>
              </a:rPr>
              <a:t>用</a:t>
            </a:r>
            <a:r>
              <a:rPr lang="en-AU" altLang="zh-CN" sz="4000" dirty="0">
                <a:latin typeface="Courier New" panose="02070309020205020404" pitchFamily="49" charset="0"/>
              </a:rPr>
              <a:t>&lt;</a:t>
            </a:r>
            <a:r>
              <a:rPr lang="en-AU" altLang="zh-CN" sz="4000" dirty="0" err="1">
                <a:latin typeface="Courier New" panose="02070309020205020404" pitchFamily="49" charset="0"/>
              </a:rPr>
              <a:t>DetailLevel</a:t>
            </a:r>
            <a:r>
              <a:rPr lang="en-AU" altLang="zh-CN" sz="4000" dirty="0">
                <a:latin typeface="Courier New" panose="02070309020205020404" pitchFamily="49" charset="0"/>
              </a:rPr>
              <a:t>&gt;</a:t>
            </a:r>
            <a:r>
              <a:rPr lang="zh-CN" altLang="en-AU" sz="4000" dirty="0">
                <a:latin typeface="Courier New" panose="02070309020205020404" pitchFamily="49" charset="0"/>
                <a:ea typeface="宋体" panose="02010600030101010101" pitchFamily="2" charset="-122"/>
              </a:rPr>
              <a:t>指定</a:t>
            </a:r>
            <a:endParaRPr lang="zh-CN" altLang="en-AU" sz="40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r>
              <a:rPr lang="en-AU" altLang="zh-CN" sz="4000" dirty="0"/>
              <a:t>Detail levels </a:t>
            </a:r>
            <a:r>
              <a:rPr lang="zh-CN" altLang="en-AU" sz="4000" dirty="0">
                <a:ea typeface="宋体" panose="02010600030101010101" pitchFamily="2" charset="-122"/>
              </a:rPr>
              <a:t>又名</a:t>
            </a:r>
            <a:r>
              <a:rPr lang="en-AU" altLang="zh-CN" sz="4000" dirty="0">
                <a:ea typeface="宋体" panose="02010600030101010101" pitchFamily="2" charset="-122"/>
              </a:rPr>
              <a:t> </a:t>
            </a:r>
            <a:r>
              <a:rPr lang="en-AU" altLang="zh-CN" sz="4000" dirty="0">
                <a:latin typeface="Courier New" panose="02070309020205020404" pitchFamily="49" charset="0"/>
              </a:rPr>
              <a:t>&lt;</a:t>
            </a:r>
            <a:r>
              <a:rPr lang="en-AU" altLang="zh-CN" sz="4000" dirty="0" err="1">
                <a:latin typeface="Courier New" panose="02070309020205020404" pitchFamily="49" charset="0"/>
              </a:rPr>
              <a:t>LodLevels</a:t>
            </a:r>
            <a:r>
              <a:rPr lang="en-AU" altLang="zh-CN" sz="4000" dirty="0">
                <a:latin typeface="Courier New" panose="02070309020205020404" pitchFamily="49" charset="0"/>
              </a:rPr>
              <a:t>&gt;</a:t>
            </a:r>
            <a:endParaRPr lang="en-AU" altLang="zh-CN" sz="40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CN" sz="1600" dirty="0" smtClean="0">
                <a:ea typeface="宋体" panose="02010600030101010101" pitchFamily="2" charset="-122"/>
              </a:rPr>
              <a:t>         </a:t>
            </a:r>
            <a:endParaRPr lang="en-AU" altLang="zh-CN" sz="16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Baseapp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进程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15776" y="1413024"/>
            <a:ext cx="874871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zh-CN" altLang="en-AU" dirty="0" smtClean="0">
                <a:solidFill>
                  <a:schemeClr val="tx2"/>
                </a:solidFill>
                <a:ea typeface="宋体" panose="02010600030101010101" pitchFamily="2" charset="-122"/>
              </a:rPr>
              <a:t>与客户端通信的固定点</a:t>
            </a:r>
            <a:endParaRPr lang="en-AU" altLang="zh-CN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zh-CN" altLang="en-AU" dirty="0" smtClean="0">
                <a:solidFill>
                  <a:schemeClr val="tx2"/>
                </a:solidFill>
                <a:ea typeface="宋体" panose="02010600030101010101" pitchFamily="2" charset="-122"/>
              </a:rPr>
              <a:t>客户端与</a:t>
            </a:r>
            <a:r>
              <a:rPr lang="en-AU" altLang="zh-CN" dirty="0" err="1" smtClean="0">
                <a:solidFill>
                  <a:schemeClr val="tx2"/>
                </a:solidFill>
                <a:ea typeface="宋体" panose="02010600030101010101" pitchFamily="2" charset="-122"/>
              </a:rPr>
              <a:t>Cellapp</a:t>
            </a:r>
            <a:r>
              <a:rPr lang="zh-CN" altLang="en-AU" dirty="0" smtClean="0">
                <a:solidFill>
                  <a:schemeClr val="tx2"/>
                </a:solidFill>
                <a:ea typeface="宋体" panose="02010600030101010101" pitchFamily="2" charset="-122"/>
              </a:rPr>
              <a:t>通信的中介</a:t>
            </a:r>
            <a:endParaRPr lang="en-AU" altLang="zh-CN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zh-CN" altLang="en-AU" dirty="0" smtClean="0">
                <a:solidFill>
                  <a:schemeClr val="tx2"/>
                </a:solidFill>
                <a:ea typeface="宋体" panose="02010600030101010101" pitchFamily="2" charset="-122"/>
              </a:rPr>
              <a:t>与客户端的连接均衡地分担在各</a:t>
            </a:r>
            <a:r>
              <a:rPr lang="en-AU" altLang="zh-CN" dirty="0" err="1" smtClean="0">
                <a:solidFill>
                  <a:schemeClr val="tx2"/>
                </a:solidFill>
                <a:ea typeface="宋体" panose="02010600030101010101" pitchFamily="2" charset="-122"/>
              </a:rPr>
              <a:t>Baseapp</a:t>
            </a:r>
            <a:r>
              <a:rPr lang="zh-CN" altLang="en-AU" dirty="0" smtClean="0">
                <a:solidFill>
                  <a:schemeClr val="tx2"/>
                </a:solidFill>
                <a:ea typeface="宋体" panose="02010600030101010101" pitchFamily="2" charset="-122"/>
              </a:rPr>
              <a:t>间</a:t>
            </a:r>
            <a:endParaRPr lang="en-AU" altLang="zh-CN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zh-CN" altLang="en-AU" dirty="0" smtClean="0">
                <a:solidFill>
                  <a:schemeClr val="tx2"/>
                </a:solidFill>
                <a:ea typeface="宋体" panose="02010600030101010101" pitchFamily="2" charset="-122"/>
              </a:rPr>
              <a:t>用于处理没有空间</a:t>
            </a:r>
            <a:r>
              <a:rPr lang="zh-CN" altLang="en-US" dirty="0" smtClean="0">
                <a:solidFill>
                  <a:schemeClr val="tx2"/>
                </a:solidFill>
                <a:ea typeface="宋体" panose="02010600030101010101" pitchFamily="2" charset="-122"/>
              </a:rPr>
              <a:t>位置</a:t>
            </a:r>
            <a:r>
              <a:rPr lang="zh-CN" altLang="en-AU" dirty="0" smtClean="0">
                <a:solidFill>
                  <a:schemeClr val="tx2"/>
                </a:solidFill>
                <a:ea typeface="宋体" panose="02010600030101010101" pitchFamily="2" charset="-122"/>
              </a:rPr>
              <a:t>属性的</a:t>
            </a:r>
            <a:r>
              <a:rPr lang="en-AU" altLang="zh-CN" dirty="0" smtClean="0">
                <a:solidFill>
                  <a:schemeClr val="tx2"/>
                </a:solidFill>
                <a:ea typeface="宋体" panose="02010600030101010101" pitchFamily="2" charset="-122"/>
              </a:rPr>
              <a:t>Entity</a:t>
            </a:r>
            <a:endParaRPr lang="en-AU" altLang="zh-CN" dirty="0" smtClean="0">
              <a:solidFill>
                <a:schemeClr val="tx2"/>
              </a:solidFill>
              <a:ea typeface="宋体" panose="02010600030101010101" pitchFamily="2" charset="-122"/>
            </a:endParaRPr>
          </a:p>
          <a:p>
            <a:pPr marL="182245" lvl="1" indent="0">
              <a:lnSpc>
                <a:spcPct val="90000"/>
              </a:lnSpc>
              <a:buNone/>
            </a:pPr>
            <a:r>
              <a:rPr lang="zh-CN" altLang="en-AU" sz="2000" dirty="0" smtClean="0">
                <a:solidFill>
                  <a:schemeClr val="tx2"/>
                </a:solidFill>
                <a:ea typeface="宋体" panose="02010600030101010101" pitchFamily="2" charset="-122"/>
              </a:rPr>
              <a:t>     拍卖行</a:t>
            </a:r>
            <a:endParaRPr lang="en-AU" altLang="zh-CN" sz="2000" dirty="0" smtClean="0">
              <a:solidFill>
                <a:schemeClr val="tx2"/>
              </a:solidFill>
            </a:endParaRPr>
          </a:p>
          <a:p>
            <a:pPr marL="182245" lvl="1" indent="0">
              <a:lnSpc>
                <a:spcPct val="90000"/>
              </a:lnSpc>
              <a:buNone/>
            </a:pPr>
            <a:r>
              <a:rPr lang="zh-CN" altLang="en-AU" sz="2000" dirty="0" smtClean="0">
                <a:solidFill>
                  <a:schemeClr val="tx2"/>
                </a:solidFill>
                <a:ea typeface="宋体" panose="02010600030101010101" pitchFamily="2" charset="-122"/>
              </a:rPr>
              <a:t>     公会管理</a:t>
            </a:r>
            <a:endParaRPr lang="en-AU" altLang="zh-CN" sz="2000" dirty="0" smtClean="0">
              <a:solidFill>
                <a:schemeClr val="tx2"/>
              </a:solidFill>
            </a:endParaRPr>
          </a:p>
          <a:p>
            <a:pPr marL="182245" lvl="1" indent="0">
              <a:lnSpc>
                <a:spcPct val="90000"/>
              </a:lnSpc>
              <a:buNone/>
            </a:pPr>
            <a:r>
              <a:rPr lang="zh-CN" altLang="en-AU" sz="2000" dirty="0" smtClean="0">
                <a:solidFill>
                  <a:schemeClr val="tx2"/>
                </a:solidFill>
                <a:ea typeface="宋体" panose="02010600030101010101" pitchFamily="2" charset="-122"/>
              </a:rPr>
              <a:t>     管理器</a:t>
            </a:r>
            <a:endParaRPr lang="en-AU" altLang="zh-CN" sz="2000" dirty="0" smtClean="0">
              <a:solidFill>
                <a:schemeClr val="tx2"/>
              </a:solidFill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dirty="0" smtClean="0">
                <a:solidFill>
                  <a:schemeClr val="tx2"/>
                </a:solidFill>
                <a:ea typeface="宋体" panose="02010600030101010101" pitchFamily="2" charset="-122"/>
              </a:rPr>
              <a:t>每个</a:t>
            </a:r>
            <a:r>
              <a:rPr lang="en-US" altLang="zh-CN" dirty="0" err="1" smtClean="0">
                <a:solidFill>
                  <a:schemeClr val="tx2"/>
                </a:solidFill>
                <a:ea typeface="宋体" panose="02010600030101010101" pitchFamily="2" charset="-122"/>
              </a:rPr>
              <a:t>Baseapp</a:t>
            </a:r>
            <a:r>
              <a:rPr lang="zh-CN" altLang="en-US" dirty="0" smtClean="0">
                <a:solidFill>
                  <a:schemeClr val="tx2"/>
                </a:solidFill>
                <a:ea typeface="宋体" panose="02010600030101010101" pitchFamily="2" charset="-122"/>
              </a:rPr>
              <a:t>同时担任着</a:t>
            </a:r>
            <a:r>
              <a:rPr lang="zh-CN" altLang="en-AU" dirty="0" smtClean="0">
                <a:solidFill>
                  <a:schemeClr val="tx2"/>
                </a:solidFill>
                <a:ea typeface="宋体" panose="02010600030101010101" pitchFamily="2" charset="-122"/>
              </a:rPr>
              <a:t>为其它</a:t>
            </a:r>
            <a:r>
              <a:rPr lang="en-AU" altLang="zh-CN" dirty="0" err="1" smtClean="0">
                <a:solidFill>
                  <a:schemeClr val="tx2"/>
                </a:solidFill>
                <a:ea typeface="宋体" panose="02010600030101010101" pitchFamily="2" charset="-122"/>
              </a:rPr>
              <a:t>Baseapp</a:t>
            </a:r>
            <a:r>
              <a:rPr lang="zh-CN" altLang="en-AU" dirty="0" smtClean="0">
                <a:solidFill>
                  <a:schemeClr val="tx2"/>
                </a:solidFill>
                <a:ea typeface="宋体" panose="02010600030101010101" pitchFamily="2" charset="-122"/>
              </a:rPr>
              <a:t>容错的角色</a:t>
            </a:r>
            <a:endParaRPr lang="en-AU" altLang="zh-CN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zh-CN" altLang="en-AU" dirty="0" smtClean="0">
                <a:solidFill>
                  <a:schemeClr val="tx2"/>
                </a:solidFill>
                <a:ea typeface="宋体" panose="02010600030101010101" pitchFamily="2" charset="-122"/>
              </a:rPr>
              <a:t>通常一个</a:t>
            </a:r>
            <a:r>
              <a:rPr lang="en-AU" altLang="zh-CN" dirty="0" smtClean="0">
                <a:solidFill>
                  <a:schemeClr val="tx2"/>
                </a:solidFill>
              </a:rPr>
              <a:t>CPU / </a:t>
            </a:r>
            <a:r>
              <a:rPr lang="zh-CN" altLang="en-AU" dirty="0" smtClean="0">
                <a:solidFill>
                  <a:schemeClr val="tx2"/>
                </a:solidFill>
                <a:ea typeface="宋体" panose="02010600030101010101" pitchFamily="2" charset="-122"/>
              </a:rPr>
              <a:t>核 上处理一个</a:t>
            </a:r>
            <a:r>
              <a:rPr lang="en-AU" altLang="zh-CN" dirty="0" err="1" smtClean="0">
                <a:solidFill>
                  <a:schemeClr val="tx2"/>
                </a:solidFill>
                <a:ea typeface="宋体" panose="02010600030101010101" pitchFamily="2" charset="-122"/>
              </a:rPr>
              <a:t>Baseapp</a:t>
            </a:r>
            <a:endParaRPr lang="en-AU" altLang="zh-CN" dirty="0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07504" y="1124744"/>
            <a:ext cx="8928992" cy="55446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AU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</a:t>
            </a:r>
            <a:r>
              <a:rPr lang="en-AU" altLang="zh-CN" sz="4900" dirty="0">
                <a:solidFill>
                  <a:schemeClr val="accent1"/>
                </a:solidFill>
              </a:rPr>
              <a:t>Detail </a:t>
            </a:r>
            <a:r>
              <a:rPr lang="en-AU" altLang="zh-CN" sz="4900" dirty="0" smtClean="0">
                <a:solidFill>
                  <a:schemeClr val="accent1"/>
                </a:solidFill>
              </a:rPr>
              <a:t>Level(</a:t>
            </a:r>
            <a:r>
              <a:rPr lang="zh-CN" altLang="en-US" sz="4900" dirty="0" smtClean="0">
                <a:solidFill>
                  <a:schemeClr val="accent1"/>
                </a:solidFill>
              </a:rPr>
              <a:t>未实现</a:t>
            </a:r>
            <a:r>
              <a:rPr lang="en-AU" altLang="zh-CN" sz="4900" dirty="0" smtClean="0">
                <a:solidFill>
                  <a:schemeClr val="accent1"/>
                </a:solidFill>
              </a:rPr>
              <a:t>)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052736"/>
            <a:ext cx="820891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&lt;root&gt;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</a:t>
            </a:r>
            <a:r>
              <a:rPr lang="en-AU" altLang="zh-CN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LoDLevels</a:t>
            </a: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&lt;level&gt;  20  &lt;label&gt; NEAR    &lt;/label&gt;  &lt;/level&gt;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&lt;level&gt; 100  &lt;label&gt; MEDIUM  &lt;/label&gt;  &lt;/level&gt;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&lt;level&gt; 250  &lt;label&gt; FAR     &lt;/label&gt;  &lt;/level&gt;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&lt;/</a:t>
            </a:r>
            <a:r>
              <a:rPr lang="en-AU" altLang="zh-CN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LodLevels</a:t>
            </a: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&lt;Properties</a:t>
            </a:r>
            <a:r>
              <a:rPr lang="en-AU" altLang="zh-CN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&lt;name&gt;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&lt;Type&gt;          STRING       &lt;/Type&gt;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&lt;Flags&gt;         ALL_CLIENTS  &lt;/Flags&gt;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</a:t>
            </a: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</a:t>
            </a:r>
            <a:r>
              <a:rPr lang="en-AU" altLang="zh-CN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DetailLevel</a:t>
            </a: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   NEAR   &lt;/</a:t>
            </a:r>
            <a:r>
              <a:rPr lang="en-AU" altLang="zh-CN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DetailLevel</a:t>
            </a:r>
            <a:r>
              <a:rPr lang="en-AU" altLang="zh-CN" b="1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b="1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&lt;/name</a:t>
            </a:r>
            <a:r>
              <a:rPr lang="en-AU" altLang="zh-CN" dirty="0" smtClean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&lt;/Properties&gt;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...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&lt;/root&gt;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endParaRPr lang="zh-CN" alt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的数据保存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sz="2400" dirty="0">
                <a:ea typeface="宋体" panose="02010600030101010101" pitchFamily="2" charset="-122"/>
              </a:rPr>
              <a:t>一些</a:t>
            </a:r>
            <a:r>
              <a:rPr lang="en-AU" altLang="zh-CN" sz="2400" dirty="0">
                <a:ea typeface="宋体" panose="02010600030101010101" pitchFamily="2" charset="-122"/>
              </a:rPr>
              <a:t>entity</a:t>
            </a:r>
            <a:r>
              <a:rPr lang="zh-CN" altLang="en-AU" sz="2400" dirty="0">
                <a:ea typeface="宋体" panose="02010600030101010101" pitchFamily="2" charset="-122"/>
              </a:rPr>
              <a:t>和它们的数据可能需要保存到数据库，这样就是服务器重启了这些数据也还有效</a:t>
            </a:r>
            <a:endParaRPr lang="en-AU" altLang="zh-CN" sz="2400" dirty="0"/>
          </a:p>
          <a:p>
            <a:r>
              <a:rPr lang="zh-CN" altLang="en-AU" sz="2400" dirty="0">
                <a:ea typeface="宋体" panose="02010600030101010101" pitchFamily="2" charset="-122"/>
              </a:rPr>
              <a:t>在属性上定义</a:t>
            </a:r>
            <a:endParaRPr lang="en-AU" altLang="zh-CN" sz="2400" dirty="0"/>
          </a:p>
          <a:p>
            <a:r>
              <a:rPr lang="en-AU" altLang="zh-CN" sz="2400" dirty="0">
                <a:ea typeface="宋体" panose="02010600030101010101" pitchFamily="2" charset="-122"/>
              </a:rPr>
              <a:t>Entity</a:t>
            </a:r>
            <a:r>
              <a:rPr lang="zh-CN" altLang="en-AU" sz="2400" dirty="0">
                <a:ea typeface="宋体" panose="02010600030101010101" pitchFamily="2" charset="-122"/>
              </a:rPr>
              <a:t>被存到数据库里</a:t>
            </a:r>
            <a:endParaRPr lang="en-AU" altLang="zh-CN" sz="2400" dirty="0"/>
          </a:p>
          <a:p>
            <a:r>
              <a:rPr lang="zh-CN" altLang="en-AU" sz="2400" dirty="0">
                <a:ea typeface="宋体" panose="02010600030101010101" pitchFamily="2" charset="-122"/>
              </a:rPr>
              <a:t>自动在数据库里创建一个</a:t>
            </a:r>
            <a:r>
              <a:rPr lang="en-AU" altLang="zh-CN" sz="2400" dirty="0" err="1">
                <a:latin typeface="Courier New" panose="02070309020205020404" pitchFamily="49" charset="0"/>
              </a:rPr>
              <a:t>self.databaseID</a:t>
            </a:r>
            <a:endParaRPr lang="en-AU" altLang="zh-CN" sz="2400" dirty="0"/>
          </a:p>
          <a:p>
            <a:pPr marL="0" indent="0">
              <a:buNone/>
            </a:pPr>
            <a:r>
              <a:rPr lang="en-US" altLang="zh-CN" sz="1600" dirty="0" smtClean="0">
                <a:ea typeface="宋体" panose="02010600030101010101" pitchFamily="2" charset="-122"/>
              </a:rPr>
              <a:t>         </a:t>
            </a:r>
            <a:endParaRPr lang="en-AU" altLang="zh-CN" sz="1600" dirty="0"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7504" y="3356992"/>
            <a:ext cx="8928992" cy="33123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79512" y="3501008"/>
            <a:ext cx="8856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&lt;root&gt;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&lt;Properties&gt;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&lt;name&gt;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&lt;Type&gt;        STRING       &lt;/Type&gt;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&lt;Flags&gt;       ALL_CLIENTS  &lt;/Flags&gt;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</a:t>
            </a:r>
            <a:r>
              <a:rPr lang="en-AU" altLang="zh-CN" b="1" dirty="0">
                <a:solidFill>
                  <a:srgbClr val="C00000"/>
                </a:solidFill>
                <a:latin typeface="Courier New" panose="02070309020205020404" pitchFamily="49" charset="0"/>
              </a:rPr>
              <a:t>&lt;Persistent&gt;  true         &lt;/Persistent&gt;</a:t>
            </a:r>
            <a:endParaRPr lang="en-AU" altLang="zh-CN" b="1" dirty="0">
              <a:solidFill>
                <a:srgbClr val="C00000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&lt;/name&gt;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&lt;/Properties&gt;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...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&lt;/root&gt;</a:t>
            </a:r>
            <a:endParaRPr lang="en-AU" altLang="zh-CN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方法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>
                <a:ea typeface="宋体" panose="02010600030101010101" pitchFamily="2" charset="-122"/>
              </a:rPr>
              <a:t>分别定义在</a:t>
            </a:r>
            <a:endParaRPr lang="en-AU" altLang="zh-CN" dirty="0"/>
          </a:p>
          <a:p>
            <a:pPr lvl="1"/>
            <a:r>
              <a:rPr lang="en-AU" altLang="zh-CN" dirty="0"/>
              <a:t>Client / Cell / Base</a:t>
            </a:r>
            <a:endParaRPr lang="en-AU" altLang="zh-CN" dirty="0"/>
          </a:p>
          <a:p>
            <a:r>
              <a:rPr lang="zh-CN" altLang="en-AU" dirty="0">
                <a:ea typeface="宋体" panose="02010600030101010101" pitchFamily="2" charset="-122"/>
              </a:rPr>
              <a:t>必须定义参数</a:t>
            </a:r>
            <a:endParaRPr lang="en-AU" altLang="zh-CN" dirty="0"/>
          </a:p>
          <a:p>
            <a:r>
              <a:rPr lang="en-AU" altLang="zh-CN" dirty="0"/>
              <a:t>Base / </a:t>
            </a:r>
            <a:r>
              <a:rPr lang="en-AU" altLang="zh-CN" dirty="0">
                <a:ea typeface="宋体" panose="02010600030101010101" pitchFamily="2" charset="-122"/>
              </a:rPr>
              <a:t>Cell</a:t>
            </a:r>
            <a:r>
              <a:rPr lang="zh-CN" altLang="en-AU" dirty="0">
                <a:ea typeface="宋体" panose="02010600030101010101" pitchFamily="2" charset="-122"/>
              </a:rPr>
              <a:t>方法可以被暴露给</a:t>
            </a:r>
            <a:r>
              <a:rPr lang="en-AU" altLang="zh-CN" dirty="0">
                <a:ea typeface="宋体" panose="02010600030101010101" pitchFamily="2" charset="-122"/>
              </a:rPr>
              <a:t>Client</a:t>
            </a:r>
            <a:r>
              <a:rPr lang="zh-CN" altLang="en-AU" dirty="0">
                <a:ea typeface="宋体" panose="02010600030101010101" pitchFamily="2" charset="-122"/>
              </a:rPr>
              <a:t>端使用</a:t>
            </a:r>
            <a:endParaRPr lang="en-AU" altLang="zh-CN" dirty="0"/>
          </a:p>
          <a:p>
            <a:r>
              <a:rPr lang="en-AU" altLang="zh-CN" dirty="0"/>
              <a:t>Client</a:t>
            </a:r>
            <a:r>
              <a:rPr lang="zh-CN" altLang="en-AU" dirty="0">
                <a:ea typeface="宋体" panose="02010600030101010101" pitchFamily="2" charset="-122"/>
              </a:rPr>
              <a:t>方法可以指定一个最大的可调用范围</a:t>
            </a:r>
            <a:endParaRPr lang="en-AU" altLang="zh-CN" dirty="0">
              <a:ea typeface="宋体" panose="02010600030101010101" pitchFamily="2" charset="-122"/>
            </a:endParaRPr>
          </a:p>
          <a:p>
            <a:r>
              <a:rPr lang="zh-CN" altLang="en-AU" dirty="0">
                <a:ea typeface="宋体" panose="02010600030101010101" pitchFamily="2" charset="-122"/>
              </a:rPr>
              <a:t>要远程的调用</a:t>
            </a:r>
            <a:r>
              <a:rPr lang="en-AU" altLang="zh-CN" dirty="0">
                <a:ea typeface="宋体" panose="02010600030101010101" pitchFamily="2" charset="-122"/>
              </a:rPr>
              <a:t>(</a:t>
            </a:r>
            <a:r>
              <a:rPr lang="zh-CN" altLang="en-AU" dirty="0">
                <a:ea typeface="宋体" panose="02010600030101010101" pitchFamily="2" charset="-122"/>
              </a:rPr>
              <a:t>跨域</a:t>
            </a:r>
            <a:r>
              <a:rPr lang="en-AU" altLang="zh-CN" dirty="0"/>
              <a:t>Client / Cell / Base</a:t>
            </a:r>
            <a:r>
              <a:rPr lang="en-AU" altLang="zh-CN" dirty="0">
                <a:ea typeface="宋体" panose="02010600030101010101" pitchFamily="2" charset="-122"/>
              </a:rPr>
              <a:t>)</a:t>
            </a:r>
            <a:r>
              <a:rPr lang="zh-CN" altLang="en-AU" dirty="0">
                <a:ea typeface="宋体" panose="02010600030101010101" pitchFamily="2" charset="-122"/>
              </a:rPr>
              <a:t>必须在定义文件</a:t>
            </a:r>
            <a:r>
              <a:rPr lang="en-AU" altLang="zh-CN" dirty="0">
                <a:ea typeface="宋体" panose="02010600030101010101" pitchFamily="2" charset="-122"/>
              </a:rPr>
              <a:t>(.</a:t>
            </a:r>
            <a:r>
              <a:rPr lang="en-AU" altLang="zh-CN" dirty="0" err="1">
                <a:ea typeface="宋体" panose="02010600030101010101" pitchFamily="2" charset="-122"/>
              </a:rPr>
              <a:t>def</a:t>
            </a:r>
            <a:r>
              <a:rPr lang="en-AU" altLang="zh-CN" dirty="0">
                <a:ea typeface="宋体" panose="02010600030101010101" pitchFamily="2" charset="-122"/>
              </a:rPr>
              <a:t>)</a:t>
            </a:r>
            <a:r>
              <a:rPr lang="zh-CN" altLang="en-AU" dirty="0">
                <a:ea typeface="宋体" panose="02010600030101010101" pitchFamily="2" charset="-122"/>
              </a:rPr>
              <a:t>里定义</a:t>
            </a:r>
            <a:endParaRPr lang="en-AU" altLang="zh-CN" dirty="0"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1600" dirty="0" smtClean="0">
                <a:ea typeface="宋体" panose="02010600030101010101" pitchFamily="2" charset="-122"/>
              </a:rPr>
              <a:t>         </a:t>
            </a:r>
            <a:endParaRPr lang="en-AU" altLang="zh-CN" sz="16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方法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7504" y="1052736"/>
            <a:ext cx="8928992" cy="55446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35215" y="1109997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&lt;root&gt;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&lt;Properties&gt;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...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&lt;/Properties&gt;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</a:t>
            </a:r>
            <a:r>
              <a:rPr lang="en-AU" altLang="zh-CN" sz="1400" b="1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ClientMethods</a:t>
            </a: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...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&lt;/</a:t>
            </a:r>
            <a:r>
              <a:rPr lang="en-AU" altLang="zh-CN" sz="1400" b="1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ClientMethods</a:t>
            </a: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</a:t>
            </a:r>
            <a:r>
              <a:rPr lang="en-AU" altLang="zh-CN" sz="1400" b="1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BaseMethods</a:t>
            </a: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</a:t>
            </a:r>
            <a:r>
              <a:rPr lang="en-AU" altLang="zh-CN" sz="1400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addToFriendsList</a:t>
            </a: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&lt;!-- Entity ID --&gt;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&lt;</a:t>
            </a:r>
            <a:r>
              <a:rPr lang="en-AU" altLang="zh-CN" sz="1400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Arg</a:t>
            </a: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  INT32  &lt;/</a:t>
            </a:r>
            <a:r>
              <a:rPr lang="en-AU" altLang="zh-CN" sz="1400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Arg</a:t>
            </a: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   &lt;!-- Expose to client </a:t>
            </a: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--&gt;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         &lt;Exposed /&gt;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&lt;</a:t>
            </a:r>
            <a:r>
              <a:rPr lang="en-AU" altLang="zh-CN" sz="1400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addToFriendsList</a:t>
            </a: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&lt;/</a:t>
            </a:r>
            <a:r>
              <a:rPr lang="en-AU" altLang="zh-CN" sz="1400" b="1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BaseMethods</a:t>
            </a: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</a:t>
            </a:r>
            <a:r>
              <a:rPr lang="en-AU" altLang="zh-CN" sz="1400" b="1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CellMethods</a:t>
            </a: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   ...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   &lt;/</a:t>
            </a:r>
            <a:r>
              <a:rPr lang="en-AU" altLang="zh-CN" sz="1400" b="1" dirty="0" err="1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CellMethods</a:t>
            </a: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400" dirty="0">
                <a:solidFill>
                  <a:schemeClr val="accent4">
                    <a:lumMod val="50000"/>
                  </a:schemeClr>
                </a:solidFill>
                <a:latin typeface="Courier New" panose="02070309020205020404" pitchFamily="49" charset="0"/>
              </a:rPr>
              <a:t>&lt;/root&gt;</a:t>
            </a:r>
            <a:endParaRPr lang="en-AU" altLang="zh-CN" sz="1400" dirty="0">
              <a:solidFill>
                <a:schemeClr val="accent4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endParaRPr lang="zh-CN" altLang="en-US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暴露方法（允许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Client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调用）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>
                <a:ea typeface="宋体" panose="02010600030101010101" pitchFamily="2" charset="-122"/>
              </a:rPr>
              <a:t>不是所有的</a:t>
            </a:r>
            <a:r>
              <a:rPr lang="en-AU" altLang="zh-CN" dirty="0">
                <a:ea typeface="宋体" panose="02010600030101010101" pitchFamily="2" charset="-122"/>
              </a:rPr>
              <a:t>server</a:t>
            </a:r>
            <a:r>
              <a:rPr lang="zh-CN" altLang="en-AU" dirty="0">
                <a:ea typeface="宋体" panose="02010600030101010101" pitchFamily="2" charset="-122"/>
              </a:rPr>
              <a:t>方法都被暴露的</a:t>
            </a:r>
            <a:endParaRPr lang="en-AU" altLang="zh-CN" dirty="0"/>
          </a:p>
          <a:p>
            <a:r>
              <a:rPr lang="zh-CN" altLang="en-AU" dirty="0">
                <a:ea typeface="宋体" panose="02010600030101010101" pitchFamily="2" charset="-122"/>
              </a:rPr>
              <a:t>需要以</a:t>
            </a:r>
            <a:r>
              <a:rPr lang="en-AU" altLang="zh-CN" dirty="0">
                <a:latin typeface="Courier New" panose="02070309020205020404" pitchFamily="49" charset="0"/>
              </a:rPr>
              <a:t>&lt;Exposed /&gt;</a:t>
            </a:r>
            <a:r>
              <a:rPr lang="zh-CN" altLang="en-AU" dirty="0">
                <a:latin typeface="Courier New" panose="02070309020205020404" pitchFamily="49" charset="0"/>
                <a:ea typeface="宋体" panose="02010600030101010101" pitchFamily="2" charset="-122"/>
              </a:rPr>
              <a:t>声明</a:t>
            </a:r>
            <a:endParaRPr lang="zh-CN" altLang="en-AU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r>
              <a:rPr lang="zh-CN" altLang="en-AU" dirty="0">
                <a:ea typeface="宋体" panose="02010600030101010101" pitchFamily="2" charset="-122"/>
              </a:rPr>
              <a:t>暴露的</a:t>
            </a:r>
            <a:r>
              <a:rPr lang="en-AU" altLang="zh-CN" dirty="0"/>
              <a:t>Cell</a:t>
            </a:r>
            <a:r>
              <a:rPr lang="zh-CN" altLang="en-AU" dirty="0">
                <a:ea typeface="宋体" panose="02010600030101010101" pitchFamily="2" charset="-122"/>
              </a:rPr>
              <a:t>方法</a:t>
            </a:r>
            <a:endParaRPr lang="zh-CN" altLang="en-AU" dirty="0">
              <a:ea typeface="宋体" panose="02010600030101010101" pitchFamily="2" charset="-122"/>
            </a:endParaRPr>
          </a:p>
          <a:p>
            <a:pPr lvl="1"/>
            <a:r>
              <a:rPr lang="zh-CN" altLang="en-AU" sz="2000" dirty="0">
                <a:ea typeface="宋体" panose="02010600030101010101" pitchFamily="2" charset="-122"/>
              </a:rPr>
              <a:t>自动的接收调用方的</a:t>
            </a:r>
            <a:r>
              <a:rPr lang="en-AU" altLang="zh-CN" sz="2000" dirty="0" err="1"/>
              <a:t>EntityID</a:t>
            </a:r>
            <a:endParaRPr lang="en-AU" altLang="zh-CN" sz="2000" dirty="0"/>
          </a:p>
          <a:p>
            <a:pPr lvl="1"/>
            <a:r>
              <a:rPr lang="zh-CN" altLang="en-AU" sz="2000" dirty="0">
                <a:ea typeface="宋体" panose="02010600030101010101" pitchFamily="2" charset="-122"/>
              </a:rPr>
              <a:t>通常要检查是否</a:t>
            </a:r>
            <a:br>
              <a:rPr lang="en-AU" altLang="zh-CN" sz="2000" dirty="0"/>
            </a:br>
            <a:r>
              <a:rPr lang="en-AU" altLang="zh-CN" sz="2000" dirty="0">
                <a:latin typeface="Courier New" panose="02070309020205020404" pitchFamily="49" charset="0"/>
              </a:rPr>
              <a:t>self.id == </a:t>
            </a:r>
            <a:r>
              <a:rPr lang="en-AU" altLang="zh-CN" sz="2000" dirty="0" err="1">
                <a:latin typeface="Courier New" panose="02070309020205020404" pitchFamily="49" charset="0"/>
              </a:rPr>
              <a:t>callerID</a:t>
            </a:r>
            <a:endParaRPr lang="en-AU" altLang="zh-CN" sz="2000" dirty="0">
              <a:latin typeface="Courier New" panose="02070309020205020404" pitchFamily="49" charset="0"/>
            </a:endParaRPr>
          </a:p>
          <a:p>
            <a:r>
              <a:rPr lang="zh-CN" altLang="en-AU" dirty="0">
                <a:ea typeface="宋体" panose="02010600030101010101" pitchFamily="2" charset="-122"/>
              </a:rPr>
              <a:t>暴露的</a:t>
            </a:r>
            <a:r>
              <a:rPr lang="en-AU" altLang="zh-CN" dirty="0"/>
              <a:t>Base</a:t>
            </a:r>
            <a:r>
              <a:rPr lang="zh-CN" altLang="en-AU" dirty="0">
                <a:ea typeface="宋体" panose="02010600030101010101" pitchFamily="2" charset="-122"/>
              </a:rPr>
              <a:t>方法</a:t>
            </a:r>
            <a:endParaRPr lang="zh-CN" altLang="en-AU" dirty="0">
              <a:ea typeface="宋体" panose="02010600030101010101" pitchFamily="2" charset="-122"/>
            </a:endParaRPr>
          </a:p>
          <a:p>
            <a:pPr lvl="1"/>
            <a:r>
              <a:rPr lang="zh-CN" altLang="en-AU" sz="2000" dirty="0">
                <a:ea typeface="宋体" panose="02010600030101010101" pitchFamily="2" charset="-122"/>
              </a:rPr>
              <a:t>只有自己的</a:t>
            </a:r>
            <a:r>
              <a:rPr lang="en-AU" altLang="zh-CN" sz="2000" dirty="0">
                <a:ea typeface="宋体" panose="02010600030101010101" pitchFamily="2" charset="-122"/>
              </a:rPr>
              <a:t>Client</a:t>
            </a:r>
            <a:r>
              <a:rPr lang="zh-CN" altLang="en-AU" sz="2000" dirty="0">
                <a:ea typeface="宋体" panose="02010600030101010101" pitchFamily="2" charset="-122"/>
              </a:rPr>
              <a:t>可以调用</a:t>
            </a:r>
            <a:endParaRPr lang="en-AU" altLang="zh-CN" sz="2000" dirty="0"/>
          </a:p>
          <a:p>
            <a:pPr marL="0" indent="0">
              <a:buNone/>
            </a:pPr>
            <a:r>
              <a:rPr lang="en-US" altLang="zh-CN" sz="1600" dirty="0" smtClean="0">
                <a:ea typeface="宋体" panose="02010600030101010101" pitchFamily="2" charset="-122"/>
              </a:rPr>
              <a:t>         </a:t>
            </a:r>
            <a:endParaRPr lang="en-AU" altLang="zh-CN" sz="16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方法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(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本页未实现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)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zh-CN" dirty="0">
                <a:ea typeface="宋体" panose="02010600030101010101" pitchFamily="2" charset="-122"/>
              </a:rPr>
              <a:t>Client</a:t>
            </a:r>
            <a:r>
              <a:rPr lang="zh-CN" altLang="en-AU" dirty="0">
                <a:ea typeface="宋体" panose="02010600030101010101" pitchFamily="2" charset="-122"/>
              </a:rPr>
              <a:t>方法</a:t>
            </a:r>
            <a:r>
              <a:rPr lang="en-AU" altLang="zh-CN" dirty="0" err="1">
                <a:ea typeface="宋体" panose="02010600030101010101" pitchFamily="2" charset="-122"/>
              </a:rPr>
              <a:t>LoD</a:t>
            </a:r>
            <a:endParaRPr lang="en-AU" altLang="zh-CN" dirty="0">
              <a:ea typeface="宋体" panose="02010600030101010101" pitchFamily="2" charset="-122"/>
            </a:endParaRPr>
          </a:p>
          <a:p>
            <a:pPr lvl="1"/>
            <a:r>
              <a:rPr lang="zh-CN" altLang="en-AU" dirty="0">
                <a:ea typeface="宋体" panose="02010600030101010101" pitchFamily="2" charset="-122"/>
              </a:rPr>
              <a:t>帮助减少客户端带宽的使用</a:t>
            </a:r>
            <a:endParaRPr lang="en-AU" altLang="zh-CN" dirty="0"/>
          </a:p>
          <a:p>
            <a:pPr lvl="1"/>
            <a:r>
              <a:rPr lang="zh-CN" altLang="en-AU" dirty="0">
                <a:ea typeface="宋体" panose="02010600030101010101" pitchFamily="2" charset="-122"/>
              </a:rPr>
              <a:t>在近距离产生可视的效果</a:t>
            </a:r>
            <a:endParaRPr lang="en-AU" altLang="zh-CN" dirty="0"/>
          </a:p>
          <a:p>
            <a:pPr lvl="1"/>
            <a:r>
              <a:rPr lang="zh-CN" altLang="en-AU" dirty="0">
                <a:ea typeface="宋体" panose="02010600030101010101" pitchFamily="2" charset="-122"/>
              </a:rPr>
              <a:t>当广播</a:t>
            </a:r>
            <a:r>
              <a:rPr lang="en-AU" altLang="zh-CN" dirty="0">
                <a:ea typeface="宋体" panose="02010600030101010101" pitchFamily="2" charset="-122"/>
              </a:rPr>
              <a:t>Client</a:t>
            </a:r>
            <a:r>
              <a:rPr lang="zh-CN" altLang="en-AU" dirty="0">
                <a:ea typeface="宋体" panose="02010600030101010101" pitchFamily="2" charset="-122"/>
              </a:rPr>
              <a:t>消息时很有用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sz="1600" dirty="0" smtClean="0">
                <a:ea typeface="宋体" panose="02010600030101010101" pitchFamily="2" charset="-122"/>
              </a:rPr>
              <a:t>         </a:t>
            </a:r>
            <a:endParaRPr lang="en-AU" altLang="zh-CN" sz="1600" dirty="0"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7504" y="3356992"/>
            <a:ext cx="8928992" cy="33123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79512" y="3501008"/>
            <a:ext cx="885698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AU" altLang="zh-CN" sz="1600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&lt;root&gt;</a:t>
            </a:r>
            <a:endParaRPr lang="en-AU" altLang="zh-CN" sz="1600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   ...</a:t>
            </a:r>
            <a:endParaRPr lang="en-AU" altLang="zh-CN" sz="1600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sz="1600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   &lt;</a:t>
            </a:r>
            <a:r>
              <a:rPr lang="en-AU" altLang="zh-CN" sz="1600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ClientMethods</a:t>
            </a:r>
            <a:r>
              <a:rPr lang="en-AU" altLang="zh-CN" sz="1600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600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     ...</a:t>
            </a:r>
            <a:endParaRPr lang="en-AU" altLang="zh-CN" sz="1600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     &lt;smile&gt;</a:t>
            </a:r>
            <a:endParaRPr lang="en-AU" altLang="zh-CN" sz="1600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       </a:t>
            </a:r>
            <a:r>
              <a:rPr lang="en-AU" altLang="zh-CN" sz="16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&lt;</a:t>
            </a:r>
            <a:r>
              <a:rPr lang="en-AU" altLang="zh-CN" sz="16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DetailDistance</a:t>
            </a:r>
            <a:r>
              <a:rPr lang="en-AU" altLang="zh-CN" sz="16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&gt; 30 &lt;/</a:t>
            </a:r>
            <a:r>
              <a:rPr lang="en-AU" altLang="zh-CN" sz="16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DetailDistance</a:t>
            </a:r>
            <a:r>
              <a:rPr lang="en-AU" altLang="zh-CN" sz="16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6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     &lt;/smile&gt;</a:t>
            </a:r>
            <a:endParaRPr lang="en-AU" altLang="zh-CN" sz="1600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     ...</a:t>
            </a:r>
            <a:endParaRPr lang="en-AU" altLang="zh-CN" sz="1600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   &lt;/</a:t>
            </a:r>
            <a:r>
              <a:rPr lang="en-AU" altLang="zh-CN" sz="1600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ClientMethods</a:t>
            </a:r>
            <a:r>
              <a:rPr lang="en-AU" altLang="zh-CN" sz="1600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&gt;</a:t>
            </a:r>
            <a:endParaRPr lang="en-AU" altLang="zh-CN" sz="1600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endParaRPr lang="en-AU" altLang="zh-CN" sz="1600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   ...</a:t>
            </a:r>
            <a:endParaRPr lang="en-AU" altLang="zh-CN" sz="1600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AU" altLang="zh-CN" sz="1600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</a:rPr>
              <a:t>&lt;/root&gt;</a:t>
            </a:r>
            <a:endParaRPr lang="en-AU" altLang="zh-CN" sz="1600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方法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zh-CN" dirty="0"/>
              <a:t>Entit</a:t>
            </a:r>
            <a:r>
              <a:rPr lang="en-AU" altLang="zh-CN" dirty="0">
                <a:ea typeface="宋体" panose="02010600030101010101" pitchFamily="2" charset="-122"/>
              </a:rPr>
              <a:t>y</a:t>
            </a:r>
            <a:r>
              <a:rPr lang="zh-CN" altLang="en-AU" dirty="0">
                <a:ea typeface="宋体" panose="02010600030101010101" pitchFamily="2" charset="-122"/>
              </a:rPr>
              <a:t>根据需要存在</a:t>
            </a:r>
            <a:r>
              <a:rPr lang="zh-CN" altLang="en-AU" dirty="0" smtClean="0">
                <a:ea typeface="宋体" panose="02010600030101010101" pitchFamily="2" charset="-122"/>
              </a:rPr>
              <a:t>于</a:t>
            </a:r>
            <a:r>
              <a:rPr lang="en-AU" altLang="zh-CN" dirty="0" smtClean="0">
                <a:ea typeface="宋体" panose="02010600030101010101" pitchFamily="2" charset="-122"/>
              </a:rPr>
              <a:t>Cell/Base/Client</a:t>
            </a:r>
            <a:r>
              <a:rPr lang="zh-CN" altLang="en-AU" dirty="0">
                <a:ea typeface="宋体" panose="02010600030101010101" pitchFamily="2" charset="-122"/>
              </a:rPr>
              <a:t>分布平台的一个或多个上。</a:t>
            </a:r>
            <a:endParaRPr lang="en-AU" altLang="zh-CN" dirty="0"/>
          </a:p>
          <a:p>
            <a:r>
              <a:rPr lang="zh-CN" altLang="en-AU" dirty="0">
                <a:ea typeface="宋体" panose="02010600030101010101" pitchFamily="2" charset="-122"/>
              </a:rPr>
              <a:t>如果在一个分布平台上</a:t>
            </a:r>
            <a:r>
              <a:rPr lang="zh-CN" altLang="en-AU" dirty="0" smtClean="0">
                <a:ea typeface="宋体" panose="02010600030101010101" pitchFamily="2" charset="-122"/>
              </a:rPr>
              <a:t>没有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存在的需要，那么在这个平台上也不</a:t>
            </a:r>
            <a:r>
              <a:rPr lang="zh-CN" altLang="en-AU" dirty="0" smtClean="0">
                <a:ea typeface="宋体" panose="02010600030101010101" pitchFamily="2" charset="-122"/>
              </a:rPr>
              <a:t>需要</a:t>
            </a:r>
            <a:r>
              <a:rPr lang="zh-CN" altLang="en-US" dirty="0" smtClean="0">
                <a:ea typeface="宋体" panose="02010600030101010101" pitchFamily="2" charset="-122"/>
              </a:rPr>
              <a:t>该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 smtClean="0">
                <a:ea typeface="宋体" panose="02010600030101010101" pitchFamily="2" charset="-122"/>
              </a:rPr>
              <a:t>的</a:t>
            </a:r>
            <a:r>
              <a:rPr lang="en-AU" altLang="zh-CN" dirty="0" smtClean="0">
                <a:ea typeface="宋体" panose="02010600030101010101" pitchFamily="2" charset="-122"/>
              </a:rPr>
              <a:t>Python</a:t>
            </a:r>
            <a:r>
              <a:rPr lang="zh-CN" altLang="en-AU" dirty="0">
                <a:ea typeface="宋体" panose="02010600030101010101" pitchFamily="2" charset="-122"/>
              </a:rPr>
              <a:t>脚本。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sz="1600" dirty="0" smtClean="0">
                <a:ea typeface="宋体" panose="02010600030101010101" pitchFamily="2" charset="-122"/>
              </a:rPr>
              <a:t>         </a:t>
            </a:r>
            <a:endParaRPr lang="en-AU" altLang="zh-CN" sz="16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分布式存在的例子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82738" y="2241550"/>
            <a:ext cx="1871662" cy="4524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r>
              <a:rPr lang="en-AU" sz="2800" b="0">
                <a:latin typeface="Verdana" panose="020B0604030504040204" pitchFamily="34" charset="0"/>
              </a:rPr>
              <a:t>Base</a:t>
            </a:r>
            <a:endParaRPr lang="en-US" altLang="zh-CN" sz="2800" b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4157663" y="3598863"/>
            <a:ext cx="1587" cy="238125"/>
          </a:xfrm>
          <a:prstGeom prst="line">
            <a:avLst/>
          </a:prstGeom>
          <a:noFill/>
          <a:ln w="9525">
            <a:solidFill>
              <a:srgbClr val="00007D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454400" y="2241550"/>
            <a:ext cx="1871663" cy="4524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r>
              <a:rPr lang="en-AU" sz="2800" b="0">
                <a:latin typeface="Verdana" panose="020B0604030504040204" pitchFamily="34" charset="0"/>
              </a:rPr>
              <a:t>Cell</a:t>
            </a:r>
            <a:endParaRPr lang="en-US" altLang="zh-CN" sz="2800" b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6588125" y="3598863"/>
            <a:ext cx="1588" cy="238125"/>
          </a:xfrm>
          <a:prstGeom prst="line">
            <a:avLst/>
          </a:prstGeom>
          <a:noFill/>
          <a:ln w="9525">
            <a:solidFill>
              <a:srgbClr val="00007D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327650" y="2241550"/>
            <a:ext cx="1871663" cy="4524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r>
              <a:rPr lang="en-AU" sz="2800" b="0">
                <a:latin typeface="Verdana" panose="020B0604030504040204" pitchFamily="34" charset="0"/>
              </a:rPr>
              <a:t>Client</a:t>
            </a:r>
            <a:endParaRPr lang="en-US" altLang="zh-CN" sz="2800" b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326063" y="2693988"/>
            <a:ext cx="1871662" cy="42227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pPr algn="l"/>
            <a:endParaRPr lang="en-AU" sz="2600" b="0">
              <a:solidFill>
                <a:srgbClr val="00007D"/>
              </a:solidFill>
              <a:latin typeface="Verdana" panose="020B0604030504040204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582738" y="2693988"/>
            <a:ext cx="3743325" cy="42227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r>
              <a:rPr lang="en-US" altLang="zh-CN" sz="2600" dirty="0" err="1" smtClean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SpawnPoint</a:t>
            </a:r>
            <a:endParaRPr lang="en-US" altLang="zh-CN" sz="2600" dirty="0">
              <a:solidFill>
                <a:srgbClr val="00007D"/>
              </a:solidFill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455988" y="3116263"/>
            <a:ext cx="3743325" cy="4222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54000" tIns="10800" rIns="0" bIns="10800"/>
          <a:lstStyle/>
          <a:p>
            <a:r>
              <a:rPr lang="zh-CN" altLang="en-AU" sz="26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召唤</a:t>
            </a:r>
            <a:r>
              <a:rPr lang="zh-CN" altLang="en-AU" sz="26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zh-CN" altLang="en-US" sz="260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生物实体</a:t>
            </a:r>
            <a:r>
              <a:rPr lang="en-AU" altLang="zh-CN" sz="26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*</a:t>
            </a:r>
            <a:endParaRPr lang="en-US" altLang="zh-CN" sz="26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582738" y="3538538"/>
            <a:ext cx="5614987" cy="4222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54000" tIns="10800" rIns="0" bIns="10800"/>
          <a:lstStyle/>
          <a:p>
            <a:r>
              <a:rPr lang="en-AU" sz="2600" b="0" dirty="0">
                <a:solidFill>
                  <a:srgbClr val="00007D"/>
                </a:solidFill>
                <a:latin typeface="Verdana" panose="020B0604030504040204" pitchFamily="34" charset="0"/>
              </a:rPr>
              <a:t>Player </a:t>
            </a:r>
            <a:r>
              <a:rPr lang="en-AU" sz="2600" b="0" dirty="0" smtClean="0">
                <a:solidFill>
                  <a:srgbClr val="00007D"/>
                </a:solidFill>
                <a:latin typeface="Verdana" panose="020B0604030504040204" pitchFamily="34" charset="0"/>
              </a:rPr>
              <a:t>Entity</a:t>
            </a:r>
            <a:endParaRPr lang="en-US" altLang="zh-CN" sz="26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582738" y="3960813"/>
            <a:ext cx="5614987" cy="4222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r>
              <a:rPr lang="en-AU" sz="2600" b="0">
                <a:solidFill>
                  <a:srgbClr val="00007D"/>
                </a:solidFill>
                <a:latin typeface="Verdana" panose="020B0604030504040204" pitchFamily="34" charset="0"/>
              </a:rPr>
              <a:t>Server AI/NPC's</a:t>
            </a:r>
            <a:endParaRPr lang="en-US" altLang="zh-CN" sz="2600" b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V="1">
            <a:off x="3455988" y="2241550"/>
            <a:ext cx="0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V="1">
            <a:off x="5340350" y="2241550"/>
            <a:ext cx="0" cy="452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1547813" y="4545013"/>
            <a:ext cx="65897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b="1" dirty="0">
                <a:solidFill>
                  <a:srgbClr val="C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* </a:t>
            </a:r>
            <a:r>
              <a:rPr lang="zh-CN" altLang="en-US" b="1" dirty="0" smtClean="0">
                <a:solidFill>
                  <a:srgbClr val="C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没有</a:t>
            </a:r>
            <a:r>
              <a:rPr lang="en-US" altLang="zh-CN" b="1" dirty="0" smtClean="0">
                <a:solidFill>
                  <a:srgbClr val="C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Base</a:t>
            </a:r>
            <a:r>
              <a:rPr lang="zh-CN" altLang="en-US" b="1" dirty="0">
                <a:solidFill>
                  <a:srgbClr val="C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部分</a:t>
            </a:r>
            <a:r>
              <a:rPr lang="zh-CN" altLang="en-US" b="1" dirty="0" smtClean="0">
                <a:solidFill>
                  <a:srgbClr val="C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US" altLang="zh-CN" b="1" dirty="0" smtClean="0">
                <a:solidFill>
                  <a:srgbClr val="C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b="1" dirty="0">
                <a:solidFill>
                  <a:srgbClr val="C00000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是不参与容错的</a:t>
            </a:r>
            <a:endParaRPr lang="en-AU" b="1" dirty="0">
              <a:solidFill>
                <a:srgbClr val="C00000"/>
              </a:solidFill>
              <a:latin typeface="Verdana" panose="020B060403050404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82738" y="3116263"/>
            <a:ext cx="1871662" cy="4222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10800" rIns="0" bIns="10800"/>
          <a:lstStyle/>
          <a:p>
            <a:r>
              <a:rPr lang="zh-CN" altLang="en-AU" sz="26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聊天</a:t>
            </a:r>
            <a:r>
              <a:rPr lang="en-US" altLang="zh-CN" sz="26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26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公会</a:t>
            </a:r>
            <a:endParaRPr lang="en-US" altLang="zh-CN" sz="26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脚本开发的指导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>
                <a:ea typeface="宋体" panose="02010600030101010101" pitchFamily="2" charset="-122"/>
              </a:rPr>
              <a:t>尽可能的把负载放到</a:t>
            </a:r>
            <a:r>
              <a:rPr lang="en-AU" altLang="zh-CN" dirty="0" err="1"/>
              <a:t>BaseApp</a:t>
            </a:r>
            <a:endParaRPr lang="en-AU" altLang="zh-CN" dirty="0"/>
          </a:p>
          <a:p>
            <a:r>
              <a:rPr lang="zh-CN" altLang="en-AU" dirty="0">
                <a:ea typeface="宋体" panose="02010600030101010101" pitchFamily="2" charset="-122"/>
              </a:rPr>
              <a:t>尽可能减少需要保存到数据库</a:t>
            </a:r>
            <a:r>
              <a:rPr lang="zh-CN" altLang="en-AU" dirty="0" smtClean="0">
                <a:ea typeface="宋体" panose="02010600030101010101" pitchFamily="2" charset="-122"/>
              </a:rPr>
              <a:t>的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的属性</a:t>
            </a:r>
            <a:endParaRPr lang="zh-CN" altLang="en-AU" dirty="0">
              <a:ea typeface="宋体" panose="02010600030101010101" pitchFamily="2" charset="-122"/>
            </a:endParaRPr>
          </a:p>
          <a:p>
            <a:r>
              <a:rPr lang="zh-CN" altLang="en-AU" dirty="0">
                <a:ea typeface="宋体" panose="02010600030101010101" pitchFamily="2" charset="-122"/>
              </a:rPr>
              <a:t>避免过多调用</a:t>
            </a:r>
            <a:r>
              <a:rPr lang="en-AU" altLang="zh-CN" dirty="0" err="1">
                <a:latin typeface="Courier New" panose="02070309020205020404" pitchFamily="49" charset="0"/>
              </a:rPr>
              <a:t>writeToDB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endParaRPr lang="en-AU" altLang="zh-CN" dirty="0"/>
          </a:p>
          <a:p>
            <a:r>
              <a:rPr lang="zh-CN" altLang="en-AU" dirty="0">
                <a:ea typeface="宋体" panose="02010600030101010101" pitchFamily="2" charset="-122"/>
              </a:rPr>
              <a:t>尽量减少复杂层级的数据</a:t>
            </a:r>
            <a:endParaRPr lang="en-AU" altLang="zh-CN" dirty="0"/>
          </a:p>
          <a:p>
            <a:pPr lvl="1"/>
            <a:r>
              <a:rPr lang="zh-CN" altLang="en-AU" dirty="0">
                <a:ea typeface="宋体" panose="02010600030101010101" pitchFamily="2" charset="-122"/>
              </a:rPr>
              <a:t>如</a:t>
            </a:r>
            <a:r>
              <a:rPr lang="en-AU" altLang="zh-CN" dirty="0"/>
              <a:t>: </a:t>
            </a:r>
            <a:r>
              <a:rPr lang="zh-CN" altLang="en-AU" dirty="0">
                <a:ea typeface="宋体" panose="02010600030101010101" pitchFamily="2" charset="-122"/>
              </a:rPr>
              <a:t>多维数组</a:t>
            </a:r>
            <a:endParaRPr lang="en-AU" altLang="zh-CN" dirty="0"/>
          </a:p>
          <a:p>
            <a:r>
              <a:rPr lang="zh-CN" altLang="en-AU" dirty="0">
                <a:ea typeface="宋体" panose="02010600030101010101" pitchFamily="2" charset="-122"/>
              </a:rPr>
              <a:t>如果脚本的执行时间超过</a:t>
            </a:r>
            <a:r>
              <a:rPr lang="en-AU" altLang="zh-CN" dirty="0">
                <a:ea typeface="宋体" panose="02010600030101010101" pitchFamily="2" charset="-122"/>
              </a:rPr>
              <a:t>1</a:t>
            </a:r>
            <a:r>
              <a:rPr lang="zh-CN" altLang="en-AU" dirty="0">
                <a:ea typeface="宋体" panose="02010600030101010101" pitchFamily="2" charset="-122"/>
              </a:rPr>
              <a:t>个</a:t>
            </a:r>
            <a:r>
              <a:rPr lang="en-AU" altLang="zh-CN" dirty="0">
                <a:ea typeface="宋体" panose="02010600030101010101" pitchFamily="2" charset="-122"/>
              </a:rPr>
              <a:t>game tick</a:t>
            </a:r>
            <a:r>
              <a:rPr lang="zh-CN" altLang="en-AU" dirty="0">
                <a:ea typeface="宋体" panose="02010600030101010101" pitchFamily="2" charset="-122"/>
              </a:rPr>
              <a:t>，会负面地影响服务器的效率</a:t>
            </a:r>
            <a:endParaRPr lang="en-AU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爆炸形 2 2"/>
          <p:cNvSpPr/>
          <p:nvPr/>
        </p:nvSpPr>
        <p:spPr>
          <a:xfrm>
            <a:off x="1403648" y="2846367"/>
            <a:ext cx="6840760" cy="1063462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dirty="0" smtClean="0">
                <a:solidFill>
                  <a:schemeClr val="accent1"/>
                </a:solidFill>
                <a:latin typeface="+mn-ea"/>
                <a:ea typeface="+mn-ea"/>
              </a:rPr>
              <a:t>第三章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19672" y="292494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b="1" kern="0" dirty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</a:t>
            </a:r>
            <a:r>
              <a:rPr lang="en-US" altLang="zh-CN" sz="40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      </a:t>
            </a:r>
            <a:r>
              <a:rPr lang="en-US" altLang="zh-CN" sz="36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Entity</a:t>
            </a:r>
            <a:r>
              <a:rPr lang="zh-CN" altLang="en-US" sz="36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的通信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Base Entity(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实体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)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15776" y="1413024"/>
            <a:ext cx="874871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 err="1" smtClean="0">
                <a:ea typeface="宋体" panose="02010600030101010101" pitchFamily="2" charset="-122"/>
              </a:rPr>
              <a:t>Baseapp</a:t>
            </a:r>
            <a:r>
              <a:rPr lang="zh-CN" altLang="en-US" dirty="0" smtClean="0">
                <a:ea typeface="宋体" panose="02010600030101010101" pitchFamily="2" charset="-122"/>
              </a:rPr>
              <a:t>上有</a:t>
            </a:r>
            <a:r>
              <a:rPr lang="zh-CN" altLang="en-AU" dirty="0" smtClean="0">
                <a:ea typeface="宋体" panose="02010600030101010101" pitchFamily="2" charset="-122"/>
              </a:rPr>
              <a:t>两种</a:t>
            </a:r>
            <a:r>
              <a:rPr lang="zh-CN" altLang="en-US" dirty="0">
                <a:ea typeface="宋体" panose="02010600030101010101" pitchFamily="2" charset="-122"/>
              </a:rPr>
              <a:t>实体</a:t>
            </a:r>
            <a:endParaRPr lang="en-AU" altLang="zh-CN" dirty="0" smtClean="0">
              <a:ea typeface="宋体" panose="02010600030101010101" pitchFamily="2" charset="-122"/>
            </a:endParaRPr>
          </a:p>
          <a:p>
            <a:pPr marL="182245" lvl="1" indent="0">
              <a:buNone/>
            </a:pPr>
            <a:r>
              <a:rPr lang="en-AU" altLang="zh-CN" sz="2000" dirty="0" smtClean="0"/>
              <a:t>    </a:t>
            </a:r>
            <a:r>
              <a:rPr lang="en-US" altLang="en-AU" sz="2000" dirty="0" smtClean="0"/>
              <a:t>Entity</a:t>
            </a:r>
            <a:endParaRPr lang="en-AU" altLang="zh-CN" sz="2000" dirty="0" smtClean="0"/>
          </a:p>
          <a:p>
            <a:pPr marL="182245" lvl="1" indent="0">
              <a:buNone/>
            </a:pPr>
            <a:r>
              <a:rPr lang="en-AU" altLang="zh-CN" sz="2000" dirty="0" smtClean="0"/>
              <a:t>    Proxy</a:t>
            </a:r>
            <a:endParaRPr lang="en-AU" altLang="zh-CN" sz="2000" dirty="0" smtClean="0"/>
          </a:p>
          <a:p>
            <a:r>
              <a:rPr lang="en-AU" altLang="zh-CN" dirty="0" smtClean="0">
                <a:ea typeface="宋体" panose="02010600030101010101" pitchFamily="2" charset="-122"/>
                <a:sym typeface="+mn-ea"/>
              </a:rPr>
              <a:t>Entity</a:t>
            </a:r>
            <a:endParaRPr lang="en-AU" altLang="zh-CN" dirty="0" smtClean="0"/>
          </a:p>
          <a:p>
            <a:pPr marL="182245" lvl="1" indent="0">
              <a:buNone/>
            </a:pPr>
            <a:r>
              <a:rPr lang="zh-CN" altLang="en-AU" dirty="0" smtClean="0">
                <a:ea typeface="宋体" panose="02010600030101010101" pitchFamily="2" charset="-122"/>
              </a:rPr>
              <a:t>   </a:t>
            </a:r>
            <a:r>
              <a:rPr lang="zh-CN" altLang="en-AU" sz="2000" dirty="0" smtClean="0">
                <a:ea typeface="宋体" panose="02010600030101010101" pitchFamily="2" charset="-122"/>
              </a:rPr>
              <a:t>通常的游戏</a:t>
            </a:r>
            <a:r>
              <a:rPr lang="en-AU" altLang="zh-CN" sz="2000" dirty="0" smtClean="0">
                <a:ea typeface="宋体" panose="02010600030101010101" pitchFamily="2" charset="-122"/>
              </a:rPr>
              <a:t>Entity</a:t>
            </a:r>
            <a:endParaRPr lang="en-AU" altLang="zh-CN" sz="2000" dirty="0" smtClean="0">
              <a:ea typeface="宋体" panose="02010600030101010101" pitchFamily="2" charset="-122"/>
            </a:endParaRPr>
          </a:p>
          <a:p>
            <a:pPr marL="182245" lvl="1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例如</a:t>
            </a:r>
            <a:r>
              <a:rPr lang="en-AU" altLang="zh-CN" sz="2000" dirty="0" smtClean="0"/>
              <a:t>: </a:t>
            </a:r>
            <a:r>
              <a:rPr lang="zh-CN" altLang="en-AU" sz="2000" dirty="0" smtClean="0">
                <a:ea typeface="宋体" panose="02010600030101010101" pitchFamily="2" charset="-122"/>
              </a:rPr>
              <a:t>存储在数据库里的</a:t>
            </a:r>
            <a:r>
              <a:rPr lang="en-AU" altLang="zh-CN" sz="2000" dirty="0" smtClean="0"/>
              <a:t>NPC, </a:t>
            </a:r>
            <a:r>
              <a:rPr lang="zh-CN" altLang="en-AU" sz="2000" dirty="0" smtClean="0">
                <a:ea typeface="宋体" panose="02010600030101010101" pitchFamily="2" charset="-122"/>
              </a:rPr>
              <a:t>拍卖行</a:t>
            </a:r>
            <a:r>
              <a:rPr lang="en-US" altLang="zh-CN" sz="2000" dirty="0" smtClean="0">
                <a:ea typeface="宋体" panose="02010600030101010101" pitchFamily="2" charset="-122"/>
              </a:rPr>
              <a:t>, </a:t>
            </a:r>
            <a:r>
              <a:rPr lang="zh-CN" altLang="zh-CN" sz="2000" dirty="0" smtClean="0">
                <a:ea typeface="宋体" panose="02010600030101010101" pitchFamily="2" charset="-122"/>
              </a:rPr>
              <a:t>工会管理器</a:t>
            </a:r>
            <a:r>
              <a:rPr lang="en-US" altLang="zh-CN" sz="2000" dirty="0" smtClean="0">
                <a:ea typeface="宋体" panose="02010600030101010101" pitchFamily="2" charset="-122"/>
                <a:sym typeface="+mn-ea"/>
              </a:rPr>
              <a:t>,</a:t>
            </a:r>
            <a:r>
              <a:rPr lang="zh-CN" altLang="zh-CN" sz="2000" dirty="0" smtClean="0">
                <a:ea typeface="宋体" panose="02010600030101010101" pitchFamily="2" charset="-122"/>
              </a:rPr>
              <a:t>房间匹配管理器</a:t>
            </a:r>
            <a:r>
              <a:rPr lang="en-AU" altLang="zh-CN" sz="2000" dirty="0" smtClean="0"/>
              <a:t>…</a:t>
            </a:r>
            <a:endParaRPr lang="en-AU" altLang="zh-CN" sz="2000" dirty="0" smtClean="0"/>
          </a:p>
          <a:p>
            <a:r>
              <a:rPr lang="en-AU" altLang="zh-CN" dirty="0" smtClean="0"/>
              <a:t>Proxy</a:t>
            </a:r>
            <a:endParaRPr lang="en-AU" altLang="zh-CN" dirty="0" smtClean="0"/>
          </a:p>
          <a:p>
            <a:pPr marL="182245" lvl="1" indent="0">
              <a:buNone/>
            </a:pPr>
            <a:r>
              <a:rPr lang="zh-CN" altLang="en-AU" dirty="0" smtClean="0">
                <a:ea typeface="宋体" panose="02010600030101010101" pitchFamily="2" charset="-122"/>
              </a:rPr>
              <a:t>   </a:t>
            </a:r>
            <a:r>
              <a:rPr lang="zh-CN" altLang="en-AU" sz="2000" dirty="0" smtClean="0">
                <a:ea typeface="宋体" panose="02010600030101010101" pitchFamily="2" charset="-122"/>
              </a:rPr>
              <a:t>与客户端连接</a:t>
            </a:r>
            <a:endParaRPr lang="en-US" altLang="zh-CN" sz="2000" dirty="0" smtClean="0">
              <a:ea typeface="宋体" panose="02010600030101010101" pitchFamily="2" charset="-122"/>
            </a:endParaRPr>
          </a:p>
          <a:p>
            <a:pPr marL="182245" lvl="1" indent="0">
              <a:buNone/>
            </a:pPr>
            <a:r>
              <a:rPr lang="en-US" altLang="zh-CN" sz="2000" dirty="0"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</a:rPr>
              <a:t>   C++</a:t>
            </a:r>
            <a:r>
              <a:rPr lang="zh-CN" altLang="en-US" sz="2000" dirty="0" smtClean="0">
                <a:ea typeface="宋体" panose="02010600030101010101" pitchFamily="2" charset="-122"/>
              </a:rPr>
              <a:t>继承自</a:t>
            </a:r>
            <a:r>
              <a:rPr lang="en-US" altLang="zh-CN" sz="2000" dirty="0" err="1" smtClean="0">
                <a:ea typeface="宋体" panose="02010600030101010101" pitchFamily="2" charset="-122"/>
              </a:rPr>
              <a:t>KBEngine.</a:t>
            </a:r>
            <a:r>
              <a:rPr lang="en-AU" altLang="zh-CN" sz="2000" dirty="0" smtClean="0">
                <a:ea typeface="宋体" panose="02010600030101010101" pitchFamily="2" charset="-122"/>
                <a:sym typeface="+mn-ea"/>
              </a:rPr>
              <a:t>Entity</a:t>
            </a:r>
            <a:endParaRPr lang="en-AU" altLang="zh-CN" sz="2000" dirty="0" smtClean="0"/>
          </a:p>
          <a:p>
            <a:pPr marL="182245" lvl="1" indent="0">
              <a:buNone/>
            </a:pPr>
            <a:r>
              <a:rPr lang="zh-CN" altLang="en-AU" sz="2000" dirty="0" smtClean="0">
                <a:ea typeface="宋体" panose="02010600030101010101" pitchFamily="2" charset="-122"/>
              </a:rPr>
              <a:t>    特殊的</a:t>
            </a:r>
            <a:r>
              <a:rPr lang="en-AU" altLang="zh-CN" sz="2000" dirty="0" smtClean="0">
                <a:ea typeface="宋体" panose="02010600030101010101" pitchFamily="2" charset="-122"/>
                <a:sym typeface="+mn-ea"/>
              </a:rPr>
              <a:t>Entity</a:t>
            </a:r>
            <a:endParaRPr lang="en-AU" altLang="zh-C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EntityCall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sz="2800" dirty="0">
                <a:ea typeface="宋体" panose="02010600030101010101" pitchFamily="2" charset="-122"/>
              </a:rPr>
              <a:t>指向远程进程</a:t>
            </a:r>
            <a:r>
              <a:rPr lang="zh-CN" altLang="en-AU" sz="2800" dirty="0" smtClean="0">
                <a:ea typeface="宋体" panose="02010600030101010101" pitchFamily="2" charset="-122"/>
              </a:rPr>
              <a:t>的</a:t>
            </a:r>
            <a:r>
              <a:rPr lang="en-AU" altLang="zh-CN" sz="2800" dirty="0" smtClean="0">
                <a:ea typeface="宋体" panose="02010600030101010101" pitchFamily="2" charset="-122"/>
              </a:rPr>
              <a:t>Entity</a:t>
            </a:r>
            <a:endParaRPr lang="en-AU" altLang="zh-CN" sz="2800" dirty="0">
              <a:ea typeface="宋体" panose="02010600030101010101" pitchFamily="2" charset="-122"/>
            </a:endParaRPr>
          </a:p>
          <a:p>
            <a:pPr lvl="1"/>
            <a:r>
              <a:rPr lang="zh-CN" altLang="en-AU" sz="2400" dirty="0">
                <a:ea typeface="宋体" panose="02010600030101010101" pitchFamily="2" charset="-122"/>
              </a:rPr>
              <a:t>如</a:t>
            </a:r>
            <a:r>
              <a:rPr lang="en-AU" altLang="zh-CN" sz="2400" dirty="0"/>
              <a:t>: </a:t>
            </a:r>
            <a:r>
              <a:rPr lang="zh-CN" altLang="en-AU" sz="2400" dirty="0">
                <a:ea typeface="宋体" panose="02010600030101010101" pitchFamily="2" charset="-122"/>
              </a:rPr>
              <a:t>一</a:t>
            </a:r>
            <a:r>
              <a:rPr lang="zh-CN" altLang="en-AU" sz="2400" dirty="0" smtClean="0">
                <a:ea typeface="宋体" panose="02010600030101010101" pitchFamily="2" charset="-122"/>
              </a:rPr>
              <a:t>个</a:t>
            </a:r>
            <a:r>
              <a:rPr lang="en-AU" altLang="zh-CN" sz="2400" dirty="0" smtClean="0">
                <a:ea typeface="宋体" panose="02010600030101010101" pitchFamily="2" charset="-122"/>
              </a:rPr>
              <a:t>Entity</a:t>
            </a:r>
            <a:r>
              <a:rPr lang="zh-CN" altLang="en-AU" sz="2400" dirty="0">
                <a:ea typeface="宋体" panose="02010600030101010101" pitchFamily="2" charset="-122"/>
              </a:rPr>
              <a:t>的</a:t>
            </a:r>
            <a:r>
              <a:rPr lang="en-AU" altLang="zh-CN" sz="2400" dirty="0">
                <a:ea typeface="宋体" panose="02010600030101010101" pitchFamily="2" charset="-122"/>
              </a:rPr>
              <a:t>Cell</a:t>
            </a:r>
            <a:r>
              <a:rPr lang="zh-CN" altLang="en-AU" sz="2400" dirty="0">
                <a:ea typeface="宋体" panose="02010600030101010101" pitchFamily="2" charset="-122"/>
              </a:rPr>
              <a:t>部分</a:t>
            </a:r>
            <a:endParaRPr lang="zh-CN" altLang="en-AU" sz="2400" dirty="0">
              <a:ea typeface="宋体" panose="02010600030101010101" pitchFamily="2" charset="-122"/>
            </a:endParaRPr>
          </a:p>
          <a:p>
            <a:r>
              <a:rPr lang="zh-CN" altLang="en-AU" sz="2800" dirty="0">
                <a:ea typeface="宋体" panose="02010600030101010101" pitchFamily="2" charset="-122"/>
              </a:rPr>
              <a:t>使得可以远程的调用函数（从一个进程调用另一个进程的函数）</a:t>
            </a:r>
            <a:endParaRPr lang="en-AU" altLang="zh-CN" sz="2800" dirty="0"/>
          </a:p>
          <a:p>
            <a:pPr lvl="1"/>
            <a:r>
              <a:rPr lang="zh-CN" altLang="en-AU" sz="2400" dirty="0">
                <a:ea typeface="宋体" panose="02010600030101010101" pitchFamily="2" charset="-122"/>
              </a:rPr>
              <a:t>如</a:t>
            </a:r>
            <a:r>
              <a:rPr lang="en-AU" altLang="zh-CN" sz="2400" dirty="0"/>
              <a:t>: </a:t>
            </a:r>
            <a:r>
              <a:rPr lang="en-US" altLang="en-AU" sz="2400" dirty="0" err="1">
                <a:latin typeface="Courier New" panose="02070309020205020404" pitchFamily="49" charset="0"/>
              </a:rPr>
              <a:t>ec</a:t>
            </a:r>
            <a:r>
              <a:rPr lang="en-AU" altLang="zh-CN" sz="2400" dirty="0"/>
              <a:t> </a:t>
            </a:r>
            <a:r>
              <a:rPr lang="zh-CN" altLang="en-AU" sz="2400" dirty="0">
                <a:ea typeface="宋体" panose="02010600030101010101" pitchFamily="2" charset="-122"/>
              </a:rPr>
              <a:t>是一</a:t>
            </a:r>
            <a:r>
              <a:rPr lang="zh-CN" altLang="en-AU" sz="2400" dirty="0" smtClean="0">
                <a:ea typeface="宋体" panose="02010600030101010101" pitchFamily="2" charset="-122"/>
              </a:rPr>
              <a:t>个</a:t>
            </a:r>
            <a:r>
              <a:rPr lang="en-AU" altLang="zh-CN" sz="2400" dirty="0" smtClean="0">
                <a:ea typeface="宋体" panose="02010600030101010101" pitchFamily="2" charset="-122"/>
              </a:rPr>
              <a:t>Cell </a:t>
            </a:r>
            <a:r>
              <a:rPr lang="en-US" altLang="en-AU" sz="2400" dirty="0" smtClean="0">
                <a:ea typeface="宋体" panose="02010600030101010101" pitchFamily="2" charset="-122"/>
              </a:rPr>
              <a:t>E</a:t>
            </a:r>
            <a:r>
              <a:rPr lang="en-AU" altLang="zh-CN" sz="2400" dirty="0"/>
              <a:t>ntity</a:t>
            </a:r>
            <a:r>
              <a:rPr lang="en-US" altLang="en-AU" sz="2400" dirty="0"/>
              <a:t>Call</a:t>
            </a:r>
            <a:br>
              <a:rPr lang="en-AU" altLang="zh-CN" sz="2400" dirty="0"/>
            </a:br>
            <a:r>
              <a:rPr lang="en-AU" altLang="zh-CN" sz="2400" dirty="0"/>
              <a:t>  </a:t>
            </a:r>
            <a:r>
              <a:rPr lang="en-US" altLang="en-AU" sz="2400" dirty="0" err="1">
                <a:latin typeface="Courier New" panose="02070309020205020404" pitchFamily="49" charset="0"/>
              </a:rPr>
              <a:t>ec</a:t>
            </a:r>
            <a:r>
              <a:rPr lang="en-AU" altLang="zh-CN" sz="2400" dirty="0" err="1">
                <a:latin typeface="Courier New" panose="02070309020205020404" pitchFamily="49" charset="0"/>
              </a:rPr>
              <a:t>.someMethod</a:t>
            </a:r>
            <a:r>
              <a:rPr lang="en-AU" altLang="zh-CN" sz="2400" dirty="0">
                <a:latin typeface="Courier New" panose="02070309020205020404" pitchFamily="49" charset="0"/>
              </a:rPr>
              <a:t>( a, b )</a:t>
            </a:r>
            <a:br>
              <a:rPr lang="en-AU" altLang="zh-CN" sz="2400" dirty="0"/>
            </a:br>
            <a:r>
              <a:rPr lang="zh-CN" altLang="en-AU" sz="2400" dirty="0">
                <a:ea typeface="宋体" panose="02010600030101010101" pitchFamily="2" charset="-122"/>
              </a:rPr>
              <a:t>会</a:t>
            </a:r>
            <a:r>
              <a:rPr lang="zh-CN" altLang="en-AU" sz="2400" dirty="0" smtClean="0">
                <a:ea typeface="宋体" panose="02010600030101010101" pitchFamily="2" charset="-122"/>
              </a:rPr>
              <a:t>引发</a:t>
            </a:r>
            <a:r>
              <a:rPr lang="en-AU" altLang="zh-CN" sz="2400" dirty="0" smtClean="0">
                <a:ea typeface="宋体" panose="02010600030101010101" pitchFamily="2" charset="-122"/>
              </a:rPr>
              <a:t>Real </a:t>
            </a:r>
            <a:r>
              <a:rPr lang="en-AU" altLang="zh-CN" sz="2400" dirty="0">
                <a:ea typeface="宋体" panose="02010600030101010101" pitchFamily="2" charset="-122"/>
              </a:rPr>
              <a:t>cell entity</a:t>
            </a:r>
            <a:r>
              <a:rPr lang="zh-CN" altLang="en-AU" sz="2400" dirty="0">
                <a:ea typeface="宋体" panose="02010600030101010101" pitchFamily="2" charset="-122"/>
              </a:rPr>
              <a:t>所在的进程的</a:t>
            </a:r>
            <a:r>
              <a:rPr lang="en-AU" altLang="zh-CN" sz="2400" dirty="0" err="1">
                <a:latin typeface="Courier New" panose="02070309020205020404" pitchFamily="49" charset="0"/>
              </a:rPr>
              <a:t>someMethod</a:t>
            </a:r>
            <a:r>
              <a:rPr lang="en-AU" altLang="zh-CN" sz="2400" dirty="0">
                <a:latin typeface="Courier New" panose="02070309020205020404" pitchFamily="49" charset="0"/>
              </a:rPr>
              <a:t>()</a:t>
            </a:r>
            <a:r>
              <a:rPr lang="zh-CN" altLang="en-AU" sz="2400" dirty="0">
                <a:latin typeface="Courier New" panose="02070309020205020404" pitchFamily="49" charset="0"/>
                <a:ea typeface="宋体" panose="02010600030101010101" pitchFamily="2" charset="-122"/>
              </a:rPr>
              <a:t>的调用</a:t>
            </a:r>
            <a:endParaRPr lang="en-AU" altLang="zh-CN" sz="2400" dirty="0"/>
          </a:p>
          <a:p>
            <a:r>
              <a:rPr lang="en-AU" altLang="zh-CN" sz="2800" dirty="0"/>
              <a:t>Intra-entity</a:t>
            </a:r>
            <a:r>
              <a:rPr lang="zh-CN" altLang="en-AU" sz="2800" dirty="0">
                <a:ea typeface="宋体" panose="02010600030101010101" pitchFamily="2" charset="-122"/>
              </a:rPr>
              <a:t>通信</a:t>
            </a:r>
            <a:endParaRPr lang="zh-CN" altLang="en-AU" sz="2800" dirty="0">
              <a:ea typeface="宋体" panose="02010600030101010101" pitchFamily="2" charset="-122"/>
            </a:endParaRPr>
          </a:p>
          <a:p>
            <a:pPr lvl="1"/>
            <a:r>
              <a:rPr lang="zh-CN" altLang="en-AU" sz="2400" dirty="0">
                <a:ea typeface="宋体" panose="02010600030101010101" pitchFamily="2" charset="-122"/>
              </a:rPr>
              <a:t>如</a:t>
            </a:r>
            <a:r>
              <a:rPr lang="en-AU" altLang="zh-CN" sz="2400" dirty="0"/>
              <a:t>: </a:t>
            </a:r>
            <a:r>
              <a:rPr lang="zh-CN" altLang="en-AU" sz="2400" dirty="0" smtClean="0">
                <a:ea typeface="宋体" panose="02010600030101010101" pitchFamily="2" charset="-122"/>
              </a:rPr>
              <a:t>从</a:t>
            </a:r>
            <a:r>
              <a:rPr lang="en-AU" altLang="zh-CN" sz="2400" dirty="0" smtClean="0"/>
              <a:t>Cell</a:t>
            </a:r>
            <a:r>
              <a:rPr lang="zh-CN" altLang="en-AU" sz="2400" dirty="0">
                <a:ea typeface="宋体" panose="02010600030101010101" pitchFamily="2" charset="-122"/>
              </a:rPr>
              <a:t>部分</a:t>
            </a:r>
            <a:r>
              <a:rPr lang="zh-CN" altLang="en-AU" sz="2400" dirty="0" smtClean="0">
                <a:ea typeface="宋体" panose="02010600030101010101" pitchFamily="2" charset="-122"/>
              </a:rPr>
              <a:t>到</a:t>
            </a:r>
            <a:r>
              <a:rPr lang="en-AU" altLang="zh-CN" sz="2400" dirty="0" smtClean="0"/>
              <a:t>Base</a:t>
            </a:r>
            <a:r>
              <a:rPr lang="zh-CN" altLang="en-AU" sz="2400" dirty="0">
                <a:ea typeface="宋体" panose="02010600030101010101" pitchFamily="2" charset="-122"/>
              </a:rPr>
              <a:t>部分</a:t>
            </a:r>
            <a:endParaRPr lang="zh-CN" altLang="en-AU" sz="2400" dirty="0">
              <a:ea typeface="宋体" panose="02010600030101010101" pitchFamily="2" charset="-122"/>
            </a:endParaRPr>
          </a:p>
          <a:p>
            <a:r>
              <a:rPr lang="en-AU" altLang="zh-CN" sz="2800" dirty="0"/>
              <a:t>Inter-entity</a:t>
            </a:r>
            <a:r>
              <a:rPr lang="zh-CN" altLang="en-AU" sz="2800" dirty="0">
                <a:ea typeface="宋体" panose="02010600030101010101" pitchFamily="2" charset="-122"/>
              </a:rPr>
              <a:t>通信</a:t>
            </a:r>
            <a:endParaRPr lang="zh-CN" altLang="en-AU" sz="2800" dirty="0">
              <a:ea typeface="宋体" panose="02010600030101010101" pitchFamily="2" charset="-122"/>
            </a:endParaRPr>
          </a:p>
          <a:p>
            <a:pPr lvl="1"/>
            <a:r>
              <a:rPr lang="zh-CN" altLang="en-AU" sz="2400" dirty="0">
                <a:ea typeface="宋体" panose="02010600030101010101" pitchFamily="2" charset="-122"/>
              </a:rPr>
              <a:t>如</a:t>
            </a:r>
            <a:r>
              <a:rPr lang="en-AU" altLang="zh-CN" sz="2400" dirty="0"/>
              <a:t>: </a:t>
            </a:r>
            <a:r>
              <a:rPr lang="en-AU" altLang="zh-CN" sz="2400" dirty="0" smtClean="0">
                <a:ea typeface="宋体" panose="02010600030101010101" pitchFamily="2" charset="-122"/>
              </a:rPr>
              <a:t>Entity </a:t>
            </a:r>
            <a:r>
              <a:rPr lang="en-AU" altLang="zh-CN" sz="2400" dirty="0">
                <a:ea typeface="宋体" panose="02010600030101010101" pitchFamily="2" charset="-122"/>
              </a:rPr>
              <a:t>A</a:t>
            </a:r>
            <a:r>
              <a:rPr lang="zh-CN" altLang="en-AU" sz="2400" dirty="0" smtClean="0">
                <a:ea typeface="宋体" panose="02010600030101010101" pitchFamily="2" charset="-122"/>
              </a:rPr>
              <a:t>的</a:t>
            </a:r>
            <a:r>
              <a:rPr lang="en-AU" altLang="zh-CN" sz="2400" dirty="0" smtClean="0">
                <a:ea typeface="宋体" panose="02010600030101010101" pitchFamily="2" charset="-122"/>
              </a:rPr>
              <a:t>Cell</a:t>
            </a:r>
            <a:r>
              <a:rPr lang="zh-CN" altLang="en-AU" sz="2400" dirty="0">
                <a:ea typeface="宋体" panose="02010600030101010101" pitchFamily="2" charset="-122"/>
              </a:rPr>
              <a:t>部分</a:t>
            </a:r>
            <a:r>
              <a:rPr lang="zh-CN" altLang="en-AU" sz="2400" dirty="0" smtClean="0">
                <a:ea typeface="宋体" panose="02010600030101010101" pitchFamily="2" charset="-122"/>
              </a:rPr>
              <a:t>到</a:t>
            </a:r>
            <a:r>
              <a:rPr lang="en-AU" altLang="zh-CN" sz="2400" dirty="0" smtClean="0">
                <a:ea typeface="宋体" panose="02010600030101010101" pitchFamily="2" charset="-122"/>
              </a:rPr>
              <a:t>Entity </a:t>
            </a:r>
            <a:r>
              <a:rPr lang="en-AU" altLang="zh-CN" sz="2400" dirty="0">
                <a:ea typeface="宋体" panose="02010600030101010101" pitchFamily="2" charset="-122"/>
              </a:rPr>
              <a:t>B</a:t>
            </a:r>
            <a:r>
              <a:rPr lang="zh-CN" altLang="en-AU" sz="2400" dirty="0" smtClean="0">
                <a:ea typeface="宋体" panose="02010600030101010101" pitchFamily="2" charset="-122"/>
              </a:rPr>
              <a:t>的</a:t>
            </a:r>
            <a:r>
              <a:rPr lang="en-AU" altLang="zh-CN" sz="2400" dirty="0" smtClean="0">
                <a:ea typeface="宋体" panose="02010600030101010101" pitchFamily="2" charset="-122"/>
              </a:rPr>
              <a:t>Base</a:t>
            </a:r>
            <a:r>
              <a:rPr lang="zh-CN" altLang="en-AU" sz="2400" dirty="0">
                <a:ea typeface="宋体" panose="02010600030101010101" pitchFamily="2" charset="-122"/>
              </a:rPr>
              <a:t>部分</a:t>
            </a:r>
            <a:endParaRPr lang="en-AU" altLang="zh-CN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  <a:sym typeface="+mn-ea"/>
              </a:rPr>
              <a:t>EntityCall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zh-CN" altLang="en-AU" dirty="0">
                <a:ea typeface="宋体" panose="02010600030101010101" pitchFamily="2" charset="-122"/>
              </a:rPr>
              <a:t>不同的类型</a:t>
            </a:r>
            <a:endParaRPr lang="en-AU" altLang="zh-CN" dirty="0"/>
          </a:p>
          <a:p>
            <a:pPr lvl="1">
              <a:lnSpc>
                <a:spcPct val="90000"/>
              </a:lnSpc>
            </a:pPr>
            <a:r>
              <a:rPr lang="en-AU" altLang="zh-CN" dirty="0"/>
              <a:t>Base</a:t>
            </a:r>
            <a:endParaRPr lang="en-AU" altLang="zh-CN" dirty="0"/>
          </a:p>
          <a:p>
            <a:pPr lvl="1">
              <a:lnSpc>
                <a:spcPct val="90000"/>
              </a:lnSpc>
            </a:pPr>
            <a:r>
              <a:rPr lang="en-AU" altLang="zh-CN" dirty="0"/>
              <a:t>Cell</a:t>
            </a:r>
            <a:endParaRPr lang="en-AU" altLang="zh-CN" dirty="0"/>
          </a:p>
          <a:p>
            <a:pPr lvl="1">
              <a:lnSpc>
                <a:spcPct val="90000"/>
              </a:lnSpc>
            </a:pPr>
            <a:r>
              <a:rPr lang="en-AU" altLang="zh-CN" dirty="0"/>
              <a:t>Client</a:t>
            </a:r>
            <a:endParaRPr lang="en-AU" altLang="zh-CN" dirty="0"/>
          </a:p>
          <a:p>
            <a:pPr lvl="1">
              <a:lnSpc>
                <a:spcPct val="90000"/>
              </a:lnSpc>
            </a:pPr>
            <a:r>
              <a:rPr lang="zh-CN" altLang="en-AU" dirty="0">
                <a:ea typeface="宋体" panose="02010600030101010101" pitchFamily="2" charset="-122"/>
              </a:rPr>
              <a:t>单步跳转</a:t>
            </a:r>
            <a:endParaRPr lang="zh-CN" altLang="en-AU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AU" dirty="0">
                <a:ea typeface="宋体" panose="02010600030101010101" pitchFamily="2" charset="-122"/>
              </a:rPr>
              <a:t>多步跳转</a:t>
            </a:r>
            <a:endParaRPr lang="zh-CN" altLang="en-AU" dirty="0">
              <a:ea typeface="宋体" panose="02010600030101010101" pitchFamily="2" charset="-122"/>
            </a:endParaRPr>
          </a:p>
          <a:p>
            <a:pPr lvl="2">
              <a:lnSpc>
                <a:spcPct val="90000"/>
              </a:lnSpc>
            </a:pPr>
            <a:r>
              <a:rPr lang="zh-CN" altLang="en-AU" dirty="0">
                <a:ea typeface="宋体" panose="02010600030101010101" pitchFamily="2" charset="-122"/>
              </a:rPr>
              <a:t>通过</a:t>
            </a:r>
            <a:r>
              <a:rPr lang="en-AU" altLang="zh-CN" dirty="0">
                <a:ea typeface="宋体" panose="02010600030101010101" pitchFamily="2" charset="-122"/>
              </a:rPr>
              <a:t>base</a:t>
            </a:r>
            <a:r>
              <a:rPr lang="zh-CN" altLang="en-AU" dirty="0">
                <a:ea typeface="宋体" panose="02010600030101010101" pitchFamily="2" charset="-122"/>
              </a:rPr>
              <a:t>到</a:t>
            </a:r>
            <a:r>
              <a:rPr lang="en-AU" altLang="zh-CN" dirty="0" smtClean="0">
                <a:ea typeface="宋体" panose="02010600030101010101" pitchFamily="2" charset="-122"/>
              </a:rPr>
              <a:t>cell(</a:t>
            </a:r>
            <a:r>
              <a:rPr lang="en-AU" altLang="zh-CN" dirty="0" err="1" smtClean="0">
                <a:ea typeface="宋体" panose="02010600030101010101" pitchFamily="2" charset="-122"/>
              </a:rPr>
              <a:t>xxx.base.cell.someMethod</a:t>
            </a:r>
            <a:r>
              <a:rPr lang="en-AU" altLang="zh-CN" dirty="0" smtClean="0">
                <a:ea typeface="宋体" panose="02010600030101010101" pitchFamily="2" charset="-122"/>
              </a:rPr>
              <a:t>())</a:t>
            </a:r>
            <a:endParaRPr lang="en-AU" altLang="zh-CN" dirty="0"/>
          </a:p>
          <a:p>
            <a:pPr>
              <a:lnSpc>
                <a:spcPct val="90000"/>
              </a:lnSpc>
            </a:pPr>
            <a:r>
              <a:rPr lang="zh-CN" altLang="en-AU" dirty="0" smtClean="0">
                <a:ea typeface="宋体" panose="02010600030101010101" pitchFamily="2" charset="-122"/>
              </a:rPr>
              <a:t>一些</a:t>
            </a:r>
            <a:r>
              <a:rPr lang="en-AU" altLang="zh-CN" dirty="0" err="1" smtClean="0"/>
              <a:t>KBEngine</a:t>
            </a:r>
            <a:r>
              <a:rPr lang="zh-CN" altLang="en-AU" dirty="0" smtClean="0">
                <a:ea typeface="宋体" panose="02010600030101010101" pitchFamily="2" charset="-122"/>
              </a:rPr>
              <a:t>方法</a:t>
            </a:r>
            <a:r>
              <a:rPr lang="zh-CN" altLang="en-AU" dirty="0">
                <a:ea typeface="宋体" panose="02010600030101010101" pitchFamily="2" charset="-122"/>
              </a:rPr>
              <a:t>可能只接收</a:t>
            </a:r>
            <a:r>
              <a:rPr lang="zh-CN" altLang="en-US" dirty="0">
                <a:ea typeface="宋体" panose="02010600030101010101" pitchFamily="2" charset="-122"/>
              </a:rPr>
              <a:t>一些特</a:t>
            </a:r>
            <a:r>
              <a:rPr lang="zh-CN" altLang="en-AU" dirty="0">
                <a:ea typeface="宋体" panose="02010600030101010101" pitchFamily="2" charset="-122"/>
              </a:rPr>
              <a:t>定的类型</a:t>
            </a:r>
            <a:r>
              <a:rPr lang="zh-CN" altLang="en-AU" dirty="0" smtClean="0">
                <a:ea typeface="宋体" panose="02010600030101010101" pitchFamily="2" charset="-122"/>
              </a:rPr>
              <a:t>的</a:t>
            </a:r>
            <a:r>
              <a:rPr lang="en-US" altLang="en-AU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dirty="0">
                <a:sym typeface="+mn-ea"/>
              </a:rPr>
              <a:t>ntity</a:t>
            </a:r>
            <a:r>
              <a:rPr lang="en-US" altLang="en-AU" dirty="0">
                <a:sym typeface="+mn-ea"/>
              </a:rPr>
              <a:t>Call</a:t>
            </a:r>
            <a:endParaRPr lang="en-AU" altLang="zh-CN" dirty="0"/>
          </a:p>
          <a:p>
            <a:pPr lvl="1">
              <a:lnSpc>
                <a:spcPct val="90000"/>
              </a:lnSpc>
            </a:pPr>
            <a:r>
              <a:rPr lang="zh-CN" altLang="en-AU" dirty="0">
                <a:ea typeface="宋体" panose="02010600030101010101" pitchFamily="2" charset="-122"/>
              </a:rPr>
              <a:t>细节请</a:t>
            </a:r>
            <a:r>
              <a:rPr lang="zh-CN" altLang="en-AU" dirty="0" smtClean="0">
                <a:ea typeface="宋体" panose="02010600030101010101" pitchFamily="2" charset="-122"/>
              </a:rPr>
              <a:t>参考</a:t>
            </a:r>
            <a:r>
              <a:rPr lang="en-AU" altLang="zh-CN" dirty="0" smtClean="0"/>
              <a:t>API</a:t>
            </a:r>
            <a:r>
              <a:rPr lang="zh-CN" altLang="en-AU" dirty="0" smtClean="0">
                <a:ea typeface="宋体" panose="02010600030101010101" pitchFamily="2" charset="-122"/>
              </a:rPr>
              <a:t>文档</a:t>
            </a:r>
            <a:endParaRPr lang="zh-CN" altLang="en-AU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  <a:sym typeface="+mn-ea"/>
              </a:rPr>
              <a:t>EntityCall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zh-CN" dirty="0"/>
              <a:t>Entit</a:t>
            </a:r>
            <a:r>
              <a:rPr lang="en-AU" altLang="zh-CN" dirty="0">
                <a:ea typeface="宋体" panose="02010600030101010101" pitchFamily="2" charset="-122"/>
              </a:rPr>
              <a:t>y</a:t>
            </a:r>
            <a:r>
              <a:rPr lang="zh-CN" altLang="en-AU" dirty="0">
                <a:ea typeface="宋体" panose="02010600030101010101" pitchFamily="2" charset="-122"/>
              </a:rPr>
              <a:t>有</a:t>
            </a:r>
            <a:r>
              <a:rPr lang="en-US" altLang="en-AU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dirty="0">
                <a:sym typeface="+mn-ea"/>
              </a:rPr>
              <a:t>ntity</a:t>
            </a:r>
            <a:r>
              <a:rPr lang="en-US" altLang="en-AU" dirty="0">
                <a:sym typeface="+mn-ea"/>
              </a:rPr>
              <a:t>Call</a:t>
            </a:r>
            <a:r>
              <a:rPr lang="zh-CN" altLang="en-US" dirty="0">
                <a:ea typeface="宋体" panose="02010600030101010101" pitchFamily="2" charset="-122"/>
              </a:rPr>
              <a:t>成员变量</a:t>
            </a:r>
            <a:endParaRPr lang="zh-CN" altLang="en-AU" dirty="0">
              <a:ea typeface="宋体" panose="02010600030101010101" pitchFamily="2" charset="-122"/>
            </a:endParaRPr>
          </a:p>
          <a:p>
            <a:pPr lvl="1"/>
            <a:r>
              <a:rPr lang="en-AU" altLang="zh-CN" dirty="0"/>
              <a:t>Client entit</a:t>
            </a:r>
            <a:r>
              <a:rPr lang="en-AU" altLang="zh-CN" dirty="0">
                <a:ea typeface="宋体" panose="02010600030101010101" pitchFamily="2" charset="-122"/>
              </a:rPr>
              <a:t>y</a:t>
            </a:r>
            <a:r>
              <a:rPr lang="en-AU" altLang="zh-CN" dirty="0"/>
              <a:t>: </a:t>
            </a:r>
            <a:r>
              <a:rPr lang="en-AU" altLang="zh-CN" dirty="0" err="1">
                <a:latin typeface="Courier New" panose="02070309020205020404" pitchFamily="49" charset="0"/>
              </a:rPr>
              <a:t>self.cell</a:t>
            </a:r>
            <a:r>
              <a:rPr lang="en-AU" altLang="zh-CN" dirty="0"/>
              <a:t>, </a:t>
            </a:r>
            <a:r>
              <a:rPr lang="en-AU" altLang="zh-CN" dirty="0" err="1">
                <a:latin typeface="Courier New" panose="02070309020205020404" pitchFamily="49" charset="0"/>
              </a:rPr>
              <a:t>self.base</a:t>
            </a:r>
            <a:r>
              <a:rPr lang="en-AU" altLang="zh-CN" dirty="0"/>
              <a:t> (</a:t>
            </a:r>
            <a:r>
              <a:rPr lang="zh-CN" altLang="en-AU" dirty="0">
                <a:ea typeface="宋体" panose="02010600030101010101" pitchFamily="2" charset="-122"/>
              </a:rPr>
              <a:t>用于玩家</a:t>
            </a:r>
            <a:r>
              <a:rPr lang="en-AU" altLang="zh-CN" dirty="0"/>
              <a:t>)</a:t>
            </a:r>
            <a:endParaRPr lang="en-AU" altLang="zh-CN" dirty="0"/>
          </a:p>
          <a:p>
            <a:pPr lvl="1"/>
            <a:r>
              <a:rPr lang="en-AU" altLang="zh-CN" dirty="0"/>
              <a:t>Base entit</a:t>
            </a:r>
            <a:r>
              <a:rPr lang="en-AU" altLang="zh-CN" dirty="0">
                <a:ea typeface="宋体" panose="02010600030101010101" pitchFamily="2" charset="-122"/>
              </a:rPr>
              <a:t>y</a:t>
            </a:r>
            <a:r>
              <a:rPr lang="en-AU" altLang="zh-CN" dirty="0"/>
              <a:t>: </a:t>
            </a:r>
            <a:r>
              <a:rPr lang="en-AU" altLang="zh-CN" dirty="0" err="1">
                <a:latin typeface="Courier New" panose="02070309020205020404" pitchFamily="49" charset="0"/>
              </a:rPr>
              <a:t>self.cell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1"/>
            <a:r>
              <a:rPr lang="en-AU" altLang="zh-CN" dirty="0"/>
              <a:t>Proxy entit</a:t>
            </a:r>
            <a:r>
              <a:rPr lang="en-AU" altLang="zh-CN" dirty="0">
                <a:ea typeface="宋体" panose="02010600030101010101" pitchFamily="2" charset="-122"/>
              </a:rPr>
              <a:t>y</a:t>
            </a:r>
            <a:r>
              <a:rPr lang="en-AU" altLang="zh-CN" dirty="0"/>
              <a:t>: </a:t>
            </a:r>
            <a:r>
              <a:rPr lang="en-AU" altLang="zh-CN" dirty="0" err="1">
                <a:latin typeface="Courier New" panose="02070309020205020404" pitchFamily="49" charset="0"/>
              </a:rPr>
              <a:t>self.cell</a:t>
            </a:r>
            <a:r>
              <a:rPr lang="en-AU" altLang="zh-CN" dirty="0"/>
              <a:t>, </a:t>
            </a:r>
            <a:r>
              <a:rPr lang="en-AU" altLang="zh-CN" dirty="0" err="1">
                <a:latin typeface="Courier New" panose="02070309020205020404" pitchFamily="49" charset="0"/>
              </a:rPr>
              <a:t>self.client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1"/>
            <a:r>
              <a:rPr lang="en-AU" altLang="zh-CN" dirty="0"/>
              <a:t>Cell entit</a:t>
            </a:r>
            <a:r>
              <a:rPr lang="en-AU" altLang="zh-CN" dirty="0">
                <a:ea typeface="宋体" panose="02010600030101010101" pitchFamily="2" charset="-122"/>
              </a:rPr>
              <a:t>y</a:t>
            </a:r>
            <a:r>
              <a:rPr lang="en-AU" altLang="zh-CN" dirty="0"/>
              <a:t>:</a:t>
            </a:r>
            <a:endParaRPr lang="en-AU" altLang="zh-CN" dirty="0"/>
          </a:p>
          <a:p>
            <a:pPr lvl="2"/>
            <a:r>
              <a:rPr lang="en-AU" altLang="zh-CN" dirty="0" err="1">
                <a:latin typeface="Courier New" panose="02070309020205020404" pitchFamily="49" charset="0"/>
              </a:rPr>
              <a:t>self.base</a:t>
            </a:r>
            <a:endParaRPr lang="en-AU" altLang="zh-CN" dirty="0"/>
          </a:p>
          <a:p>
            <a:pPr lvl="2"/>
            <a:r>
              <a:rPr lang="en-AU" altLang="zh-CN" dirty="0" err="1">
                <a:latin typeface="Courier New" panose="02070309020205020404" pitchFamily="49" charset="0"/>
              </a:rPr>
              <a:t>self.ownClient</a:t>
            </a:r>
            <a:endParaRPr lang="en-AU" altLang="zh-CN" dirty="0"/>
          </a:p>
          <a:p>
            <a:pPr lvl="2"/>
            <a:r>
              <a:rPr lang="en-AU" altLang="zh-CN" dirty="0" err="1">
                <a:latin typeface="Courier New" panose="02070309020205020404" pitchFamily="49" charset="0"/>
              </a:rPr>
              <a:t>self.allClients</a:t>
            </a:r>
            <a:endParaRPr lang="en-AU" altLang="zh-CN" dirty="0"/>
          </a:p>
          <a:p>
            <a:pPr lvl="2"/>
            <a:r>
              <a:rPr lang="en-AU" altLang="zh-CN" dirty="0" err="1">
                <a:latin typeface="Courier New" panose="02070309020205020404" pitchFamily="49" charset="0"/>
              </a:rPr>
              <a:t>self.otherClients</a:t>
            </a:r>
            <a:endParaRPr lang="en-AU" altLang="zh-CN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  <a:sym typeface="+mn-ea"/>
              </a:rPr>
              <a:t>EntityCall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>
                <a:ea typeface="宋体" panose="02010600030101010101" pitchFamily="2" charset="-122"/>
              </a:rPr>
              <a:t>当一</a:t>
            </a:r>
            <a:r>
              <a:rPr lang="zh-CN" altLang="en-AU" dirty="0" smtClean="0">
                <a:ea typeface="宋体" panose="02010600030101010101" pitchFamily="2" charset="-122"/>
              </a:rPr>
              <a:t>个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对象被传到一个</a:t>
            </a:r>
            <a:r>
              <a:rPr lang="zh-CN" altLang="en-AU" dirty="0" smtClean="0">
                <a:ea typeface="宋体" panose="02010600030101010101" pitchFamily="2" charset="-122"/>
              </a:rPr>
              <a:t>有</a:t>
            </a:r>
            <a:r>
              <a:rPr lang="en-US" altLang="en-AU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dirty="0">
                <a:sym typeface="+mn-ea"/>
              </a:rPr>
              <a:t>ntity</a:t>
            </a:r>
            <a:r>
              <a:rPr lang="en-US" altLang="en-AU" dirty="0">
                <a:sym typeface="+mn-ea"/>
              </a:rPr>
              <a:t>Call</a:t>
            </a:r>
            <a:r>
              <a:rPr lang="zh-CN" altLang="en-AU" dirty="0">
                <a:ea typeface="宋体" panose="02010600030101010101" pitchFamily="2" charset="-122"/>
              </a:rPr>
              <a:t>参数的</a:t>
            </a:r>
            <a:r>
              <a:rPr lang="en-AU" altLang="zh-CN" dirty="0">
                <a:ea typeface="宋体" panose="02010600030101010101" pitchFamily="2" charset="-122"/>
              </a:rPr>
              <a:t>server</a:t>
            </a:r>
            <a:r>
              <a:rPr lang="zh-CN" altLang="en-AU" dirty="0">
                <a:ea typeface="宋体" panose="02010600030101010101" pitchFamily="2" charset="-122"/>
              </a:rPr>
              <a:t>方法时</a:t>
            </a:r>
            <a:r>
              <a:rPr lang="zh-CN" altLang="en-AU" dirty="0" smtClean="0">
                <a:ea typeface="宋体" panose="02010600030101010101" pitchFamily="2" charset="-122"/>
              </a:rPr>
              <a:t>，</a:t>
            </a:r>
            <a:r>
              <a:rPr lang="en-US" altLang="en-AU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dirty="0">
                <a:sym typeface="+mn-ea"/>
              </a:rPr>
              <a:t>ntity</a:t>
            </a:r>
            <a:r>
              <a:rPr lang="en-US" altLang="en-AU" dirty="0">
                <a:sym typeface="+mn-ea"/>
              </a:rPr>
              <a:t>Call</a:t>
            </a:r>
            <a:r>
              <a:rPr lang="zh-CN" altLang="en-US" dirty="0" smtClean="0">
                <a:ea typeface="宋体" panose="02010600030101010101" pitchFamily="2" charset="-122"/>
              </a:rPr>
              <a:t>对象</a:t>
            </a:r>
            <a:r>
              <a:rPr lang="zh-CN" altLang="en-AU" dirty="0" smtClean="0">
                <a:ea typeface="宋体" panose="02010600030101010101" pitchFamily="2" charset="-122"/>
              </a:rPr>
              <a:t>被</a:t>
            </a:r>
            <a:r>
              <a:rPr lang="zh-CN" altLang="en-AU" dirty="0">
                <a:ea typeface="宋体" panose="02010600030101010101" pitchFamily="2" charset="-122"/>
              </a:rPr>
              <a:t>自动</a:t>
            </a:r>
            <a:r>
              <a:rPr lang="zh-CN" altLang="en-AU" dirty="0" smtClean="0">
                <a:ea typeface="宋体" panose="02010600030101010101" pitchFamily="2" charset="-122"/>
              </a:rPr>
              <a:t>地</a:t>
            </a:r>
            <a:r>
              <a:rPr lang="zh-CN" altLang="en-US" dirty="0" smtClean="0">
                <a:ea typeface="宋体" panose="02010600030101010101" pitchFamily="2" charset="-122"/>
              </a:rPr>
              <a:t>创建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zh-CN" altLang="en-AU" dirty="0" smtClean="0">
                <a:ea typeface="宋体" panose="02010600030101010101" pitchFamily="2" charset="-122"/>
              </a:rPr>
              <a:t>例如</a:t>
            </a:r>
            <a:r>
              <a:rPr lang="en-AU" altLang="zh-CN" dirty="0"/>
              <a:t>:</a:t>
            </a:r>
            <a:endParaRPr lang="en-AU" altLang="zh-CN" dirty="0"/>
          </a:p>
          <a:p>
            <a:pPr lvl="1"/>
            <a:r>
              <a:rPr lang="en-AU" altLang="zh-CN" dirty="0">
                <a:ea typeface="宋体" panose="02010600030101010101" pitchFamily="2" charset="-122"/>
              </a:rPr>
              <a:t>Cell</a:t>
            </a:r>
            <a:r>
              <a:rPr lang="zh-CN" altLang="en-AU" dirty="0">
                <a:ea typeface="宋体" panose="02010600030101010101" pitchFamily="2" charset="-122"/>
              </a:rPr>
              <a:t>方法</a:t>
            </a:r>
            <a:r>
              <a:rPr lang="en-AU" altLang="zh-CN" dirty="0" err="1">
                <a:latin typeface="Courier New" panose="02070309020205020404" pitchFamily="49" charset="0"/>
                <a:ea typeface="宋体" panose="02010600030101010101" pitchFamily="2" charset="-122"/>
              </a:rPr>
              <a:t>talkToMe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r>
              <a:rPr lang="zh-CN" altLang="en-AU" dirty="0">
                <a:ea typeface="宋体" panose="02010600030101010101" pitchFamily="2" charset="-122"/>
              </a:rPr>
              <a:t>有一个</a:t>
            </a:r>
            <a:r>
              <a:rPr lang="en-US" altLang="en-AU" dirty="0">
                <a:latin typeface="Courier New" panose="02070309020205020404" pitchFamily="49" charset="0"/>
              </a:rPr>
              <a:t>ENTITYCALL</a:t>
            </a:r>
            <a:r>
              <a:rPr lang="zh-CN" altLang="en-AU" dirty="0">
                <a:latin typeface="Courier New" panose="02070309020205020404" pitchFamily="49" charset="0"/>
                <a:ea typeface="宋体" panose="02010600030101010101" pitchFamily="2" charset="-122"/>
              </a:rPr>
              <a:t>参数</a:t>
            </a:r>
            <a:endParaRPr lang="zh-CN" altLang="en-AU" dirty="0">
              <a:ea typeface="宋体" panose="02010600030101010101" pitchFamily="2" charset="-122"/>
            </a:endParaRPr>
          </a:p>
          <a:p>
            <a:pPr lvl="1"/>
            <a:r>
              <a:rPr lang="zh-CN" altLang="en-AU" dirty="0">
                <a:ea typeface="宋体" panose="02010600030101010101" pitchFamily="2" charset="-122"/>
              </a:rPr>
              <a:t>在一</a:t>
            </a:r>
            <a:r>
              <a:rPr lang="zh-CN" altLang="en-AU" dirty="0" smtClean="0">
                <a:ea typeface="宋体" panose="02010600030101010101" pitchFamily="2" charset="-122"/>
              </a:rPr>
              <a:t>个</a:t>
            </a:r>
            <a:r>
              <a:rPr lang="en-AU" altLang="zh-CN" dirty="0" smtClean="0"/>
              <a:t>Cell</a:t>
            </a:r>
            <a:r>
              <a:rPr lang="zh-CN" altLang="en-AU" dirty="0">
                <a:ea typeface="宋体" panose="02010600030101010101" pitchFamily="2" charset="-122"/>
              </a:rPr>
              <a:t>上</a:t>
            </a:r>
            <a:r>
              <a:rPr lang="en-AU" altLang="zh-CN" dirty="0"/>
              <a:t>, </a:t>
            </a:r>
            <a:r>
              <a:rPr lang="en-AU" altLang="zh-CN" dirty="0" err="1" smtClean="0"/>
              <a:t>EntityA</a:t>
            </a:r>
            <a:r>
              <a:rPr lang="zh-CN" altLang="en-AU" dirty="0">
                <a:ea typeface="宋体" panose="02010600030101010101" pitchFamily="2" charset="-122"/>
              </a:rPr>
              <a:t>调用</a:t>
            </a:r>
            <a:r>
              <a:rPr lang="en-AU" altLang="zh-CN" dirty="0"/>
              <a:t>:</a:t>
            </a:r>
            <a:br>
              <a:rPr lang="en-AU" altLang="zh-CN" dirty="0"/>
            </a:br>
            <a:r>
              <a:rPr lang="en-AU" altLang="zh-CN" dirty="0" err="1">
                <a:latin typeface="Courier New" panose="02070309020205020404" pitchFamily="49" charset="0"/>
              </a:rPr>
              <a:t>entityB.talkToMe</a:t>
            </a:r>
            <a:r>
              <a:rPr lang="en-AU" altLang="zh-CN" dirty="0">
                <a:latin typeface="Courier New" panose="02070309020205020404" pitchFamily="49" charset="0"/>
              </a:rPr>
              <a:t>( self )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1"/>
            <a:r>
              <a:rPr lang="en-AU" altLang="zh-CN" dirty="0"/>
              <a:t>Entity A</a:t>
            </a:r>
            <a:r>
              <a:rPr lang="zh-CN" altLang="en-AU" dirty="0">
                <a:ea typeface="宋体" panose="02010600030101010101" pitchFamily="2" charset="-122"/>
              </a:rPr>
              <a:t>的</a:t>
            </a:r>
            <a:r>
              <a:rPr lang="en-US" altLang="en-AU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dirty="0">
                <a:sym typeface="+mn-ea"/>
              </a:rPr>
              <a:t>ntity</a:t>
            </a:r>
            <a:r>
              <a:rPr lang="en-US" altLang="en-AU" dirty="0">
                <a:sym typeface="+mn-ea"/>
              </a:rPr>
              <a:t>Call</a:t>
            </a:r>
            <a:r>
              <a:rPr lang="zh-CN" altLang="en-AU" dirty="0">
                <a:ea typeface="宋体" panose="02010600030101010101" pitchFamily="2" charset="-122"/>
              </a:rPr>
              <a:t>被传到</a:t>
            </a:r>
            <a:r>
              <a:rPr lang="en-AU" altLang="zh-CN" dirty="0"/>
              <a:t>Entity B</a:t>
            </a:r>
            <a:br>
              <a:rPr lang="en-AU" altLang="zh-CN" dirty="0"/>
            </a:br>
            <a:r>
              <a:rPr lang="en-AU" altLang="zh-CN" dirty="0" err="1">
                <a:latin typeface="Courier New" panose="02070309020205020404" pitchFamily="49" charset="0"/>
              </a:rPr>
              <a:t>def</a:t>
            </a:r>
            <a:r>
              <a:rPr lang="en-AU" altLang="zh-CN" dirty="0">
                <a:latin typeface="Courier New" panose="02070309020205020404" pitchFamily="49" charset="0"/>
              </a:rPr>
              <a:t> </a:t>
            </a:r>
            <a:r>
              <a:rPr lang="en-AU" altLang="zh-CN" dirty="0" err="1">
                <a:latin typeface="Courier New" panose="02070309020205020404" pitchFamily="49" charset="0"/>
              </a:rPr>
              <a:t>talkToMe</a:t>
            </a:r>
            <a:r>
              <a:rPr lang="en-AU" altLang="zh-CN" dirty="0">
                <a:latin typeface="Courier New" panose="02070309020205020404" pitchFamily="49" charset="0"/>
              </a:rPr>
              <a:t>( self, </a:t>
            </a:r>
            <a:r>
              <a:rPr lang="en-US" altLang="en-AU" dirty="0">
                <a:latin typeface="Courier New" panose="02070309020205020404" pitchFamily="49" charset="0"/>
              </a:rPr>
              <a:t>ec</a:t>
            </a:r>
            <a:r>
              <a:rPr lang="en-AU" altLang="zh-CN" dirty="0">
                <a:latin typeface="Courier New" panose="02070309020205020404" pitchFamily="49" charset="0"/>
              </a:rPr>
              <a:t>):</a:t>
            </a:r>
            <a:br>
              <a:rPr lang="en-AU" altLang="zh-CN" dirty="0">
                <a:latin typeface="Courier New" panose="02070309020205020404" pitchFamily="49" charset="0"/>
              </a:rPr>
            </a:br>
            <a:r>
              <a:rPr lang="en-AU" altLang="zh-CN" dirty="0">
                <a:latin typeface="Courier New" panose="02070309020205020404" pitchFamily="49" charset="0"/>
              </a:rPr>
              <a:t>   </a:t>
            </a:r>
            <a:r>
              <a:rPr lang="en-US" altLang="en-AU" dirty="0" err="1">
                <a:latin typeface="Courier New" panose="02070309020205020404" pitchFamily="49" charset="0"/>
              </a:rPr>
              <a:t>ec</a:t>
            </a:r>
            <a:r>
              <a:rPr lang="en-AU" altLang="zh-CN" dirty="0" err="1">
                <a:latin typeface="Courier New" panose="02070309020205020404" pitchFamily="49" charset="0"/>
              </a:rPr>
              <a:t>.sendMsg</a:t>
            </a:r>
            <a:r>
              <a:rPr lang="en-AU" altLang="zh-CN" dirty="0">
                <a:latin typeface="Courier New" panose="02070309020205020404" pitchFamily="49" charset="0"/>
              </a:rPr>
              <a:t>( “hello” )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1"/>
            <a:r>
              <a:rPr lang="en-AU" altLang="zh-CN" dirty="0"/>
              <a:t>Entity A</a:t>
            </a:r>
            <a:r>
              <a:rPr lang="zh-CN" altLang="en-AU" dirty="0">
                <a:ea typeface="宋体" panose="02010600030101010101" pitchFamily="2" charset="-122"/>
              </a:rPr>
              <a:t>的</a:t>
            </a:r>
            <a:r>
              <a:rPr lang="en-AU" altLang="zh-CN" dirty="0" err="1">
                <a:latin typeface="Courier New" panose="02070309020205020404" pitchFamily="49" charset="0"/>
              </a:rPr>
              <a:t>sendMsg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r>
              <a:rPr lang="zh-CN" altLang="en-AU" dirty="0">
                <a:latin typeface="Courier New" panose="02070309020205020404" pitchFamily="49" charset="0"/>
                <a:ea typeface="宋体" panose="02010600030101010101" pitchFamily="2" charset="-122"/>
              </a:rPr>
              <a:t>被调用（以</a:t>
            </a:r>
            <a:r>
              <a:rPr lang="en-AU" altLang="zh-CN" dirty="0"/>
              <a:t> </a:t>
            </a:r>
            <a:r>
              <a:rPr lang="en-AU" altLang="zh-CN" dirty="0">
                <a:latin typeface="Courier New" panose="02070309020205020404" pitchFamily="49" charset="0"/>
              </a:rPr>
              <a:t>“hello”</a:t>
            </a:r>
            <a:r>
              <a:rPr lang="zh-CN" altLang="en-AU" dirty="0">
                <a:latin typeface="Courier New" panose="02070309020205020404" pitchFamily="49" charset="0"/>
                <a:ea typeface="宋体" panose="02010600030101010101" pitchFamily="2" charset="-122"/>
              </a:rPr>
              <a:t>为参数）</a:t>
            </a:r>
            <a:endParaRPr lang="en-AU" altLang="zh-CN" dirty="0"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存储</a:t>
            </a:r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  <a:sym typeface="+mn-ea"/>
              </a:rPr>
              <a:t>EntityCall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800" dirty="0">
                <a:ea typeface="宋体" panose="02010600030101010101" pitchFamily="2" charset="-122"/>
              </a:rPr>
              <a:t>Base entity</a:t>
            </a:r>
            <a:r>
              <a:rPr lang="zh-CN" altLang="en-US" sz="2800" dirty="0">
                <a:ea typeface="宋体" panose="02010600030101010101" pitchFamily="2" charset="-122"/>
              </a:rPr>
              <a:t>的</a:t>
            </a:r>
            <a:r>
              <a:rPr lang="en-US" altLang="en-AU" sz="2800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sz="2800" dirty="0">
                <a:sym typeface="+mn-ea"/>
              </a:rPr>
              <a:t>ntity</a:t>
            </a:r>
            <a:r>
              <a:rPr lang="en-US" altLang="en-AU" sz="2800" dirty="0">
                <a:sym typeface="+mn-ea"/>
              </a:rPr>
              <a:t>Call</a:t>
            </a:r>
            <a:r>
              <a:rPr lang="zh-CN" altLang="en-US" sz="2800" dirty="0">
                <a:ea typeface="宋体" panose="02010600030101010101" pitchFamily="2" charset="-122"/>
              </a:rPr>
              <a:t>是</a:t>
            </a:r>
            <a:r>
              <a:rPr lang="zh-CN" altLang="en-US" sz="2800" dirty="0" smtClean="0">
                <a:ea typeface="宋体" panose="02010600030101010101" pitchFamily="2" charset="-122"/>
              </a:rPr>
              <a:t>在</a:t>
            </a:r>
            <a:r>
              <a:rPr lang="en-US" altLang="zh-CN" sz="2800" dirty="0" smtClean="0">
                <a:ea typeface="宋体" panose="02010600030101010101" pitchFamily="2" charset="-122"/>
              </a:rPr>
              <a:t>Entity</a:t>
            </a:r>
            <a:r>
              <a:rPr lang="zh-CN" altLang="en-US" sz="2800" dirty="0">
                <a:ea typeface="宋体" panose="02010600030101010101" pitchFamily="2" charset="-122"/>
              </a:rPr>
              <a:t>的生命周期内都有效的</a:t>
            </a:r>
            <a:endParaRPr lang="en-US" altLang="zh-CN" sz="2800" dirty="0">
              <a:ea typeface="宋体" panose="02010600030101010101" pitchFamily="2" charset="-122"/>
            </a:endParaRPr>
          </a:p>
          <a:p>
            <a:pPr lvl="1"/>
            <a:r>
              <a:rPr lang="en-US" altLang="zh-CN" sz="2400" dirty="0">
                <a:ea typeface="宋体" panose="02010600030101010101" pitchFamily="2" charset="-122"/>
              </a:rPr>
              <a:t>Base entity</a:t>
            </a:r>
            <a:r>
              <a:rPr lang="zh-CN" altLang="en-US" sz="2400" dirty="0">
                <a:ea typeface="宋体" panose="02010600030101010101" pitchFamily="2" charset="-122"/>
              </a:rPr>
              <a:t>所在的</a:t>
            </a:r>
            <a:r>
              <a:rPr lang="en-US" altLang="zh-CN" sz="2400" dirty="0" err="1" smtClean="0">
                <a:ea typeface="宋体" panose="02010600030101010101" pitchFamily="2" charset="-122"/>
              </a:rPr>
              <a:t>Baseapp</a:t>
            </a:r>
            <a:r>
              <a:rPr lang="zh-CN" altLang="en-US" sz="2400" dirty="0">
                <a:ea typeface="宋体" panose="02010600030101010101" pitchFamily="2" charset="-122"/>
              </a:rPr>
              <a:t>永远不改变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lvl="1"/>
            <a:r>
              <a:rPr lang="zh-CN" altLang="en-US" sz="2400" dirty="0">
                <a:ea typeface="宋体" panose="02010600030101010101" pitchFamily="2" charset="-122"/>
              </a:rPr>
              <a:t>可以用于长久</a:t>
            </a:r>
            <a:r>
              <a:rPr lang="zh-CN" altLang="en-US" sz="2400" dirty="0" smtClean="0">
                <a:ea typeface="宋体" panose="02010600030101010101" pitchFamily="2" charset="-122"/>
              </a:rPr>
              <a:t>的</a:t>
            </a:r>
            <a:r>
              <a:rPr lang="en-US" altLang="zh-CN" sz="2400" dirty="0" smtClean="0">
                <a:ea typeface="宋体" panose="02010600030101010101" pitchFamily="2" charset="-122"/>
              </a:rPr>
              <a:t>Entity</a:t>
            </a:r>
            <a:r>
              <a:rPr lang="zh-CN" altLang="en-US" sz="2400" dirty="0">
                <a:ea typeface="宋体" panose="02010600030101010101" pitchFamily="2" charset="-122"/>
              </a:rPr>
              <a:t>间的通信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lvl="1"/>
            <a:r>
              <a:rPr lang="zh-CN" altLang="en-US" sz="2400" dirty="0">
                <a:ea typeface="宋体" panose="02010600030101010101" pitchFamily="2" charset="-122"/>
              </a:rPr>
              <a:t>如果储存一个</a:t>
            </a:r>
            <a:r>
              <a:rPr lang="en-US" altLang="en-AU" sz="2400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sz="2400" dirty="0">
                <a:sym typeface="+mn-ea"/>
              </a:rPr>
              <a:t>ntity</a:t>
            </a:r>
            <a:r>
              <a:rPr lang="en-US" altLang="en-AU" sz="2400" dirty="0">
                <a:sym typeface="+mn-ea"/>
              </a:rPr>
              <a:t>Call</a:t>
            </a:r>
            <a:r>
              <a:rPr lang="zh-CN" altLang="en-US" sz="2400" dirty="0">
                <a:ea typeface="宋体" panose="02010600030101010101" pitchFamily="2" charset="-122"/>
              </a:rPr>
              <a:t>，必须实现一个消息通知的机制</a:t>
            </a:r>
            <a:r>
              <a:rPr lang="zh-CN" altLang="en-US" sz="2400" dirty="0" smtClean="0">
                <a:ea typeface="宋体" panose="02010600030101010101" pitchFamily="2" charset="-122"/>
              </a:rPr>
              <a:t>（</a:t>
            </a:r>
            <a:r>
              <a:rPr lang="en-US" altLang="zh-CN" sz="2400" dirty="0" smtClean="0">
                <a:ea typeface="宋体" panose="02010600030101010101" pitchFamily="2" charset="-122"/>
              </a:rPr>
              <a:t>Entity</a:t>
            </a:r>
            <a:r>
              <a:rPr lang="zh-CN" altLang="en-US" sz="2400" dirty="0">
                <a:ea typeface="宋体" panose="02010600030101010101" pitchFamily="2" charset="-122"/>
              </a:rPr>
              <a:t>删除时通知</a:t>
            </a:r>
            <a:r>
              <a:rPr lang="en-US" altLang="en-AU" sz="2400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sz="2400" dirty="0">
                <a:sym typeface="+mn-ea"/>
              </a:rPr>
              <a:t>ntity</a:t>
            </a:r>
            <a:r>
              <a:rPr lang="en-US" altLang="en-AU" sz="2400" dirty="0">
                <a:sym typeface="+mn-ea"/>
              </a:rPr>
              <a:t>Call</a:t>
            </a:r>
            <a:r>
              <a:rPr lang="zh-CN" altLang="en-US" sz="2400" dirty="0">
                <a:ea typeface="宋体" panose="02010600030101010101" pitchFamily="2" charset="-122"/>
              </a:rPr>
              <a:t>无效）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dirty="0">
                <a:ea typeface="宋体" panose="02010600030101010101" pitchFamily="2" charset="-122"/>
              </a:rPr>
              <a:t>Cell </a:t>
            </a:r>
            <a:r>
              <a:rPr lang="en-US" altLang="en-AU" sz="2800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sz="2800" dirty="0">
                <a:sym typeface="+mn-ea"/>
              </a:rPr>
              <a:t>ntity</a:t>
            </a:r>
            <a:r>
              <a:rPr lang="en-US" altLang="en-AU" sz="2800" dirty="0">
                <a:sym typeface="+mn-ea"/>
              </a:rPr>
              <a:t>Call</a:t>
            </a:r>
            <a:r>
              <a:rPr lang="zh-CN" altLang="en-US" sz="2800" dirty="0">
                <a:ea typeface="宋体" panose="02010600030101010101" pitchFamily="2" charset="-122"/>
              </a:rPr>
              <a:t>只在很短的时间内有效</a:t>
            </a:r>
            <a:endParaRPr lang="en-US" altLang="zh-CN" sz="2800" dirty="0">
              <a:ea typeface="宋体" panose="02010600030101010101" pitchFamily="2" charset="-122"/>
            </a:endParaRPr>
          </a:p>
          <a:p>
            <a:pPr lvl="1">
              <a:spcBef>
                <a:spcPct val="50000"/>
              </a:spcBef>
            </a:pPr>
            <a:r>
              <a:rPr lang="en-US" altLang="zh-CN" sz="2400" dirty="0">
                <a:ea typeface="宋体" panose="02010600030101010101" pitchFamily="2" charset="-122"/>
              </a:rPr>
              <a:t>Cell entity</a:t>
            </a:r>
            <a:r>
              <a:rPr lang="zh-CN" altLang="en-US" sz="2400" dirty="0">
                <a:ea typeface="宋体" panose="02010600030101010101" pitchFamily="2" charset="-122"/>
              </a:rPr>
              <a:t>所在</a:t>
            </a:r>
            <a:r>
              <a:rPr lang="zh-CN" altLang="en-US" sz="2400" dirty="0" smtClean="0">
                <a:ea typeface="宋体" panose="02010600030101010101" pitchFamily="2" charset="-122"/>
              </a:rPr>
              <a:t>的</a:t>
            </a:r>
            <a:r>
              <a:rPr lang="en-US" altLang="zh-CN" sz="2400" dirty="0" err="1" smtClean="0">
                <a:ea typeface="宋体" panose="02010600030101010101" pitchFamily="2" charset="-122"/>
              </a:rPr>
              <a:t>Cellapp</a:t>
            </a:r>
            <a:r>
              <a:rPr lang="zh-CN" altLang="en-US" sz="2400" dirty="0">
                <a:ea typeface="宋体" panose="02010600030101010101" pitchFamily="2" charset="-122"/>
              </a:rPr>
              <a:t>随时可能改变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lvl="1">
              <a:spcBef>
                <a:spcPct val="40000"/>
              </a:spcBef>
            </a:pPr>
            <a:r>
              <a:rPr lang="zh-CN" altLang="en-US" sz="2400" dirty="0">
                <a:ea typeface="宋体" panose="02010600030101010101" pitchFamily="2" charset="-122"/>
              </a:rPr>
              <a:t>不要保存</a:t>
            </a:r>
            <a:r>
              <a:rPr lang="en-US" altLang="zh-CN" sz="2400" dirty="0">
                <a:ea typeface="宋体" panose="02010600030101010101" pitchFamily="2" charset="-122"/>
              </a:rPr>
              <a:t>Cell </a:t>
            </a:r>
            <a:r>
              <a:rPr lang="en-US" altLang="en-AU" sz="2400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sz="2400" dirty="0">
                <a:sym typeface="+mn-ea"/>
              </a:rPr>
              <a:t>ntity</a:t>
            </a:r>
            <a:r>
              <a:rPr lang="en-US" altLang="en-AU" sz="2400" dirty="0">
                <a:sym typeface="+mn-ea"/>
              </a:rPr>
              <a:t>Call</a:t>
            </a:r>
            <a:r>
              <a:rPr lang="zh-CN" altLang="en-US" sz="2400" dirty="0">
                <a:ea typeface="宋体" panose="02010600030101010101" pitchFamily="2" charset="-122"/>
              </a:rPr>
              <a:t>作为属性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lvl="1">
              <a:spcBef>
                <a:spcPct val="40000"/>
              </a:spcBef>
            </a:pPr>
            <a:r>
              <a:rPr lang="zh-CN" altLang="en-US" sz="2400" dirty="0">
                <a:ea typeface="宋体" panose="02010600030101010101" pitchFamily="2" charset="-122"/>
              </a:rPr>
              <a:t>立即使用，立即释放</a:t>
            </a:r>
            <a:endParaRPr lang="en-AU" altLang="zh-CN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存储</a:t>
            </a:r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  <a:sym typeface="+mn-ea"/>
              </a:rPr>
              <a:t>EntityCall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zh-CN" altLang="en-US" dirty="0">
                <a:ea typeface="宋体" panose="02010600030101010101" pitchFamily="2" charset="-122"/>
              </a:rPr>
              <a:t>不能</a:t>
            </a:r>
            <a:r>
              <a:rPr lang="zh-CN" altLang="en-US" dirty="0" smtClean="0">
                <a:ea typeface="宋体" panose="02010600030101010101" pitchFamily="2" charset="-122"/>
              </a:rPr>
              <a:t>从</a:t>
            </a:r>
            <a:r>
              <a:rPr lang="en-US" altLang="zh-CN" dirty="0" smtClean="0">
                <a:ea typeface="宋体" panose="02010600030101010101" pitchFamily="2" charset="-122"/>
              </a:rPr>
              <a:t>Client</a:t>
            </a:r>
            <a:r>
              <a:rPr lang="zh-CN" altLang="en-US" dirty="0" smtClean="0">
                <a:ea typeface="宋体" panose="02010600030101010101" pitchFamily="2" charset="-122"/>
              </a:rPr>
              <a:t>传递</a:t>
            </a:r>
            <a:r>
              <a:rPr lang="en-US" altLang="en-AU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dirty="0">
                <a:sym typeface="+mn-ea"/>
              </a:rPr>
              <a:t>ntity</a:t>
            </a:r>
            <a:r>
              <a:rPr lang="en-US" altLang="en-AU" dirty="0">
                <a:sym typeface="+mn-ea"/>
              </a:rPr>
              <a:t>Call</a:t>
            </a:r>
            <a:r>
              <a:rPr lang="zh-CN" altLang="en-US" dirty="0">
                <a:ea typeface="宋体" panose="02010600030101010101" pitchFamily="2" charset="-122"/>
              </a:rPr>
              <a:t>也不能</a:t>
            </a:r>
            <a:r>
              <a:rPr lang="zh-CN" altLang="en-US" dirty="0" smtClean="0">
                <a:ea typeface="宋体" panose="02010600030101010101" pitchFamily="2" charset="-122"/>
              </a:rPr>
              <a:t>传递</a:t>
            </a:r>
            <a:r>
              <a:rPr lang="en-US" altLang="en-AU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dirty="0">
                <a:sym typeface="+mn-ea"/>
              </a:rPr>
              <a:t>ntity</a:t>
            </a:r>
            <a:r>
              <a:rPr lang="en-US" altLang="en-AU" dirty="0">
                <a:sym typeface="+mn-ea"/>
              </a:rPr>
              <a:t>Call</a:t>
            </a:r>
            <a:r>
              <a:rPr lang="zh-CN" altLang="en-US" dirty="0" smtClean="0">
                <a:ea typeface="宋体" panose="02010600030101010101" pitchFamily="2" charset="-122"/>
              </a:rPr>
              <a:t>到</a:t>
            </a:r>
            <a:r>
              <a:rPr lang="en-US" altLang="zh-CN" dirty="0" smtClean="0">
                <a:ea typeface="宋体" panose="02010600030101010101" pitchFamily="2" charset="-122"/>
              </a:rPr>
              <a:t>Client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>
              <a:spcBef>
                <a:spcPct val="50000"/>
              </a:spcBef>
            </a:pPr>
            <a:r>
              <a:rPr lang="zh-CN" altLang="en-US" dirty="0">
                <a:ea typeface="宋体" panose="02010600030101010101" pitchFamily="2" charset="-122"/>
              </a:rPr>
              <a:t>不能</a:t>
            </a:r>
            <a:r>
              <a:rPr lang="zh-CN" altLang="en-US" dirty="0" smtClean="0">
                <a:ea typeface="宋体" panose="02010600030101010101" pitchFamily="2" charset="-122"/>
              </a:rPr>
              <a:t>信任</a:t>
            </a:r>
            <a:r>
              <a:rPr lang="en-US" altLang="zh-CN" dirty="0" smtClean="0">
                <a:ea typeface="宋体" panose="02010600030101010101" pitchFamily="2" charset="-122"/>
              </a:rPr>
              <a:t>Client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>
              <a:spcBef>
                <a:spcPct val="50000"/>
              </a:spcBef>
            </a:pPr>
            <a:r>
              <a:rPr lang="zh-CN" altLang="en-US" dirty="0">
                <a:ea typeface="宋体" panose="02010600030101010101" pitchFamily="2" charset="-122"/>
              </a:rPr>
              <a:t>取而代之</a:t>
            </a:r>
            <a:r>
              <a:rPr lang="zh-CN" altLang="en-US" dirty="0" smtClean="0">
                <a:ea typeface="宋体" panose="02010600030101010101" pitchFamily="2" charset="-122"/>
              </a:rPr>
              <a:t>用</a:t>
            </a:r>
            <a:r>
              <a:rPr lang="en-US" altLang="zh-CN" dirty="0" smtClean="0">
                <a:ea typeface="宋体" panose="02010600030101010101" pitchFamily="2" charset="-122"/>
              </a:rPr>
              <a:t>Entity </a:t>
            </a:r>
            <a:r>
              <a:rPr lang="en-US" altLang="zh-CN" dirty="0">
                <a:ea typeface="宋体" panose="02010600030101010101" pitchFamily="2" charset="-122"/>
              </a:rPr>
              <a:t>ID</a:t>
            </a:r>
            <a:endParaRPr lang="en-US" altLang="zh-CN" dirty="0">
              <a:ea typeface="宋体" panose="02010600030101010101" pitchFamily="2" charset="-122"/>
            </a:endParaRPr>
          </a:p>
          <a:p>
            <a:pPr>
              <a:spcBef>
                <a:spcPts val="1750"/>
              </a:spcBef>
            </a:pPr>
            <a:r>
              <a:rPr lang="en-US" altLang="en-AU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dirty="0">
                <a:sym typeface="+mn-ea"/>
              </a:rPr>
              <a:t>ntity</a:t>
            </a:r>
            <a:r>
              <a:rPr lang="en-US" altLang="en-AU" dirty="0">
                <a:sym typeface="+mn-ea"/>
              </a:rPr>
              <a:t>Call</a:t>
            </a:r>
            <a:r>
              <a:rPr lang="zh-CN" altLang="en-GB" dirty="0" smtClean="0">
                <a:ea typeface="宋体" panose="02010600030101010101" pitchFamily="2" charset="-122"/>
              </a:rPr>
              <a:t>不能</a:t>
            </a:r>
            <a:r>
              <a:rPr lang="zh-CN" altLang="en-GB" dirty="0">
                <a:ea typeface="宋体" panose="02010600030101010101" pitchFamily="2" charset="-122"/>
              </a:rPr>
              <a:t>被存储到数据库里</a:t>
            </a:r>
            <a:endParaRPr lang="en-GB" altLang="zh-CN" dirty="0"/>
          </a:p>
          <a:p>
            <a:pPr lvl="1">
              <a:spcBef>
                <a:spcPts val="1750"/>
              </a:spcBef>
            </a:pPr>
            <a:r>
              <a:rPr lang="zh-CN" altLang="en-GB" dirty="0" smtClean="0">
                <a:ea typeface="宋体" panose="02010600030101010101" pitchFamily="2" charset="-122"/>
              </a:rPr>
              <a:t>当</a:t>
            </a:r>
            <a:r>
              <a:rPr lang="en-GB" altLang="zh-CN" dirty="0" smtClean="0">
                <a:ea typeface="宋体" panose="02010600030101010101" pitchFamily="2" charset="-122"/>
              </a:rPr>
              <a:t>Server</a:t>
            </a:r>
            <a:r>
              <a:rPr lang="zh-CN" altLang="en-GB" dirty="0">
                <a:ea typeface="宋体" panose="02010600030101010101" pitchFamily="2" charset="-122"/>
              </a:rPr>
              <a:t>重</a:t>
            </a:r>
            <a:r>
              <a:rPr lang="zh-CN" altLang="en-GB" dirty="0" smtClean="0">
                <a:ea typeface="宋体" panose="02010600030101010101" pitchFamily="2" charset="-122"/>
              </a:rPr>
              <a:t>启</a:t>
            </a:r>
            <a:r>
              <a:rPr lang="zh-CN" altLang="en-US" dirty="0">
                <a:ea typeface="宋体" panose="02010600030101010101" pitchFamily="2" charset="-122"/>
              </a:rPr>
              <a:t>后</a:t>
            </a:r>
            <a:r>
              <a:rPr lang="en-GB" altLang="zh-CN" dirty="0" smtClean="0">
                <a:ea typeface="宋体" panose="02010600030101010101" pitchFamily="2" charset="-122"/>
              </a:rPr>
              <a:t>IP</a:t>
            </a:r>
            <a:r>
              <a:rPr lang="zh-CN" altLang="en-GB" dirty="0">
                <a:ea typeface="宋体" panose="02010600030101010101" pitchFamily="2" charset="-122"/>
              </a:rPr>
              <a:t>地址会被改变</a:t>
            </a:r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89124" y="2492896"/>
            <a:ext cx="9019380" cy="42484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Cell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到</a:t>
            </a:r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Client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的通信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2000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Self</a:t>
            </a:r>
            <a:r>
              <a:rPr lang="zh-CN" altLang="en-US" sz="2000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是</a:t>
            </a:r>
            <a:r>
              <a:rPr lang="en-US" altLang="zh-CN" sz="2000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Player </a:t>
            </a:r>
            <a:r>
              <a:rPr lang="en-US" altLang="zh-CN" sz="2000" dirty="0">
                <a:latin typeface="Courier New" panose="02070309020205020404" pitchFamily="49" charset="0"/>
                <a:ea typeface="宋体" panose="02010600030101010101" pitchFamily="2" charset="-122"/>
              </a:rPr>
              <a:t>A</a:t>
            </a:r>
            <a:endParaRPr lang="en-US" altLang="zh-CN" sz="20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>
              <a:spcBef>
                <a:spcPct val="0"/>
              </a:spcBef>
            </a:pPr>
            <a:r>
              <a:rPr lang="en-US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Player</a:t>
            </a:r>
            <a:r>
              <a:rPr lang="zh-CN" altLang="en-US" sz="2000" dirty="0">
                <a:latin typeface="Verdana" panose="020B0604030504040204" pitchFamily="34" charset="0"/>
                <a:ea typeface="宋体" panose="02010600030101010101" pitchFamily="2" charset="-122"/>
              </a:rPr>
              <a:t>在</a:t>
            </a:r>
            <a:r>
              <a:rPr lang="en-US" altLang="zh-CN" sz="2000" dirty="0" err="1" smtClean="0">
                <a:latin typeface="Verdana" panose="020B0604030504040204" pitchFamily="34" charset="0"/>
                <a:ea typeface="宋体" panose="02010600030101010101" pitchFamily="2" charset="-122"/>
              </a:rPr>
              <a:t>Baseapp</a:t>
            </a:r>
            <a:r>
              <a:rPr lang="zh-CN" altLang="en-US" sz="2000" dirty="0">
                <a:latin typeface="Verdana" panose="020B0604030504040204" pitchFamily="34" charset="0"/>
                <a:ea typeface="宋体" panose="02010600030101010101" pitchFamily="2" charset="-122"/>
              </a:rPr>
              <a:t>上必须是一个</a:t>
            </a:r>
            <a:r>
              <a:rPr lang="en-US" altLang="zh-CN" sz="2000" dirty="0">
                <a:latin typeface="Verdan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000" dirty="0" smtClean="0">
                <a:latin typeface="Verdana" panose="020B0604030504040204" pitchFamily="34" charset="0"/>
                <a:ea typeface="宋体" panose="02010600030101010101" pitchFamily="2" charset="-122"/>
              </a:rPr>
              <a:t>Proxy</a:t>
            </a:r>
            <a:endParaRPr lang="en-US" altLang="zh-CN" sz="2000" dirty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spcBef>
                <a:spcPct val="0"/>
              </a:spcBef>
            </a:pPr>
            <a:r>
              <a:rPr lang="zh-CN" altLang="en-US" sz="2000" dirty="0">
                <a:latin typeface="Verdana" panose="020B0604030504040204" pitchFamily="34" charset="0"/>
                <a:ea typeface="宋体" panose="02010600030101010101" pitchFamily="2" charset="-122"/>
              </a:rPr>
              <a:t>这些</a:t>
            </a:r>
            <a:r>
              <a:rPr lang="en-US" altLang="en-AU" sz="2000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sz="2000" dirty="0">
                <a:sym typeface="+mn-ea"/>
              </a:rPr>
              <a:t>ntity</a:t>
            </a:r>
            <a:r>
              <a:rPr lang="en-US" altLang="en-AU" sz="2000" dirty="0">
                <a:sym typeface="+mn-ea"/>
              </a:rPr>
              <a:t>Call</a:t>
            </a:r>
            <a:r>
              <a:rPr lang="zh-CN" altLang="en-US" sz="2000" dirty="0">
                <a:latin typeface="Courier New" panose="02070309020205020404" pitchFamily="49" charset="0"/>
                <a:ea typeface="宋体" panose="02010600030101010101" pitchFamily="2" charset="-122"/>
              </a:rPr>
              <a:t>不能被</a:t>
            </a:r>
            <a:r>
              <a:rPr lang="zh-CN" altLang="en-US" sz="2000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传递</a:t>
            </a:r>
            <a:endParaRPr lang="en-US" altLang="zh-CN" sz="2000" dirty="0" smtClean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>
              <a:spcBef>
                <a:spcPct val="0"/>
              </a:spcBef>
            </a:pPr>
            <a:r>
              <a:rPr lang="zh-CN" altLang="en-US" sz="2000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消息由</a:t>
            </a:r>
            <a:r>
              <a:rPr lang="en-US" altLang="zh-CN" sz="2000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Baseapp</a:t>
            </a:r>
            <a:r>
              <a:rPr lang="zh-CN" altLang="en-US" sz="2000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中转到</a:t>
            </a:r>
            <a:r>
              <a:rPr lang="en-US" altLang="zh-CN" sz="2000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Client</a:t>
            </a:r>
            <a:endParaRPr lang="en-US" altLang="zh-CN" sz="2000" dirty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grpSp>
        <p:nvGrpSpPr>
          <p:cNvPr id="5" name="Group 6"/>
          <p:cNvGrpSpPr/>
          <p:nvPr/>
        </p:nvGrpSpPr>
        <p:grpSpPr bwMode="auto">
          <a:xfrm>
            <a:off x="370583" y="2874069"/>
            <a:ext cx="6356350" cy="3479801"/>
            <a:chOff x="566" y="1629"/>
            <a:chExt cx="4004" cy="2192"/>
          </a:xfrm>
        </p:grpSpPr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764" y="3486"/>
              <a:ext cx="271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061" y="1862"/>
              <a:ext cx="1498" cy="1198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3061" y="2396"/>
              <a:ext cx="1498" cy="664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3061" y="3060"/>
              <a:ext cx="1481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3474" y="2456"/>
              <a:ext cx="1085" cy="1030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 flipV="1">
              <a:off x="3474" y="3114"/>
              <a:ext cx="1096" cy="372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566" y="3816"/>
              <a:ext cx="3988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566" y="1934"/>
              <a:ext cx="0" cy="188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762" y="1970"/>
              <a:ext cx="0" cy="15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975" y="3060"/>
              <a:ext cx="20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>
              <a:off x="975" y="1969"/>
              <a:ext cx="0" cy="108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1240" y="1788"/>
              <a:ext cx="3319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1301" y="1629"/>
              <a:ext cx="180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CN">
                  <a:solidFill>
                    <a:srgbClr val="00007D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self.ownClient.chat()</a:t>
              </a:r>
              <a:endParaRPr lang="en-US" altLang="zh-CN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1067" y="3321"/>
              <a:ext cx="206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CN">
                  <a:solidFill>
                    <a:srgbClr val="00007D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self.otherClients.chat()</a:t>
              </a:r>
              <a:endParaRPr lang="en-US" altLang="zh-CN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1067" y="2887"/>
              <a:ext cx="18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CN">
                  <a:solidFill>
                    <a:srgbClr val="00007D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self.allClients.chat()</a:t>
              </a:r>
              <a:endParaRPr lang="en-US" altLang="zh-CN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1067" y="3647"/>
              <a:ext cx="286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CN" dirty="0" err="1" smtClean="0">
                  <a:solidFill>
                    <a:srgbClr val="00007D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self.clientEntity</a:t>
              </a:r>
              <a:r>
                <a:rPr lang="en-US" altLang="zh-CN" dirty="0" smtClean="0">
                  <a:solidFill>
                    <a:srgbClr val="00007D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(</a:t>
              </a:r>
              <a:r>
                <a:rPr lang="en-US" altLang="zh-CN" dirty="0" err="1" smtClean="0">
                  <a:solidFill>
                    <a:srgbClr val="00007D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entityX</a:t>
              </a:r>
              <a:r>
                <a:rPr lang="en-US" altLang="zh-CN" dirty="0" smtClean="0">
                  <a:solidFill>
                    <a:srgbClr val="00007D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).</a:t>
              </a:r>
              <a:r>
                <a:rPr lang="en-US" altLang="zh-CN" dirty="0">
                  <a:solidFill>
                    <a:srgbClr val="00007D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chat()</a:t>
              </a:r>
              <a:endParaRPr lang="en-US" altLang="zh-CN" dirty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51520" y="2874069"/>
            <a:ext cx="1189037" cy="4841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err="1" smtClean="0">
                <a:latin typeface="Arial Black" panose="020B0A04020102020204" pitchFamily="34" charset="0"/>
              </a:rPr>
              <a:t>Cellapp</a:t>
            </a:r>
            <a:endParaRPr lang="en-US" altLang="zh-CN" sz="12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altLang="zh-CN" sz="1200" b="1" dirty="0" smtClean="0">
                <a:latin typeface="Arial Black" panose="020B0A04020102020204" pitchFamily="34" charset="0"/>
              </a:rPr>
              <a:t>Player A</a:t>
            </a:r>
            <a:endParaRPr lang="zh-CN" altLang="en-US" sz="1200" b="1" dirty="0">
              <a:latin typeface="Arial Black" panose="020B0A04020102020204" pitchFamily="34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709470" y="2874069"/>
            <a:ext cx="1079003" cy="4841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Client A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>
          <a:xfrm>
            <a:off x="6708354" y="3880916"/>
            <a:ext cx="1079003" cy="4841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Client B</a:t>
            </a:r>
            <a:endParaRPr lang="zh-CN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6709471" y="4961036"/>
            <a:ext cx="1079003" cy="4841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Client C</a:t>
            </a:r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6708354" y="6041156"/>
            <a:ext cx="1079003" cy="4841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Client A</a:t>
            </a:r>
            <a:endParaRPr lang="zh-CN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884368" y="2996952"/>
            <a:ext cx="1080120" cy="2616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US" altLang="zh-CN" sz="11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Player A</a:t>
            </a:r>
            <a:endParaRPr lang="zh-CN" altLang="en-US" sz="11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884368" y="4031486"/>
            <a:ext cx="1080120" cy="2616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US" altLang="zh-CN" sz="11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Player A</a:t>
            </a:r>
            <a:endParaRPr lang="zh-CN" altLang="en-US" sz="11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920881" y="5111606"/>
            <a:ext cx="1043607" cy="2616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US" altLang="zh-CN" sz="11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Player A</a:t>
            </a:r>
            <a:endParaRPr lang="zh-CN" altLang="en-US" sz="11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920881" y="6165304"/>
            <a:ext cx="1043607" cy="2616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US" altLang="zh-CN" sz="1100" b="1" dirty="0" err="1">
                <a:solidFill>
                  <a:srgbClr val="FFFF00"/>
                </a:solidFill>
                <a:latin typeface="Arial Black" panose="020B0A04020102020204" pitchFamily="34" charset="0"/>
                <a:ea typeface="宋体" panose="02010600030101010101" pitchFamily="2" charset="-122"/>
              </a:rPr>
              <a:t>entityX</a:t>
            </a:r>
            <a:endParaRPr lang="zh-CN" altLang="en-US" sz="11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矩形 39"/>
          <p:cNvSpPr/>
          <p:nvPr/>
        </p:nvSpPr>
        <p:spPr>
          <a:xfrm>
            <a:off x="89124" y="2060848"/>
            <a:ext cx="9019380" cy="10081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err="1">
                <a:solidFill>
                  <a:schemeClr val="accent1"/>
                </a:solidFill>
                <a:latin typeface="+mn-ea"/>
              </a:rPr>
              <a:t>Entity.ownClient</a:t>
            </a:r>
            <a:r>
              <a:rPr lang="en-US" altLang="zh-CN" sz="4900" b="1" dirty="0">
                <a:solidFill>
                  <a:schemeClr val="accent1"/>
                </a:solidFill>
                <a:latin typeface="+mn-ea"/>
              </a:rPr>
              <a:t> 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</a:rPr>
              <a:t>方法调用示例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zh-CN" sz="2000" dirty="0" err="1"/>
              <a:t>self.ownClient.chat</a:t>
            </a:r>
            <a:r>
              <a:rPr lang="en-GB" altLang="zh-CN" sz="2000" dirty="0"/>
              <a:t>()</a:t>
            </a:r>
            <a:r>
              <a:rPr lang="zh-CN" altLang="en-GB" sz="2000" dirty="0">
                <a:ea typeface="宋体" panose="02010600030101010101" pitchFamily="2" charset="-122"/>
              </a:rPr>
              <a:t> 实际上使得</a:t>
            </a:r>
            <a:r>
              <a:rPr lang="en-GB" altLang="zh-CN" sz="2000" dirty="0">
                <a:ea typeface="宋体" panose="02010600030101010101" pitchFamily="2" charset="-122"/>
              </a:rPr>
              <a:t>chat</a:t>
            </a:r>
            <a:r>
              <a:rPr lang="zh-CN" altLang="en-GB" sz="2000" dirty="0">
                <a:ea typeface="宋体" panose="02010600030101010101" pitchFamily="2" charset="-122"/>
              </a:rPr>
              <a:t>函数在</a:t>
            </a:r>
            <a:r>
              <a:rPr lang="en-GB" altLang="zh-CN" sz="2000" dirty="0"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ea typeface="宋体" panose="02010600030101010101" pitchFamily="2" charset="-122"/>
              </a:rPr>
              <a:t>客户端的</a:t>
            </a:r>
            <a:r>
              <a:rPr lang="en-GB" altLang="zh-CN" sz="2000" dirty="0">
                <a:ea typeface="宋体" panose="02010600030101010101" pitchFamily="2" charset="-122"/>
              </a:rPr>
              <a:t>entity A</a:t>
            </a:r>
            <a:r>
              <a:rPr lang="zh-CN" altLang="en-GB" sz="2000" dirty="0">
                <a:ea typeface="宋体" panose="02010600030101010101" pitchFamily="2" charset="-122"/>
              </a:rPr>
              <a:t>上被调用。</a:t>
            </a:r>
            <a:endParaRPr lang="en-GB" altLang="zh-CN" sz="2000" dirty="0"/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zh-CN" altLang="en-GB" sz="2000" dirty="0">
                <a:ea typeface="宋体" panose="02010600030101010101" pitchFamily="2" charset="-122"/>
              </a:rPr>
              <a:t>其它的客户端不会意识到</a:t>
            </a:r>
            <a:r>
              <a:rPr lang="en-GB" altLang="zh-CN" sz="2000" dirty="0"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ea typeface="宋体" panose="02010600030101010101" pitchFamily="2" charset="-122"/>
              </a:rPr>
              <a:t>客户端上有</a:t>
            </a:r>
            <a:r>
              <a:rPr lang="en-GB" altLang="zh-CN" sz="2000" dirty="0" err="1">
                <a:ea typeface="宋体" panose="02010600030101010101" pitchFamily="2" charset="-122"/>
              </a:rPr>
              <a:t>A.chat</a:t>
            </a:r>
            <a:r>
              <a:rPr lang="en-GB" altLang="zh-CN" sz="2000" dirty="0">
                <a:ea typeface="宋体" panose="02010600030101010101" pitchFamily="2" charset="-122"/>
              </a:rPr>
              <a:t>()</a:t>
            </a:r>
            <a:r>
              <a:rPr lang="zh-CN" altLang="en-GB" sz="2000" dirty="0">
                <a:ea typeface="宋体" panose="02010600030101010101" pitchFamily="2" charset="-122"/>
              </a:rPr>
              <a:t>被调用。</a:t>
            </a:r>
            <a:endParaRPr lang="en-GB" altLang="zh-CN" sz="2000" dirty="0"/>
          </a:p>
        </p:txBody>
      </p:sp>
      <p:grpSp>
        <p:nvGrpSpPr>
          <p:cNvPr id="5" name="Group 6"/>
          <p:cNvGrpSpPr/>
          <p:nvPr/>
        </p:nvGrpSpPr>
        <p:grpSpPr bwMode="auto">
          <a:xfrm>
            <a:off x="1440558" y="2442025"/>
            <a:ext cx="5268913" cy="274638"/>
            <a:chOff x="1240" y="1629"/>
            <a:chExt cx="3319" cy="173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1240" y="1788"/>
              <a:ext cx="3319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1301" y="1629"/>
              <a:ext cx="180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CN">
                  <a:solidFill>
                    <a:srgbClr val="00007D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self.ownClient.chat()</a:t>
              </a:r>
              <a:endParaRPr lang="en-US" altLang="zh-CN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51520" y="2442021"/>
            <a:ext cx="1189037" cy="4841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err="1" smtClean="0">
                <a:latin typeface="Arial Black" panose="020B0A04020102020204" pitchFamily="34" charset="0"/>
              </a:rPr>
              <a:t>Cellapp</a:t>
            </a:r>
            <a:endParaRPr lang="en-US" altLang="zh-CN" sz="12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altLang="zh-CN" sz="1200" b="1" dirty="0" smtClean="0">
                <a:latin typeface="Arial Black" panose="020B0A04020102020204" pitchFamily="34" charset="0"/>
              </a:rPr>
              <a:t>Player A</a:t>
            </a:r>
            <a:endParaRPr lang="zh-CN" altLang="en-US" sz="1200" b="1" dirty="0">
              <a:latin typeface="Arial Black" panose="020B0A04020102020204" pitchFamily="34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709470" y="2442021"/>
            <a:ext cx="1079003" cy="4841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Client A</a:t>
            </a:r>
            <a:endParaRPr lang="zh-CN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884368" y="2564904"/>
            <a:ext cx="1080120" cy="2616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US" altLang="zh-CN" sz="11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Player A</a:t>
            </a:r>
            <a:endParaRPr lang="zh-CN" altLang="en-US" sz="11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72" name="Text Box 36"/>
          <p:cNvSpPr txBox="1">
            <a:spLocks noChangeArrowheads="1"/>
          </p:cNvSpPr>
          <p:nvPr/>
        </p:nvSpPr>
        <p:spPr bwMode="auto">
          <a:xfrm>
            <a:off x="1508125" y="7850188"/>
            <a:ext cx="1674813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SzPct val="100000"/>
              <a:buFont typeface="Arial" panose="020B0604020202020204" pitchFamily="34" charset="0"/>
              <a:buNone/>
            </a:pPr>
            <a:r>
              <a:rPr lang="en-AU" sz="1200" b="0"/>
              <a:t>… </a:t>
            </a:r>
            <a:r>
              <a:rPr lang="zh-CN" altLang="en-AU" sz="1200" b="0">
                <a:ea typeface="宋体" panose="02010600030101010101" pitchFamily="2" charset="-122"/>
              </a:rPr>
              <a:t>导致</a:t>
            </a:r>
            <a:r>
              <a:rPr lang="en-AU" sz="1200" b="0"/>
              <a:t>A.chat()</a:t>
            </a:r>
            <a:r>
              <a:rPr lang="zh-CN" altLang="en-AU" sz="1200" b="0">
                <a:ea typeface="宋体" panose="02010600030101010101" pitchFamily="2" charset="-122"/>
              </a:rPr>
              <a:t>被调用</a:t>
            </a:r>
            <a:endParaRPr lang="en-AU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err="1">
                <a:solidFill>
                  <a:schemeClr val="accent1"/>
                </a:solidFill>
                <a:latin typeface="+mn-ea"/>
                <a:ea typeface="+mn-ea"/>
              </a:rPr>
              <a:t>Entity.ownClient</a:t>
            </a:r>
            <a:r>
              <a:rPr lang="en-US" altLang="zh-CN" sz="4900" b="1" dirty="0">
                <a:solidFill>
                  <a:schemeClr val="accent1"/>
                </a:solidFill>
                <a:latin typeface="+mn-ea"/>
                <a:ea typeface="+mn-ea"/>
              </a:rPr>
              <a:t> 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方法调用示例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96288" y="4702261"/>
            <a:ext cx="6491936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107504" y="967137"/>
            <a:ext cx="6480720" cy="36724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467544" y="3231560"/>
            <a:ext cx="5688632" cy="3414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467544" y="1863408"/>
            <a:ext cx="5688632" cy="3414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876256" y="980728"/>
            <a:ext cx="2102499" cy="14100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7001293" y="1223164"/>
            <a:ext cx="139253" cy="11042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7" name="Rectangle 37"/>
          <p:cNvSpPr>
            <a:spLocks noChangeArrowheads="1"/>
          </p:cNvSpPr>
          <p:nvPr/>
        </p:nvSpPr>
        <p:spPr bwMode="auto">
          <a:xfrm>
            <a:off x="7001293" y="1439188"/>
            <a:ext cx="139253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Rectangle 37"/>
          <p:cNvSpPr>
            <a:spLocks noChangeArrowheads="1"/>
          </p:cNvSpPr>
          <p:nvPr/>
        </p:nvSpPr>
        <p:spPr bwMode="auto">
          <a:xfrm>
            <a:off x="7001293" y="1621617"/>
            <a:ext cx="139253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Rectangle 37"/>
          <p:cNvSpPr>
            <a:spLocks noChangeArrowheads="1"/>
          </p:cNvSpPr>
          <p:nvPr/>
        </p:nvSpPr>
        <p:spPr bwMode="auto">
          <a:xfrm>
            <a:off x="7001293" y="1837641"/>
            <a:ext cx="139253" cy="11042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Rectangle 37"/>
          <p:cNvSpPr>
            <a:spLocks noChangeArrowheads="1"/>
          </p:cNvSpPr>
          <p:nvPr/>
        </p:nvSpPr>
        <p:spPr bwMode="auto">
          <a:xfrm>
            <a:off x="7001293" y="2053665"/>
            <a:ext cx="139253" cy="11042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7140546" y="1100897"/>
            <a:ext cx="1829053" cy="116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Base Entity</a:t>
            </a:r>
            <a:endParaRPr lang="en-US" altLang="zh-CN" sz="1400" b="0" dirty="0" smtClean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Real Entity</a:t>
            </a:r>
            <a:endParaRPr lang="en-US" altLang="zh-CN" sz="1400" b="0" dirty="0" smtClean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dirty="0" smtClean="0">
                <a:solidFill>
                  <a:schemeClr val="bg2"/>
                </a:solidFill>
                <a:ea typeface="宋体" panose="02010600030101010101" pitchFamily="2" charset="-122"/>
              </a:rPr>
              <a:t>Ghost</a:t>
            </a:r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 Entity</a:t>
            </a:r>
            <a:endParaRPr lang="en-AU" altLang="zh-CN" sz="1400" b="0" dirty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dirty="0" smtClean="0">
                <a:solidFill>
                  <a:schemeClr val="bg2"/>
                </a:solidFill>
                <a:ea typeface="宋体" panose="02010600030101010101" pitchFamily="2" charset="-122"/>
              </a:rPr>
              <a:t>Player Entity</a:t>
            </a:r>
            <a:endParaRPr lang="en-US" altLang="zh-CN" sz="1400" dirty="0" smtClean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Client Entity</a:t>
            </a:r>
            <a:endParaRPr lang="en-AU" altLang="zh-CN" sz="1400" b="0" dirty="0">
              <a:solidFill>
                <a:schemeClr val="bg2"/>
              </a:solidFill>
              <a:ea typeface="宋体" panose="02010600030101010101" pitchFamily="2" charset="-122"/>
            </a:endParaRPr>
          </a:p>
        </p:txBody>
      </p:sp>
      <p:sp>
        <p:nvSpPr>
          <p:cNvPr id="58" name="Rectangle 15"/>
          <p:cNvSpPr>
            <a:spLocks noChangeArrowheads="1"/>
          </p:cNvSpPr>
          <p:nvPr/>
        </p:nvSpPr>
        <p:spPr bwMode="auto">
          <a:xfrm>
            <a:off x="3419872" y="2348880"/>
            <a:ext cx="1656184" cy="64782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TextBox 58"/>
          <p:cNvSpPr txBox="1"/>
          <p:nvPr/>
        </p:nvSpPr>
        <p:spPr>
          <a:xfrm>
            <a:off x="3779912" y="26996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Baseapp</a:t>
            </a:r>
            <a:endParaRPr lang="zh-CN" altLang="en-US" b="1" dirty="0"/>
          </a:p>
        </p:txBody>
      </p:sp>
      <p:sp>
        <p:nvSpPr>
          <p:cNvPr id="60" name="Rectangle 29"/>
          <p:cNvSpPr>
            <a:spLocks noChangeArrowheads="1"/>
          </p:cNvSpPr>
          <p:nvPr/>
        </p:nvSpPr>
        <p:spPr bwMode="auto">
          <a:xfrm>
            <a:off x="4067944" y="2414057"/>
            <a:ext cx="243844" cy="2321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4067944" y="234888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62" name="Rectangle 15"/>
          <p:cNvSpPr>
            <a:spLocks noChangeArrowheads="1"/>
          </p:cNvSpPr>
          <p:nvPr/>
        </p:nvSpPr>
        <p:spPr bwMode="auto">
          <a:xfrm>
            <a:off x="467544" y="1062028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827584" y="14127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Client</a:t>
            </a:r>
            <a:endParaRPr lang="zh-CN" altLang="en-US" b="1" dirty="0"/>
          </a:p>
        </p:txBody>
      </p:sp>
      <p:sp>
        <p:nvSpPr>
          <p:cNvPr id="64" name="Rectangle 29"/>
          <p:cNvSpPr>
            <a:spLocks noChangeArrowheads="1"/>
          </p:cNvSpPr>
          <p:nvPr/>
        </p:nvSpPr>
        <p:spPr bwMode="auto">
          <a:xfrm>
            <a:off x="1087796" y="1127205"/>
            <a:ext cx="243844" cy="2321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1087796" y="106202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66" name="Rectangle 15"/>
          <p:cNvSpPr>
            <a:spLocks noChangeArrowheads="1"/>
          </p:cNvSpPr>
          <p:nvPr/>
        </p:nvSpPr>
        <p:spPr bwMode="auto">
          <a:xfrm>
            <a:off x="2483768" y="1071320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7" name="TextBox 66"/>
          <p:cNvSpPr txBox="1"/>
          <p:nvPr/>
        </p:nvSpPr>
        <p:spPr>
          <a:xfrm>
            <a:off x="2843808" y="14220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Client</a:t>
            </a:r>
            <a:endParaRPr lang="zh-CN" altLang="en-US" b="1" dirty="0"/>
          </a:p>
        </p:txBody>
      </p:sp>
      <p:sp>
        <p:nvSpPr>
          <p:cNvPr id="68" name="Rectangle 29"/>
          <p:cNvSpPr>
            <a:spLocks noChangeArrowheads="1"/>
          </p:cNvSpPr>
          <p:nvPr/>
        </p:nvSpPr>
        <p:spPr bwMode="auto">
          <a:xfrm>
            <a:off x="3131840" y="1136497"/>
            <a:ext cx="243844" cy="2321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9" name="TextBox 68"/>
          <p:cNvSpPr txBox="1"/>
          <p:nvPr/>
        </p:nvSpPr>
        <p:spPr>
          <a:xfrm>
            <a:off x="3131840" y="107132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70" name="Rectangle 15"/>
          <p:cNvSpPr>
            <a:spLocks noChangeArrowheads="1"/>
          </p:cNvSpPr>
          <p:nvPr/>
        </p:nvSpPr>
        <p:spPr bwMode="auto">
          <a:xfrm>
            <a:off x="4499992" y="1062028"/>
            <a:ext cx="1656184" cy="6571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1" name="TextBox 70"/>
          <p:cNvSpPr txBox="1"/>
          <p:nvPr/>
        </p:nvSpPr>
        <p:spPr>
          <a:xfrm>
            <a:off x="4860032" y="14127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Client</a:t>
            </a:r>
            <a:endParaRPr lang="zh-CN" altLang="en-US" b="1" dirty="0"/>
          </a:p>
        </p:txBody>
      </p:sp>
      <p:sp>
        <p:nvSpPr>
          <p:cNvPr id="72" name="Rectangle 29"/>
          <p:cNvSpPr>
            <a:spLocks noChangeArrowheads="1"/>
          </p:cNvSpPr>
          <p:nvPr/>
        </p:nvSpPr>
        <p:spPr bwMode="auto">
          <a:xfrm>
            <a:off x="5148064" y="1189921"/>
            <a:ext cx="243844" cy="2321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3" name="TextBox 72"/>
          <p:cNvSpPr txBox="1"/>
          <p:nvPr/>
        </p:nvSpPr>
        <p:spPr>
          <a:xfrm>
            <a:off x="5148064" y="112474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74" name="Rectangle 15"/>
          <p:cNvSpPr>
            <a:spLocks noChangeArrowheads="1"/>
          </p:cNvSpPr>
          <p:nvPr/>
        </p:nvSpPr>
        <p:spPr bwMode="auto">
          <a:xfrm>
            <a:off x="539552" y="3798332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5" name="Rectangle 29"/>
          <p:cNvSpPr>
            <a:spLocks noChangeArrowheads="1"/>
          </p:cNvSpPr>
          <p:nvPr/>
        </p:nvSpPr>
        <p:spPr bwMode="auto">
          <a:xfrm>
            <a:off x="727756" y="385421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539552" y="41490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Cellapp1-cell1</a:t>
            </a:r>
            <a:endParaRPr lang="zh-CN" alt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727756" y="378904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78" name="Rectangle 29"/>
          <p:cNvSpPr>
            <a:spLocks noChangeArrowheads="1"/>
          </p:cNvSpPr>
          <p:nvPr/>
        </p:nvSpPr>
        <p:spPr bwMode="auto">
          <a:xfrm>
            <a:off x="1259632" y="386350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9" name="TextBox 78"/>
          <p:cNvSpPr txBox="1"/>
          <p:nvPr/>
        </p:nvSpPr>
        <p:spPr>
          <a:xfrm>
            <a:off x="1259632" y="379833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80" name="Rectangle 15"/>
          <p:cNvSpPr>
            <a:spLocks noChangeArrowheads="1"/>
          </p:cNvSpPr>
          <p:nvPr/>
        </p:nvSpPr>
        <p:spPr bwMode="auto">
          <a:xfrm>
            <a:off x="2555776" y="3807624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1" name="TextBox 80"/>
          <p:cNvSpPr txBox="1"/>
          <p:nvPr/>
        </p:nvSpPr>
        <p:spPr>
          <a:xfrm>
            <a:off x="2583596" y="4158372"/>
            <a:ext cx="1556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Cellapp2-cell2</a:t>
            </a:r>
            <a:endParaRPr lang="zh-CN" altLang="en-US" b="1" dirty="0"/>
          </a:p>
        </p:txBody>
      </p:sp>
      <p:sp>
        <p:nvSpPr>
          <p:cNvPr id="82" name="Rectangle 29"/>
          <p:cNvSpPr>
            <a:spLocks noChangeArrowheads="1"/>
          </p:cNvSpPr>
          <p:nvPr/>
        </p:nvSpPr>
        <p:spPr bwMode="auto">
          <a:xfrm>
            <a:off x="1763688" y="387280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3" name="TextBox 82"/>
          <p:cNvSpPr txBox="1"/>
          <p:nvPr/>
        </p:nvSpPr>
        <p:spPr>
          <a:xfrm>
            <a:off x="1763688" y="3807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84" name="Rectangle 15"/>
          <p:cNvSpPr>
            <a:spLocks noChangeArrowheads="1"/>
          </p:cNvSpPr>
          <p:nvPr/>
        </p:nvSpPr>
        <p:spPr bwMode="auto">
          <a:xfrm>
            <a:off x="4644008" y="3807624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5" name="TextBox 84"/>
          <p:cNvSpPr txBox="1"/>
          <p:nvPr/>
        </p:nvSpPr>
        <p:spPr>
          <a:xfrm>
            <a:off x="4710290" y="4139788"/>
            <a:ext cx="1517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Cellapp3-cell3</a:t>
            </a:r>
            <a:endParaRPr lang="zh-CN" altLang="en-US" b="1" dirty="0"/>
          </a:p>
        </p:txBody>
      </p:sp>
      <p:sp>
        <p:nvSpPr>
          <p:cNvPr id="86" name="Rectangle 29"/>
          <p:cNvSpPr>
            <a:spLocks noChangeArrowheads="1"/>
          </p:cNvSpPr>
          <p:nvPr/>
        </p:nvSpPr>
        <p:spPr bwMode="auto">
          <a:xfrm>
            <a:off x="2771800" y="385421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7" name="TextBox 86"/>
          <p:cNvSpPr txBox="1"/>
          <p:nvPr/>
        </p:nvSpPr>
        <p:spPr>
          <a:xfrm>
            <a:off x="2771800" y="378904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88" name="Rectangle 29"/>
          <p:cNvSpPr>
            <a:spLocks noChangeArrowheads="1"/>
          </p:cNvSpPr>
          <p:nvPr/>
        </p:nvSpPr>
        <p:spPr bwMode="auto">
          <a:xfrm>
            <a:off x="3303676" y="386350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9" name="TextBox 88"/>
          <p:cNvSpPr txBox="1"/>
          <p:nvPr/>
        </p:nvSpPr>
        <p:spPr>
          <a:xfrm>
            <a:off x="3303676" y="379833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90" name="Rectangle 29"/>
          <p:cNvSpPr>
            <a:spLocks noChangeArrowheads="1"/>
          </p:cNvSpPr>
          <p:nvPr/>
        </p:nvSpPr>
        <p:spPr bwMode="auto">
          <a:xfrm>
            <a:off x="3807732" y="3872801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1" name="TextBox 90"/>
          <p:cNvSpPr txBox="1"/>
          <p:nvPr/>
        </p:nvSpPr>
        <p:spPr>
          <a:xfrm>
            <a:off x="3807732" y="3807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92" name="Rectangle 29"/>
          <p:cNvSpPr>
            <a:spLocks noChangeArrowheads="1"/>
          </p:cNvSpPr>
          <p:nvPr/>
        </p:nvSpPr>
        <p:spPr bwMode="auto">
          <a:xfrm>
            <a:off x="4876400" y="385421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3" name="TextBox 92"/>
          <p:cNvSpPr txBox="1"/>
          <p:nvPr/>
        </p:nvSpPr>
        <p:spPr>
          <a:xfrm>
            <a:off x="4876400" y="378904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94" name="Rectangle 29"/>
          <p:cNvSpPr>
            <a:spLocks noChangeArrowheads="1"/>
          </p:cNvSpPr>
          <p:nvPr/>
        </p:nvSpPr>
        <p:spPr bwMode="auto">
          <a:xfrm>
            <a:off x="5408276" y="386350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5" name="TextBox 94"/>
          <p:cNvSpPr txBox="1"/>
          <p:nvPr/>
        </p:nvSpPr>
        <p:spPr>
          <a:xfrm>
            <a:off x="5408276" y="379833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96" name="Rectangle 29"/>
          <p:cNvSpPr>
            <a:spLocks noChangeArrowheads="1"/>
          </p:cNvSpPr>
          <p:nvPr/>
        </p:nvSpPr>
        <p:spPr bwMode="auto">
          <a:xfrm>
            <a:off x="5912332" y="387280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7" name="TextBox 96"/>
          <p:cNvSpPr txBox="1"/>
          <p:nvPr/>
        </p:nvSpPr>
        <p:spPr>
          <a:xfrm>
            <a:off x="5912332" y="3807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04" name="矩形 103"/>
          <p:cNvSpPr/>
          <p:nvPr/>
        </p:nvSpPr>
        <p:spPr>
          <a:xfrm>
            <a:off x="96288" y="4751386"/>
            <a:ext cx="3257301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Space1 - Cell1</a:t>
            </a:r>
            <a:endParaRPr lang="zh-CN" altLang="en-US" b="1" dirty="0"/>
          </a:p>
        </p:txBody>
      </p:sp>
      <p:sp>
        <p:nvSpPr>
          <p:cNvPr id="105" name="矩形 104"/>
          <p:cNvSpPr/>
          <p:nvPr/>
        </p:nvSpPr>
        <p:spPr>
          <a:xfrm>
            <a:off x="3375684" y="4751386"/>
            <a:ext cx="3212540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Cell2</a:t>
            </a:r>
            <a:endParaRPr lang="zh-CN" altLang="en-US" b="1" dirty="0"/>
          </a:p>
        </p:txBody>
      </p:sp>
      <p:sp>
        <p:nvSpPr>
          <p:cNvPr id="106" name="矩形 105"/>
          <p:cNvSpPr/>
          <p:nvPr/>
        </p:nvSpPr>
        <p:spPr>
          <a:xfrm>
            <a:off x="96288" y="5733256"/>
            <a:ext cx="6491935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Cell3</a:t>
            </a:r>
            <a:endParaRPr lang="zh-CN" altLang="en-US" b="1" dirty="0"/>
          </a:p>
        </p:txBody>
      </p:sp>
      <p:sp>
        <p:nvSpPr>
          <p:cNvPr id="107" name="Rectangle 29"/>
          <p:cNvSpPr>
            <a:spLocks noChangeArrowheads="1"/>
          </p:cNvSpPr>
          <p:nvPr/>
        </p:nvSpPr>
        <p:spPr bwMode="auto">
          <a:xfrm>
            <a:off x="1043608" y="486232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08" name="TextBox 107"/>
          <p:cNvSpPr txBox="1"/>
          <p:nvPr/>
        </p:nvSpPr>
        <p:spPr>
          <a:xfrm>
            <a:off x="1043608" y="47971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09" name="Rectangle 29"/>
          <p:cNvSpPr>
            <a:spLocks noChangeArrowheads="1"/>
          </p:cNvSpPr>
          <p:nvPr/>
        </p:nvSpPr>
        <p:spPr bwMode="auto">
          <a:xfrm>
            <a:off x="2167916" y="4871621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0" name="TextBox 109"/>
          <p:cNvSpPr txBox="1"/>
          <p:nvPr/>
        </p:nvSpPr>
        <p:spPr>
          <a:xfrm>
            <a:off x="2167916" y="480644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11" name="Rectangle 29"/>
          <p:cNvSpPr>
            <a:spLocks noChangeArrowheads="1"/>
          </p:cNvSpPr>
          <p:nvPr/>
        </p:nvSpPr>
        <p:spPr bwMode="auto">
          <a:xfrm>
            <a:off x="4887852" y="485303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2" name="TextBox 111"/>
          <p:cNvSpPr txBox="1"/>
          <p:nvPr/>
        </p:nvSpPr>
        <p:spPr>
          <a:xfrm>
            <a:off x="4904220" y="47878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13" name="Rectangle 29"/>
          <p:cNvSpPr>
            <a:spLocks noChangeArrowheads="1"/>
          </p:cNvSpPr>
          <p:nvPr/>
        </p:nvSpPr>
        <p:spPr bwMode="auto">
          <a:xfrm>
            <a:off x="4644008" y="534780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4" name="TextBox 113"/>
          <p:cNvSpPr txBox="1"/>
          <p:nvPr/>
        </p:nvSpPr>
        <p:spPr>
          <a:xfrm>
            <a:off x="4660376" y="5282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15" name="Rectangle 29"/>
          <p:cNvSpPr>
            <a:spLocks noChangeArrowheads="1"/>
          </p:cNvSpPr>
          <p:nvPr/>
        </p:nvSpPr>
        <p:spPr bwMode="auto">
          <a:xfrm>
            <a:off x="5192252" y="5357093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6" name="TextBox 115"/>
          <p:cNvSpPr txBox="1"/>
          <p:nvPr/>
        </p:nvSpPr>
        <p:spPr>
          <a:xfrm>
            <a:off x="5175884" y="529191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20" name="Rectangle 29"/>
          <p:cNvSpPr>
            <a:spLocks noChangeArrowheads="1"/>
          </p:cNvSpPr>
          <p:nvPr/>
        </p:nvSpPr>
        <p:spPr bwMode="auto">
          <a:xfrm>
            <a:off x="1735868" y="111791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1" name="TextBox 120"/>
          <p:cNvSpPr txBox="1"/>
          <p:nvPr/>
        </p:nvSpPr>
        <p:spPr>
          <a:xfrm>
            <a:off x="1735868" y="10527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22" name="Rectangle 29"/>
          <p:cNvSpPr>
            <a:spLocks noChangeArrowheads="1"/>
          </p:cNvSpPr>
          <p:nvPr/>
        </p:nvSpPr>
        <p:spPr bwMode="auto">
          <a:xfrm>
            <a:off x="1735868" y="139665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3" name="TextBox 122"/>
          <p:cNvSpPr txBox="1"/>
          <p:nvPr/>
        </p:nvSpPr>
        <p:spPr>
          <a:xfrm>
            <a:off x="1735868" y="133147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24" name="Rectangle 29"/>
          <p:cNvSpPr>
            <a:spLocks noChangeArrowheads="1"/>
          </p:cNvSpPr>
          <p:nvPr/>
        </p:nvSpPr>
        <p:spPr bwMode="auto">
          <a:xfrm>
            <a:off x="3779912" y="111791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5" name="TextBox 124"/>
          <p:cNvSpPr txBox="1"/>
          <p:nvPr/>
        </p:nvSpPr>
        <p:spPr>
          <a:xfrm>
            <a:off x="3779912" y="10527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26" name="Rectangle 29"/>
          <p:cNvSpPr>
            <a:spLocks noChangeArrowheads="1"/>
          </p:cNvSpPr>
          <p:nvPr/>
        </p:nvSpPr>
        <p:spPr bwMode="auto">
          <a:xfrm>
            <a:off x="3779912" y="139665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7" name="TextBox 126"/>
          <p:cNvSpPr txBox="1"/>
          <p:nvPr/>
        </p:nvSpPr>
        <p:spPr>
          <a:xfrm>
            <a:off x="3779912" y="133147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28" name="Rectangle 29"/>
          <p:cNvSpPr>
            <a:spLocks noChangeArrowheads="1"/>
          </p:cNvSpPr>
          <p:nvPr/>
        </p:nvSpPr>
        <p:spPr bwMode="auto">
          <a:xfrm>
            <a:off x="5768316" y="111791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9" name="TextBox 128"/>
          <p:cNvSpPr txBox="1"/>
          <p:nvPr/>
        </p:nvSpPr>
        <p:spPr>
          <a:xfrm>
            <a:off x="5768316" y="10527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30" name="Rectangle 29"/>
          <p:cNvSpPr>
            <a:spLocks noChangeArrowheads="1"/>
          </p:cNvSpPr>
          <p:nvPr/>
        </p:nvSpPr>
        <p:spPr bwMode="auto">
          <a:xfrm>
            <a:off x="5768316" y="139665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31" name="TextBox 130"/>
          <p:cNvSpPr txBox="1"/>
          <p:nvPr/>
        </p:nvSpPr>
        <p:spPr>
          <a:xfrm>
            <a:off x="5768316" y="133147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32" name="右大括号 131"/>
          <p:cNvSpPr/>
          <p:nvPr/>
        </p:nvSpPr>
        <p:spPr>
          <a:xfrm>
            <a:off x="6660232" y="4748407"/>
            <a:ext cx="216024" cy="19438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TextBox 132"/>
          <p:cNvSpPr txBox="1"/>
          <p:nvPr/>
        </p:nvSpPr>
        <p:spPr>
          <a:xfrm>
            <a:off x="6943352" y="5538718"/>
            <a:ext cx="1968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FF0000"/>
                </a:solidFill>
              </a:rPr>
              <a:t>在一个</a:t>
            </a:r>
            <a:r>
              <a:rPr lang="en-US" altLang="zh-CN" sz="1600" dirty="0" smtClean="0">
                <a:solidFill>
                  <a:srgbClr val="FF0000"/>
                </a:solidFill>
              </a:rPr>
              <a:t>space</a:t>
            </a:r>
            <a:r>
              <a:rPr lang="zh-CN" altLang="en-US" sz="1600" dirty="0" smtClean="0">
                <a:solidFill>
                  <a:srgbClr val="FF0000"/>
                </a:solidFill>
              </a:rPr>
              <a:t>上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75" name="任意多边形 174"/>
          <p:cNvSpPr/>
          <p:nvPr/>
        </p:nvSpPr>
        <p:spPr>
          <a:xfrm>
            <a:off x="1310054" y="1380392"/>
            <a:ext cx="29051" cy="131885"/>
          </a:xfrm>
          <a:custGeom>
            <a:avLst/>
            <a:gdLst>
              <a:gd name="connsiteX0" fmla="*/ 0 w 29051"/>
              <a:gd name="connsiteY0" fmla="*/ 0 h 131885"/>
              <a:gd name="connsiteX1" fmla="*/ 26377 w 29051"/>
              <a:gd name="connsiteY1" fmla="*/ 131885 h 13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051" h="131885">
                <a:moveTo>
                  <a:pt x="0" y="0"/>
                </a:moveTo>
                <a:cubicBezTo>
                  <a:pt x="41456" y="69093"/>
                  <a:pt x="26377" y="26873"/>
                  <a:pt x="26377" y="13188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7" name="直接箭头连接符 176"/>
          <p:cNvCxnSpPr/>
          <p:nvPr/>
        </p:nvCxnSpPr>
        <p:spPr>
          <a:xfrm flipH="1" flipV="1">
            <a:off x="1287452" y="1380392"/>
            <a:ext cx="163247" cy="10104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15"/>
          <p:cNvSpPr>
            <a:spLocks noChangeArrowheads="1"/>
          </p:cNvSpPr>
          <p:nvPr/>
        </p:nvSpPr>
        <p:spPr bwMode="auto">
          <a:xfrm>
            <a:off x="1403648" y="2339588"/>
            <a:ext cx="1656184" cy="64782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Rectangle 29"/>
          <p:cNvSpPr>
            <a:spLocks noChangeArrowheads="1"/>
          </p:cNvSpPr>
          <p:nvPr/>
        </p:nvSpPr>
        <p:spPr bwMode="auto">
          <a:xfrm>
            <a:off x="1591852" y="2395473"/>
            <a:ext cx="243844" cy="2321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763688" y="26903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Baseapp</a:t>
            </a:r>
            <a:endParaRPr lang="zh-CN" alt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591852" y="233029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56" name="Rectangle 29"/>
          <p:cNvSpPr>
            <a:spLocks noChangeArrowheads="1"/>
          </p:cNvSpPr>
          <p:nvPr/>
        </p:nvSpPr>
        <p:spPr bwMode="auto">
          <a:xfrm>
            <a:off x="2339752" y="2404765"/>
            <a:ext cx="243844" cy="2321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2339752" y="233958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78" name="圆角矩形标注 177"/>
          <p:cNvSpPr/>
          <p:nvPr/>
        </p:nvSpPr>
        <p:spPr>
          <a:xfrm>
            <a:off x="6847385" y="4038509"/>
            <a:ext cx="2160240" cy="1117849"/>
          </a:xfrm>
          <a:prstGeom prst="wedgeRoundRectCallout">
            <a:avLst>
              <a:gd name="adj1" fmla="val -325885"/>
              <a:gd name="adj2" fmla="val -52855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SzPct val="100000"/>
              <a:buFont typeface="Arial" panose="020B0604020202020204" pitchFamily="34" charset="0"/>
              <a:buNone/>
            </a:pPr>
            <a:r>
              <a:rPr lang="zh-CN" altLang="en-AU" b="1" dirty="0">
                <a:solidFill>
                  <a:srgbClr val="C00000"/>
                </a:solidFill>
                <a:ea typeface="宋体" panose="02010600030101010101" pitchFamily="2" charset="-122"/>
              </a:rPr>
              <a:t>在</a:t>
            </a:r>
            <a:r>
              <a:rPr lang="en-AU" altLang="zh-CN" b="1" dirty="0">
                <a:solidFill>
                  <a:srgbClr val="C00000"/>
                </a:solidFill>
                <a:ea typeface="宋体" panose="02010600030101010101" pitchFamily="2" charset="-122"/>
              </a:rPr>
              <a:t>cell</a:t>
            </a:r>
            <a:r>
              <a:rPr lang="zh-CN" altLang="en-AU" b="1" dirty="0">
                <a:solidFill>
                  <a:srgbClr val="C00000"/>
                </a:solidFill>
                <a:ea typeface="宋体" panose="02010600030101010101" pitchFamily="2" charset="-122"/>
              </a:rPr>
              <a:t>上调用 </a:t>
            </a:r>
            <a:r>
              <a:rPr lang="en-AU" altLang="zh-CN" b="1" dirty="0" err="1">
                <a:solidFill>
                  <a:srgbClr val="C00000"/>
                </a:solidFill>
              </a:rPr>
              <a:t>A.ownClient.chat</a:t>
            </a:r>
            <a:r>
              <a:rPr lang="en-AU" altLang="zh-CN" b="1" dirty="0">
                <a:solidFill>
                  <a:srgbClr val="C00000"/>
                </a:solidFill>
              </a:rPr>
              <a:t>() </a:t>
            </a:r>
            <a:endParaRPr lang="en-AU" altLang="zh-CN" b="1" dirty="0">
              <a:solidFill>
                <a:srgbClr val="C00000"/>
              </a:solidFill>
            </a:endParaRPr>
          </a:p>
        </p:txBody>
      </p:sp>
      <p:sp>
        <p:nvSpPr>
          <p:cNvPr id="180" name="圆角矩形标注 179"/>
          <p:cNvSpPr/>
          <p:nvPr/>
        </p:nvSpPr>
        <p:spPr>
          <a:xfrm>
            <a:off x="6782271" y="2758862"/>
            <a:ext cx="2225353" cy="945396"/>
          </a:xfrm>
          <a:prstGeom prst="wedgeRoundRectCallout">
            <a:avLst>
              <a:gd name="adj1" fmla="val -297006"/>
              <a:gd name="adj2" fmla="val -205344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SzPct val="100000"/>
            </a:pPr>
            <a:r>
              <a:rPr lang="zh-CN" altLang="en-AU" dirty="0">
                <a:solidFill>
                  <a:srgbClr val="C00000"/>
                </a:solidFill>
                <a:ea typeface="宋体" panose="02010600030101010101" pitchFamily="2" charset="-122"/>
              </a:rPr>
              <a:t>导致</a:t>
            </a:r>
            <a:r>
              <a:rPr lang="en-AU" altLang="zh-CN" dirty="0" err="1">
                <a:solidFill>
                  <a:srgbClr val="C00000"/>
                </a:solidFill>
              </a:rPr>
              <a:t>A.chat</a:t>
            </a:r>
            <a:r>
              <a:rPr lang="en-AU" altLang="zh-CN" dirty="0">
                <a:solidFill>
                  <a:srgbClr val="C00000"/>
                </a:solidFill>
              </a:rPr>
              <a:t>()</a:t>
            </a:r>
            <a:r>
              <a:rPr lang="zh-CN" altLang="en-AU" dirty="0">
                <a:solidFill>
                  <a:srgbClr val="C00000"/>
                </a:solidFill>
                <a:ea typeface="宋体" panose="02010600030101010101" pitchFamily="2" charset="-122"/>
              </a:rPr>
              <a:t>被调用</a:t>
            </a:r>
            <a:endParaRPr lang="en-AU" altLang="zh-CN" dirty="0">
              <a:solidFill>
                <a:srgbClr val="C00000"/>
              </a:solidFill>
            </a:endParaRPr>
          </a:p>
        </p:txBody>
      </p:sp>
      <p:cxnSp>
        <p:nvCxnSpPr>
          <p:cNvPr id="182" name="直接箭头连接符 181"/>
          <p:cNvCxnSpPr/>
          <p:nvPr/>
        </p:nvCxnSpPr>
        <p:spPr>
          <a:xfrm flipV="1">
            <a:off x="849678" y="2987411"/>
            <a:ext cx="601021" cy="820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8" name="Rectangle 29"/>
          <p:cNvSpPr>
            <a:spLocks noChangeArrowheads="1"/>
          </p:cNvSpPr>
          <p:nvPr/>
        </p:nvSpPr>
        <p:spPr bwMode="auto">
          <a:xfrm>
            <a:off x="1636040" y="5366385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1619672" y="530120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err="1">
                <a:solidFill>
                  <a:schemeClr val="accent1"/>
                </a:solidFill>
                <a:latin typeface="+mn-ea"/>
              </a:rPr>
              <a:t>Entity.allClients</a:t>
            </a:r>
            <a:r>
              <a:rPr lang="en-US" altLang="zh-CN" sz="4900" b="1" dirty="0">
                <a:solidFill>
                  <a:schemeClr val="accent1"/>
                </a:solidFill>
                <a:latin typeface="+mn-ea"/>
              </a:rPr>
              <a:t> 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</a:rPr>
              <a:t>方法调用示例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zh-CN" sz="2000" dirty="0" err="1"/>
              <a:t>self.allClients.chat</a:t>
            </a:r>
            <a:r>
              <a:rPr lang="en-GB" altLang="zh-CN" sz="2000" dirty="0"/>
              <a:t>() </a:t>
            </a:r>
            <a:r>
              <a:rPr lang="zh-CN" altLang="en-GB" sz="2000" dirty="0">
                <a:ea typeface="宋体" panose="02010600030101010101" pitchFamily="2" charset="-122"/>
              </a:rPr>
              <a:t>使得所有可以看到</a:t>
            </a:r>
            <a:r>
              <a:rPr lang="en-GB" altLang="zh-CN" sz="2000" dirty="0"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ea typeface="宋体" panose="02010600030101010101" pitchFamily="2" charset="-122"/>
              </a:rPr>
              <a:t>的玩家客户端上的</a:t>
            </a:r>
            <a:r>
              <a:rPr lang="en-GB" altLang="zh-CN" sz="2000" dirty="0">
                <a:ea typeface="宋体" panose="02010600030101010101" pitchFamily="2" charset="-122"/>
              </a:rPr>
              <a:t>entity A</a:t>
            </a:r>
            <a:r>
              <a:rPr lang="zh-CN" altLang="en-GB" sz="2000" dirty="0">
                <a:ea typeface="宋体" panose="02010600030101010101" pitchFamily="2" charset="-122"/>
              </a:rPr>
              <a:t>的</a:t>
            </a:r>
            <a:r>
              <a:rPr lang="en-GB" altLang="zh-CN" sz="2000" dirty="0">
                <a:ea typeface="宋体" panose="02010600030101010101" pitchFamily="2" charset="-122"/>
              </a:rPr>
              <a:t>chat()</a:t>
            </a:r>
            <a:r>
              <a:rPr lang="zh-CN" altLang="en-GB" sz="2000" dirty="0">
                <a:ea typeface="宋体" panose="02010600030101010101" pitchFamily="2" charset="-122"/>
              </a:rPr>
              <a:t>函数被调用。</a:t>
            </a:r>
            <a:endParaRPr lang="en-GB" altLang="zh-CN" sz="2000" dirty="0"/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zh-CN" altLang="en-GB" sz="2000" dirty="0">
                <a:ea typeface="宋体" panose="02010600030101010101" pitchFamily="2" charset="-122"/>
              </a:rPr>
              <a:t>如果一个玩家在</a:t>
            </a:r>
            <a:r>
              <a:rPr lang="en-GB" altLang="zh-CN" sz="2000" dirty="0"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ea typeface="宋体" panose="02010600030101010101" pitchFamily="2" charset="-122"/>
              </a:rPr>
              <a:t>所在的同一个</a:t>
            </a:r>
            <a:r>
              <a:rPr lang="en-GB" altLang="zh-CN" sz="2000" dirty="0">
                <a:ea typeface="宋体" panose="02010600030101010101" pitchFamily="2" charset="-122"/>
              </a:rPr>
              <a:t>space</a:t>
            </a:r>
            <a:r>
              <a:rPr lang="zh-CN" altLang="en-GB" sz="2000" dirty="0">
                <a:ea typeface="宋体" panose="02010600030101010101" pitchFamily="2" charset="-122"/>
              </a:rPr>
              <a:t>，并且</a:t>
            </a:r>
            <a:r>
              <a:rPr lang="en-GB" altLang="zh-CN" sz="2000" dirty="0"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ea typeface="宋体" panose="02010600030101010101" pitchFamily="2" charset="-122"/>
              </a:rPr>
              <a:t>处于其</a:t>
            </a:r>
            <a:r>
              <a:rPr lang="en-GB" altLang="zh-CN" sz="2000" dirty="0" err="1">
                <a:ea typeface="宋体" panose="02010600030101010101" pitchFamily="2" charset="-122"/>
              </a:rPr>
              <a:t>AoI</a:t>
            </a:r>
            <a:r>
              <a:rPr lang="zh-CN" altLang="en-GB" sz="2000" dirty="0">
                <a:ea typeface="宋体" panose="02010600030101010101" pitchFamily="2" charset="-122"/>
              </a:rPr>
              <a:t>范围内，那么这个玩家的客户端就能看到</a:t>
            </a:r>
            <a:r>
              <a:rPr lang="en-GB" altLang="zh-CN" sz="2000" dirty="0"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ea typeface="宋体" panose="02010600030101010101" pitchFamily="2" charset="-122"/>
              </a:rPr>
              <a:t>。</a:t>
            </a:r>
            <a:endParaRPr lang="en-GB" altLang="zh-CN" sz="2000" dirty="0"/>
          </a:p>
        </p:txBody>
      </p:sp>
      <p:sp>
        <p:nvSpPr>
          <p:cNvPr id="72" name="Text Box 36"/>
          <p:cNvSpPr txBox="1">
            <a:spLocks noChangeArrowheads="1"/>
          </p:cNvSpPr>
          <p:nvPr/>
        </p:nvSpPr>
        <p:spPr bwMode="auto">
          <a:xfrm>
            <a:off x="1508125" y="7850188"/>
            <a:ext cx="1674813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SzPct val="100000"/>
              <a:buFont typeface="Arial" panose="020B0604020202020204" pitchFamily="34" charset="0"/>
              <a:buNone/>
            </a:pPr>
            <a:r>
              <a:rPr lang="en-AU" sz="1200" b="0"/>
              <a:t>… </a:t>
            </a:r>
            <a:r>
              <a:rPr lang="zh-CN" altLang="en-AU" sz="1200" b="0">
                <a:ea typeface="宋体" panose="02010600030101010101" pitchFamily="2" charset="-122"/>
              </a:rPr>
              <a:t>导致</a:t>
            </a:r>
            <a:r>
              <a:rPr lang="en-AU" sz="1200" b="0"/>
              <a:t>A.chat()</a:t>
            </a:r>
            <a:r>
              <a:rPr lang="zh-CN" altLang="en-AU" sz="1200" b="0">
                <a:ea typeface="宋体" panose="02010600030101010101" pitchFamily="2" charset="-122"/>
              </a:rPr>
              <a:t>被调用</a:t>
            </a:r>
            <a:endParaRPr lang="en-AU" sz="1200" b="0"/>
          </a:p>
        </p:txBody>
      </p:sp>
      <p:sp>
        <p:nvSpPr>
          <p:cNvPr id="13" name="矩形 12"/>
          <p:cNvSpPr/>
          <p:nvPr/>
        </p:nvSpPr>
        <p:spPr>
          <a:xfrm>
            <a:off x="89124" y="2492896"/>
            <a:ext cx="9019380" cy="42484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Group 6"/>
          <p:cNvGrpSpPr/>
          <p:nvPr/>
        </p:nvGrpSpPr>
        <p:grpSpPr bwMode="auto">
          <a:xfrm>
            <a:off x="1019871" y="3243956"/>
            <a:ext cx="5689600" cy="1901825"/>
            <a:chOff x="975" y="1862"/>
            <a:chExt cx="3584" cy="1198"/>
          </a:xfrm>
        </p:grpSpPr>
        <p:sp>
          <p:nvSpPr>
            <p:cNvPr id="16" name="Line 8"/>
            <p:cNvSpPr>
              <a:spLocks noChangeShapeType="1"/>
            </p:cNvSpPr>
            <p:nvPr/>
          </p:nvSpPr>
          <p:spPr bwMode="auto">
            <a:xfrm flipV="1">
              <a:off x="3061" y="1862"/>
              <a:ext cx="1498" cy="1198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 flipV="1">
              <a:off x="3061" y="2396"/>
              <a:ext cx="1498" cy="664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 flipV="1">
              <a:off x="3061" y="3060"/>
              <a:ext cx="1481" cy="0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27" name="Line 16"/>
            <p:cNvSpPr>
              <a:spLocks noChangeShapeType="1"/>
            </p:cNvSpPr>
            <p:nvPr/>
          </p:nvSpPr>
          <p:spPr bwMode="auto">
            <a:xfrm>
              <a:off x="975" y="3060"/>
              <a:ext cx="20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28" name="Line 17"/>
            <p:cNvSpPr>
              <a:spLocks noChangeShapeType="1"/>
            </p:cNvSpPr>
            <p:nvPr/>
          </p:nvSpPr>
          <p:spPr bwMode="auto">
            <a:xfrm>
              <a:off x="975" y="1969"/>
              <a:ext cx="0" cy="108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33" name="Rectangle 21"/>
            <p:cNvSpPr>
              <a:spLocks noChangeArrowheads="1"/>
            </p:cNvSpPr>
            <p:nvPr/>
          </p:nvSpPr>
          <p:spPr bwMode="auto">
            <a:xfrm>
              <a:off x="1067" y="2887"/>
              <a:ext cx="18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zh-CN">
                  <a:solidFill>
                    <a:srgbClr val="00007D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self.allClients.chat()</a:t>
              </a:r>
              <a:endParaRPr lang="en-US" altLang="zh-CN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251520" y="2874069"/>
            <a:ext cx="1189037" cy="4841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err="1" smtClean="0">
                <a:latin typeface="Arial Black" panose="020B0A04020102020204" pitchFamily="34" charset="0"/>
              </a:rPr>
              <a:t>Cellapp</a:t>
            </a:r>
            <a:endParaRPr lang="en-US" altLang="zh-CN" sz="12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altLang="zh-CN" sz="1200" b="1" dirty="0" smtClean="0">
                <a:latin typeface="Arial Black" panose="020B0A04020102020204" pitchFamily="34" charset="0"/>
              </a:rPr>
              <a:t>Player A</a:t>
            </a:r>
            <a:endParaRPr lang="zh-CN" altLang="en-US" sz="1200" b="1" dirty="0">
              <a:latin typeface="Arial Black" panose="020B0A04020102020204" pitchFamily="34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709470" y="2874069"/>
            <a:ext cx="1079003" cy="4841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Client A</a:t>
            </a:r>
            <a:endParaRPr lang="zh-CN" altLang="en-US" dirty="0"/>
          </a:p>
        </p:txBody>
      </p:sp>
      <p:sp>
        <p:nvSpPr>
          <p:cNvPr id="38" name="矩形 37"/>
          <p:cNvSpPr/>
          <p:nvPr/>
        </p:nvSpPr>
        <p:spPr>
          <a:xfrm>
            <a:off x="6708354" y="3880916"/>
            <a:ext cx="1079003" cy="4841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Client B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884368" y="2996952"/>
            <a:ext cx="1080120" cy="2616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US" altLang="zh-CN" sz="11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Player A</a:t>
            </a:r>
            <a:endParaRPr lang="zh-CN" altLang="en-US" sz="11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84368" y="4031486"/>
            <a:ext cx="1080120" cy="2616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US" altLang="zh-CN" sz="11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Player A</a:t>
            </a:r>
            <a:endParaRPr lang="zh-CN" altLang="en-US" sz="11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6709471" y="4961036"/>
            <a:ext cx="1079003" cy="4841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Client C</a:t>
            </a:r>
            <a:endParaRPr lang="zh-CN" alt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7920881" y="5111606"/>
            <a:ext cx="1043607" cy="2616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US" altLang="zh-CN" sz="1100" b="1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Player A</a:t>
            </a:r>
            <a:endParaRPr lang="zh-CN" altLang="en-US" sz="11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Baseapp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容错处理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15776" y="1413024"/>
            <a:ext cx="8748712" cy="14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 smtClean="0">
                <a:ea typeface="宋体" panose="02010600030101010101" pitchFamily="2" charset="-122"/>
              </a:rPr>
              <a:t>备份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 smtClean="0">
                <a:ea typeface="宋体" panose="02010600030101010101" pitchFamily="2" charset="-122"/>
              </a:rPr>
              <a:t>到其它的</a:t>
            </a:r>
            <a:r>
              <a:rPr lang="en-AU" altLang="zh-CN" dirty="0" err="1" smtClean="0">
                <a:ea typeface="宋体" panose="02010600030101010101" pitchFamily="2" charset="-122"/>
              </a:rPr>
              <a:t>Baseapps</a:t>
            </a:r>
            <a:endParaRPr lang="en-AU" altLang="zh-CN" dirty="0" smtClean="0">
              <a:ea typeface="宋体" panose="02010600030101010101" pitchFamily="2" charset="-122"/>
            </a:endParaRPr>
          </a:p>
        </p:txBody>
      </p:sp>
      <p:grpSp>
        <p:nvGrpSpPr>
          <p:cNvPr id="5" name="Group 4"/>
          <p:cNvGrpSpPr/>
          <p:nvPr/>
        </p:nvGrpSpPr>
        <p:grpSpPr bwMode="auto">
          <a:xfrm>
            <a:off x="539552" y="2976596"/>
            <a:ext cx="8352928" cy="3130757"/>
            <a:chOff x="1066" y="1321"/>
            <a:chExt cx="4536" cy="1928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150" y="2704"/>
              <a:ext cx="1384" cy="545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6"/>
            <p:cNvGrpSpPr/>
            <p:nvPr/>
          </p:nvGrpSpPr>
          <p:grpSpPr bwMode="auto">
            <a:xfrm>
              <a:off x="1066" y="1321"/>
              <a:ext cx="976" cy="521"/>
              <a:chOff x="1066" y="1321"/>
              <a:chExt cx="976" cy="521"/>
            </a:xfrm>
          </p:grpSpPr>
          <p:sp>
            <p:nvSpPr>
              <p:cNvPr id="45" name="Rectangle 7"/>
              <p:cNvSpPr>
                <a:spLocks noChangeArrowheads="1"/>
              </p:cNvSpPr>
              <p:nvPr/>
            </p:nvSpPr>
            <p:spPr bwMode="auto">
              <a:xfrm>
                <a:off x="1066" y="1321"/>
                <a:ext cx="976" cy="52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6" name="Text Box 8"/>
              <p:cNvSpPr txBox="1">
                <a:spLocks noChangeArrowheads="1"/>
              </p:cNvSpPr>
              <p:nvPr/>
            </p:nvSpPr>
            <p:spPr bwMode="auto">
              <a:xfrm>
                <a:off x="1179" y="1457"/>
                <a:ext cx="532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AU" dirty="0" err="1" smtClean="0">
                    <a:solidFill>
                      <a:schemeClr val="bg2"/>
                    </a:solidFill>
                  </a:rPr>
                  <a:t>Baseapp</a:t>
                </a:r>
                <a:endParaRPr lang="en-AU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47" name="Rectangle 9"/>
              <p:cNvSpPr>
                <a:spLocks noChangeArrowheads="1"/>
              </p:cNvSpPr>
              <p:nvPr/>
            </p:nvSpPr>
            <p:spPr bwMode="auto">
              <a:xfrm>
                <a:off x="1111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8" name="Rectangle 10"/>
              <p:cNvSpPr>
                <a:spLocks noChangeArrowheads="1"/>
              </p:cNvSpPr>
              <p:nvPr/>
            </p:nvSpPr>
            <p:spPr bwMode="auto">
              <a:xfrm>
                <a:off x="1292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9" name="Rectangle 11"/>
              <p:cNvSpPr>
                <a:spLocks noChangeArrowheads="1"/>
              </p:cNvSpPr>
              <p:nvPr/>
            </p:nvSpPr>
            <p:spPr bwMode="auto">
              <a:xfrm>
                <a:off x="1474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1" name="Rectangle 12"/>
              <p:cNvSpPr>
                <a:spLocks noChangeArrowheads="1"/>
              </p:cNvSpPr>
              <p:nvPr/>
            </p:nvSpPr>
            <p:spPr bwMode="auto">
              <a:xfrm>
                <a:off x="1655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2" name="Rectangle 1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8" name="Group 14"/>
            <p:cNvGrpSpPr/>
            <p:nvPr/>
          </p:nvGrpSpPr>
          <p:grpSpPr bwMode="auto">
            <a:xfrm>
              <a:off x="2177" y="1321"/>
              <a:ext cx="976" cy="521"/>
              <a:chOff x="1066" y="1321"/>
              <a:chExt cx="976" cy="521"/>
            </a:xfrm>
          </p:grpSpPr>
          <p:sp>
            <p:nvSpPr>
              <p:cNvPr id="38" name="Rectangle 15"/>
              <p:cNvSpPr>
                <a:spLocks noChangeArrowheads="1"/>
              </p:cNvSpPr>
              <p:nvPr/>
            </p:nvSpPr>
            <p:spPr bwMode="auto">
              <a:xfrm>
                <a:off x="1066" y="1321"/>
                <a:ext cx="976" cy="52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" name="Text Box 16"/>
              <p:cNvSpPr txBox="1">
                <a:spLocks noChangeArrowheads="1"/>
              </p:cNvSpPr>
              <p:nvPr/>
            </p:nvSpPr>
            <p:spPr bwMode="auto">
              <a:xfrm>
                <a:off x="1179" y="1457"/>
                <a:ext cx="532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AU" dirty="0" err="1" smtClean="0">
                    <a:solidFill>
                      <a:schemeClr val="bg2"/>
                    </a:solidFill>
                  </a:rPr>
                  <a:t>Baseapp</a:t>
                </a:r>
                <a:endParaRPr lang="en-AU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40" name="Rectangle 17"/>
              <p:cNvSpPr>
                <a:spLocks noChangeArrowheads="1"/>
              </p:cNvSpPr>
              <p:nvPr/>
            </p:nvSpPr>
            <p:spPr bwMode="auto">
              <a:xfrm>
                <a:off x="1111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" name="Rectangle 18"/>
              <p:cNvSpPr>
                <a:spLocks noChangeArrowheads="1"/>
              </p:cNvSpPr>
              <p:nvPr/>
            </p:nvSpPr>
            <p:spPr bwMode="auto">
              <a:xfrm>
                <a:off x="1292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2" name="Rectangle 19"/>
              <p:cNvSpPr>
                <a:spLocks noChangeArrowheads="1"/>
              </p:cNvSpPr>
              <p:nvPr/>
            </p:nvSpPr>
            <p:spPr bwMode="auto">
              <a:xfrm>
                <a:off x="1474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3" name="Rectangle 20"/>
              <p:cNvSpPr>
                <a:spLocks noChangeArrowheads="1"/>
              </p:cNvSpPr>
              <p:nvPr/>
            </p:nvSpPr>
            <p:spPr bwMode="auto">
              <a:xfrm>
                <a:off x="1655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4" name="Rectangle 21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9" name="Group 22"/>
            <p:cNvGrpSpPr/>
            <p:nvPr/>
          </p:nvGrpSpPr>
          <p:grpSpPr bwMode="auto">
            <a:xfrm>
              <a:off x="3266" y="1321"/>
              <a:ext cx="976" cy="521"/>
              <a:chOff x="1066" y="1321"/>
              <a:chExt cx="976" cy="521"/>
            </a:xfrm>
          </p:grpSpPr>
          <p:sp>
            <p:nvSpPr>
              <p:cNvPr id="31" name="Rectangle 23"/>
              <p:cNvSpPr>
                <a:spLocks noChangeArrowheads="1"/>
              </p:cNvSpPr>
              <p:nvPr/>
            </p:nvSpPr>
            <p:spPr bwMode="auto">
              <a:xfrm>
                <a:off x="1066" y="1321"/>
                <a:ext cx="976" cy="52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" name="Text Box 24"/>
              <p:cNvSpPr txBox="1">
                <a:spLocks noChangeArrowheads="1"/>
              </p:cNvSpPr>
              <p:nvPr/>
            </p:nvSpPr>
            <p:spPr bwMode="auto">
              <a:xfrm>
                <a:off x="1179" y="1457"/>
                <a:ext cx="532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AU" dirty="0" err="1" smtClean="0">
                    <a:solidFill>
                      <a:schemeClr val="bg2"/>
                    </a:solidFill>
                  </a:rPr>
                  <a:t>Baseapp</a:t>
                </a:r>
                <a:endParaRPr lang="en-AU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33" name="Rectangle 25"/>
              <p:cNvSpPr>
                <a:spLocks noChangeArrowheads="1"/>
              </p:cNvSpPr>
              <p:nvPr/>
            </p:nvSpPr>
            <p:spPr bwMode="auto">
              <a:xfrm>
                <a:off x="1111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" name="Rectangle 26"/>
              <p:cNvSpPr>
                <a:spLocks noChangeArrowheads="1"/>
              </p:cNvSpPr>
              <p:nvPr/>
            </p:nvSpPr>
            <p:spPr bwMode="auto">
              <a:xfrm>
                <a:off x="1292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" name="Rectangle 27"/>
              <p:cNvSpPr>
                <a:spLocks noChangeArrowheads="1"/>
              </p:cNvSpPr>
              <p:nvPr/>
            </p:nvSpPr>
            <p:spPr bwMode="auto">
              <a:xfrm>
                <a:off x="1474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6" name="Rectangle 28"/>
              <p:cNvSpPr>
                <a:spLocks noChangeArrowheads="1"/>
              </p:cNvSpPr>
              <p:nvPr/>
            </p:nvSpPr>
            <p:spPr bwMode="auto">
              <a:xfrm>
                <a:off x="1655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" name="Rectangle 29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" name="Group 30"/>
            <p:cNvGrpSpPr/>
            <p:nvPr/>
          </p:nvGrpSpPr>
          <p:grpSpPr bwMode="auto">
            <a:xfrm>
              <a:off x="2161" y="2319"/>
              <a:ext cx="976" cy="521"/>
              <a:chOff x="1050" y="1321"/>
              <a:chExt cx="976" cy="521"/>
            </a:xfrm>
          </p:grpSpPr>
          <p:sp>
            <p:nvSpPr>
              <p:cNvPr id="24" name="Rectangle 31"/>
              <p:cNvSpPr>
                <a:spLocks noChangeArrowheads="1"/>
              </p:cNvSpPr>
              <p:nvPr/>
            </p:nvSpPr>
            <p:spPr bwMode="auto">
              <a:xfrm>
                <a:off x="1050" y="1321"/>
                <a:ext cx="976" cy="52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5" name="Text Box 32"/>
              <p:cNvSpPr txBox="1">
                <a:spLocks noChangeArrowheads="1"/>
              </p:cNvSpPr>
              <p:nvPr/>
            </p:nvSpPr>
            <p:spPr bwMode="auto">
              <a:xfrm>
                <a:off x="1179" y="1457"/>
                <a:ext cx="532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AU" dirty="0" err="1" smtClean="0">
                    <a:solidFill>
                      <a:schemeClr val="bg2"/>
                    </a:solidFill>
                  </a:rPr>
                  <a:t>Baseapp</a:t>
                </a:r>
                <a:endParaRPr lang="en-AU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6" name="Rectangle 33"/>
              <p:cNvSpPr>
                <a:spLocks noChangeArrowheads="1"/>
              </p:cNvSpPr>
              <p:nvPr/>
            </p:nvSpPr>
            <p:spPr bwMode="auto">
              <a:xfrm>
                <a:off x="1111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" name="Rectangle 34"/>
              <p:cNvSpPr>
                <a:spLocks noChangeArrowheads="1"/>
              </p:cNvSpPr>
              <p:nvPr/>
            </p:nvSpPr>
            <p:spPr bwMode="auto">
              <a:xfrm>
                <a:off x="1292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" name="Rectangle 35"/>
              <p:cNvSpPr>
                <a:spLocks noChangeArrowheads="1"/>
              </p:cNvSpPr>
              <p:nvPr/>
            </p:nvSpPr>
            <p:spPr bwMode="auto">
              <a:xfrm>
                <a:off x="1474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" name="Rectangle 36"/>
              <p:cNvSpPr>
                <a:spLocks noChangeArrowheads="1"/>
              </p:cNvSpPr>
              <p:nvPr/>
            </p:nvSpPr>
            <p:spPr bwMode="auto">
              <a:xfrm>
                <a:off x="1655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" name="Rectangle 37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1" name="Rectangle 38" descr="75%"/>
            <p:cNvSpPr>
              <a:spLocks noChangeArrowheads="1"/>
            </p:cNvSpPr>
            <p:nvPr/>
          </p:nvSpPr>
          <p:spPr bwMode="auto">
            <a:xfrm>
              <a:off x="1837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Rectangle 39" descr="75%"/>
            <p:cNvSpPr>
              <a:spLocks noChangeArrowheads="1"/>
            </p:cNvSpPr>
            <p:nvPr/>
          </p:nvSpPr>
          <p:spPr bwMode="auto">
            <a:xfrm>
              <a:off x="3311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40" descr="75%"/>
            <p:cNvSpPr>
              <a:spLocks noChangeArrowheads="1"/>
            </p:cNvSpPr>
            <p:nvPr/>
          </p:nvSpPr>
          <p:spPr bwMode="auto">
            <a:xfrm>
              <a:off x="2404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41" descr="75%"/>
            <p:cNvSpPr>
              <a:spLocks noChangeArrowheads="1"/>
            </p:cNvSpPr>
            <p:nvPr/>
          </p:nvSpPr>
          <p:spPr bwMode="auto">
            <a:xfrm>
              <a:off x="2585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42" descr="75%"/>
            <p:cNvSpPr>
              <a:spLocks noChangeArrowheads="1"/>
            </p:cNvSpPr>
            <p:nvPr/>
          </p:nvSpPr>
          <p:spPr bwMode="auto">
            <a:xfrm>
              <a:off x="2766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43"/>
            <p:cNvSpPr>
              <a:spLocks noChangeShapeType="1"/>
            </p:cNvSpPr>
            <p:nvPr/>
          </p:nvSpPr>
          <p:spPr bwMode="auto">
            <a:xfrm flipV="1">
              <a:off x="2653" y="1820"/>
              <a:ext cx="0" cy="521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44"/>
            <p:cNvSpPr>
              <a:spLocks noChangeShapeType="1"/>
            </p:cNvSpPr>
            <p:nvPr/>
          </p:nvSpPr>
          <p:spPr bwMode="auto">
            <a:xfrm flipV="1">
              <a:off x="2835" y="1820"/>
              <a:ext cx="0" cy="521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8" name="Line 45"/>
            <p:cNvSpPr>
              <a:spLocks noChangeShapeType="1"/>
            </p:cNvSpPr>
            <p:nvPr/>
          </p:nvSpPr>
          <p:spPr bwMode="auto">
            <a:xfrm flipV="1">
              <a:off x="2472" y="1820"/>
              <a:ext cx="0" cy="521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9" name="Line 46"/>
            <p:cNvSpPr>
              <a:spLocks noChangeShapeType="1"/>
            </p:cNvSpPr>
            <p:nvPr/>
          </p:nvSpPr>
          <p:spPr bwMode="auto">
            <a:xfrm flipV="1">
              <a:off x="3016" y="1820"/>
              <a:ext cx="363" cy="521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20" name="Line 47"/>
            <p:cNvSpPr>
              <a:spLocks noChangeShapeType="1"/>
            </p:cNvSpPr>
            <p:nvPr/>
          </p:nvSpPr>
          <p:spPr bwMode="auto">
            <a:xfrm flipH="1" flipV="1">
              <a:off x="1905" y="1820"/>
              <a:ext cx="385" cy="521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21" name="Rectangle 48" descr="75%"/>
            <p:cNvSpPr>
              <a:spLocks noChangeArrowheads="1"/>
            </p:cNvSpPr>
            <p:nvPr/>
          </p:nvSpPr>
          <p:spPr bwMode="auto">
            <a:xfrm>
              <a:off x="4241" y="3022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Text Box 49"/>
            <p:cNvSpPr txBox="1">
              <a:spLocks noChangeArrowheads="1"/>
            </p:cNvSpPr>
            <p:nvPr/>
          </p:nvSpPr>
          <p:spPr bwMode="auto">
            <a:xfrm>
              <a:off x="4400" y="2772"/>
              <a:ext cx="1202" cy="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zh-CN" altLang="en-AU" sz="1400" b="0" dirty="0">
                  <a:solidFill>
                    <a:schemeClr val="bg2"/>
                  </a:solidFill>
                  <a:ea typeface="宋体" panose="02010600030101010101" pitchFamily="2" charset="-122"/>
                </a:rPr>
                <a:t>自己</a:t>
              </a:r>
              <a:r>
                <a:rPr lang="zh-CN" altLang="en-AU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的</a:t>
              </a:r>
              <a:r>
                <a:rPr lang="en-US" altLang="en-AU" sz="140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Entity</a:t>
              </a:r>
              <a:r>
                <a:rPr lang="zh-CN" altLang="en-US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实体</a:t>
              </a:r>
              <a:endParaRPr lang="en-AU" altLang="zh-CN" sz="1400" b="0" dirty="0">
                <a:solidFill>
                  <a:schemeClr val="bg2"/>
                </a:solidFill>
                <a:ea typeface="宋体" panose="02010600030101010101" pitchFamily="2" charset="-122"/>
              </a:endParaRPr>
            </a:p>
            <a:p>
              <a:pPr algn="l"/>
              <a:r>
                <a:rPr lang="zh-CN" altLang="en-AU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其他</a:t>
              </a:r>
              <a:r>
                <a:rPr lang="en-AU" altLang="zh-CN" sz="1400" dirty="0">
                  <a:solidFill>
                    <a:schemeClr val="bg2"/>
                  </a:solidFill>
                  <a:ea typeface="宋体" panose="02010600030101010101" pitchFamily="2" charset="-122"/>
                </a:rPr>
                <a:t>B</a:t>
              </a:r>
              <a:r>
                <a:rPr lang="en-AU" altLang="zh-CN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ase</a:t>
              </a:r>
              <a:r>
                <a:rPr lang="en-US" altLang="zh-CN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a</a:t>
              </a:r>
              <a:r>
                <a:rPr lang="en-AU" altLang="zh-CN" sz="1400" b="0" dirty="0" err="1" smtClean="0">
                  <a:solidFill>
                    <a:schemeClr val="bg2"/>
                  </a:solidFill>
                  <a:ea typeface="宋体" panose="02010600030101010101" pitchFamily="2" charset="-122"/>
                </a:rPr>
                <a:t>pp</a:t>
              </a:r>
              <a:r>
                <a:rPr lang="zh-CN" altLang="en-US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上</a:t>
              </a:r>
              <a:r>
                <a:rPr lang="zh-CN" altLang="en-AU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的</a:t>
              </a:r>
              <a:r>
                <a:rPr lang="en-US" altLang="en-AU" sz="1400" b="0" dirty="0">
                  <a:solidFill>
                    <a:schemeClr val="bg2"/>
                  </a:solidFill>
                  <a:ea typeface="宋体" panose="02010600030101010101" pitchFamily="2" charset="-122"/>
                </a:rPr>
                <a:t>Entity</a:t>
              </a:r>
              <a:r>
                <a:rPr lang="zh-CN" altLang="en-US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实体</a:t>
              </a:r>
              <a:r>
                <a:rPr lang="zh-CN" altLang="en-AU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的</a:t>
              </a:r>
              <a:r>
                <a:rPr lang="zh-CN" altLang="en-AU" sz="1400" b="0" dirty="0">
                  <a:solidFill>
                    <a:schemeClr val="bg2"/>
                  </a:solidFill>
                  <a:ea typeface="宋体" panose="02010600030101010101" pitchFamily="2" charset="-122"/>
                </a:rPr>
                <a:t>备份</a:t>
              </a:r>
              <a:endParaRPr lang="en-AU" altLang="zh-CN" sz="1400" b="0" dirty="0">
                <a:solidFill>
                  <a:schemeClr val="bg2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23" name="Rectangle 50"/>
            <p:cNvSpPr>
              <a:spLocks noChangeArrowheads="1"/>
            </p:cNvSpPr>
            <p:nvPr/>
          </p:nvSpPr>
          <p:spPr bwMode="auto">
            <a:xfrm>
              <a:off x="4241" y="2818"/>
              <a:ext cx="138" cy="138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err="1">
                <a:solidFill>
                  <a:schemeClr val="accent1"/>
                </a:solidFill>
                <a:latin typeface="+mn-ea"/>
                <a:ea typeface="+mn-ea"/>
              </a:rPr>
              <a:t>Entity.allClients</a:t>
            </a:r>
            <a:r>
              <a:rPr lang="en-US" altLang="zh-CN" sz="4900" b="1" dirty="0">
                <a:solidFill>
                  <a:schemeClr val="accent1"/>
                </a:solidFill>
                <a:latin typeface="+mn-ea"/>
                <a:ea typeface="+mn-ea"/>
              </a:rPr>
              <a:t> 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方法调用示例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96288" y="4702261"/>
            <a:ext cx="6491936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107504" y="967137"/>
            <a:ext cx="6480720" cy="36724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467544" y="3231560"/>
            <a:ext cx="5688632" cy="3414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467544" y="1863408"/>
            <a:ext cx="5688632" cy="3414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876256" y="980728"/>
            <a:ext cx="2102499" cy="14100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7001293" y="1223164"/>
            <a:ext cx="139253" cy="11042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7" name="Rectangle 37"/>
          <p:cNvSpPr>
            <a:spLocks noChangeArrowheads="1"/>
          </p:cNvSpPr>
          <p:nvPr/>
        </p:nvSpPr>
        <p:spPr bwMode="auto">
          <a:xfrm>
            <a:off x="7001293" y="1439188"/>
            <a:ext cx="139253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Rectangle 37"/>
          <p:cNvSpPr>
            <a:spLocks noChangeArrowheads="1"/>
          </p:cNvSpPr>
          <p:nvPr/>
        </p:nvSpPr>
        <p:spPr bwMode="auto">
          <a:xfrm>
            <a:off x="7001293" y="1621617"/>
            <a:ext cx="139253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Rectangle 37"/>
          <p:cNvSpPr>
            <a:spLocks noChangeArrowheads="1"/>
          </p:cNvSpPr>
          <p:nvPr/>
        </p:nvSpPr>
        <p:spPr bwMode="auto">
          <a:xfrm>
            <a:off x="7001293" y="1837641"/>
            <a:ext cx="139253" cy="11042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Rectangle 37"/>
          <p:cNvSpPr>
            <a:spLocks noChangeArrowheads="1"/>
          </p:cNvSpPr>
          <p:nvPr/>
        </p:nvSpPr>
        <p:spPr bwMode="auto">
          <a:xfrm>
            <a:off x="7001293" y="2053665"/>
            <a:ext cx="139253" cy="11042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7140546" y="1100897"/>
            <a:ext cx="1829053" cy="116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Base Entity</a:t>
            </a:r>
            <a:endParaRPr lang="en-US" altLang="zh-CN" sz="1400" b="0" dirty="0" smtClean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Real Entity</a:t>
            </a:r>
            <a:endParaRPr lang="en-US" altLang="zh-CN" sz="1400" b="0" dirty="0" smtClean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dirty="0" smtClean="0">
                <a:solidFill>
                  <a:schemeClr val="bg2"/>
                </a:solidFill>
                <a:ea typeface="宋体" panose="02010600030101010101" pitchFamily="2" charset="-122"/>
              </a:rPr>
              <a:t>Ghost</a:t>
            </a:r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 Entity</a:t>
            </a:r>
            <a:endParaRPr lang="en-AU" altLang="zh-CN" sz="1400" b="0" dirty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dirty="0" smtClean="0">
                <a:solidFill>
                  <a:schemeClr val="bg2"/>
                </a:solidFill>
                <a:ea typeface="宋体" panose="02010600030101010101" pitchFamily="2" charset="-122"/>
              </a:rPr>
              <a:t>Player Entity</a:t>
            </a:r>
            <a:endParaRPr lang="en-US" altLang="zh-CN" sz="1400" dirty="0" smtClean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Client Entity</a:t>
            </a:r>
            <a:endParaRPr lang="en-AU" altLang="zh-CN" sz="1400" b="0" dirty="0">
              <a:solidFill>
                <a:schemeClr val="bg2"/>
              </a:solidFill>
              <a:ea typeface="宋体" panose="02010600030101010101" pitchFamily="2" charset="-122"/>
            </a:endParaRPr>
          </a:p>
        </p:txBody>
      </p:sp>
      <p:sp>
        <p:nvSpPr>
          <p:cNvPr id="58" name="Rectangle 15"/>
          <p:cNvSpPr>
            <a:spLocks noChangeArrowheads="1"/>
          </p:cNvSpPr>
          <p:nvPr/>
        </p:nvSpPr>
        <p:spPr bwMode="auto">
          <a:xfrm>
            <a:off x="3419872" y="2348880"/>
            <a:ext cx="1656184" cy="64782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TextBox 58"/>
          <p:cNvSpPr txBox="1"/>
          <p:nvPr/>
        </p:nvSpPr>
        <p:spPr>
          <a:xfrm>
            <a:off x="3779912" y="26996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Baseapp</a:t>
            </a:r>
            <a:endParaRPr lang="zh-CN" altLang="en-US" b="1" dirty="0"/>
          </a:p>
        </p:txBody>
      </p:sp>
      <p:sp>
        <p:nvSpPr>
          <p:cNvPr id="60" name="Rectangle 29"/>
          <p:cNvSpPr>
            <a:spLocks noChangeArrowheads="1"/>
          </p:cNvSpPr>
          <p:nvPr/>
        </p:nvSpPr>
        <p:spPr bwMode="auto">
          <a:xfrm>
            <a:off x="4067944" y="2414057"/>
            <a:ext cx="243844" cy="2321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4067944" y="234888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62" name="Rectangle 15"/>
          <p:cNvSpPr>
            <a:spLocks noChangeArrowheads="1"/>
          </p:cNvSpPr>
          <p:nvPr/>
        </p:nvSpPr>
        <p:spPr bwMode="auto">
          <a:xfrm>
            <a:off x="467544" y="1062028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827584" y="14127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Client</a:t>
            </a:r>
            <a:endParaRPr lang="zh-CN" altLang="en-US" b="1" dirty="0"/>
          </a:p>
        </p:txBody>
      </p:sp>
      <p:sp>
        <p:nvSpPr>
          <p:cNvPr id="64" name="Rectangle 29"/>
          <p:cNvSpPr>
            <a:spLocks noChangeArrowheads="1"/>
          </p:cNvSpPr>
          <p:nvPr/>
        </p:nvSpPr>
        <p:spPr bwMode="auto">
          <a:xfrm>
            <a:off x="1087796" y="1127205"/>
            <a:ext cx="243844" cy="2321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1087796" y="106202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66" name="Rectangle 15"/>
          <p:cNvSpPr>
            <a:spLocks noChangeArrowheads="1"/>
          </p:cNvSpPr>
          <p:nvPr/>
        </p:nvSpPr>
        <p:spPr bwMode="auto">
          <a:xfrm>
            <a:off x="2483768" y="1071320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7" name="TextBox 66"/>
          <p:cNvSpPr txBox="1"/>
          <p:nvPr/>
        </p:nvSpPr>
        <p:spPr>
          <a:xfrm>
            <a:off x="2843808" y="14220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Client</a:t>
            </a:r>
            <a:endParaRPr lang="zh-CN" altLang="en-US" b="1" dirty="0"/>
          </a:p>
        </p:txBody>
      </p:sp>
      <p:sp>
        <p:nvSpPr>
          <p:cNvPr id="68" name="Rectangle 29"/>
          <p:cNvSpPr>
            <a:spLocks noChangeArrowheads="1"/>
          </p:cNvSpPr>
          <p:nvPr/>
        </p:nvSpPr>
        <p:spPr bwMode="auto">
          <a:xfrm>
            <a:off x="3131840" y="1136497"/>
            <a:ext cx="243844" cy="2321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9" name="TextBox 68"/>
          <p:cNvSpPr txBox="1"/>
          <p:nvPr/>
        </p:nvSpPr>
        <p:spPr>
          <a:xfrm>
            <a:off x="3131840" y="107132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70" name="Rectangle 15"/>
          <p:cNvSpPr>
            <a:spLocks noChangeArrowheads="1"/>
          </p:cNvSpPr>
          <p:nvPr/>
        </p:nvSpPr>
        <p:spPr bwMode="auto">
          <a:xfrm>
            <a:off x="4499992" y="1062028"/>
            <a:ext cx="1656184" cy="6571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1" name="TextBox 70"/>
          <p:cNvSpPr txBox="1"/>
          <p:nvPr/>
        </p:nvSpPr>
        <p:spPr>
          <a:xfrm>
            <a:off x="4860032" y="14127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Client</a:t>
            </a:r>
            <a:endParaRPr lang="zh-CN" altLang="en-US" b="1" dirty="0"/>
          </a:p>
        </p:txBody>
      </p:sp>
      <p:sp>
        <p:nvSpPr>
          <p:cNvPr id="72" name="Rectangle 29"/>
          <p:cNvSpPr>
            <a:spLocks noChangeArrowheads="1"/>
          </p:cNvSpPr>
          <p:nvPr/>
        </p:nvSpPr>
        <p:spPr bwMode="auto">
          <a:xfrm>
            <a:off x="5148064" y="1189921"/>
            <a:ext cx="243844" cy="2321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3" name="TextBox 72"/>
          <p:cNvSpPr txBox="1"/>
          <p:nvPr/>
        </p:nvSpPr>
        <p:spPr>
          <a:xfrm>
            <a:off x="5148064" y="112474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74" name="Rectangle 15"/>
          <p:cNvSpPr>
            <a:spLocks noChangeArrowheads="1"/>
          </p:cNvSpPr>
          <p:nvPr/>
        </p:nvSpPr>
        <p:spPr bwMode="auto">
          <a:xfrm>
            <a:off x="539552" y="3798332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5" name="Rectangle 29"/>
          <p:cNvSpPr>
            <a:spLocks noChangeArrowheads="1"/>
          </p:cNvSpPr>
          <p:nvPr/>
        </p:nvSpPr>
        <p:spPr bwMode="auto">
          <a:xfrm>
            <a:off x="727756" y="385421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539552" y="41490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Cellapp1-cell1</a:t>
            </a:r>
            <a:endParaRPr lang="zh-CN" alt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727756" y="378904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78" name="Rectangle 29"/>
          <p:cNvSpPr>
            <a:spLocks noChangeArrowheads="1"/>
          </p:cNvSpPr>
          <p:nvPr/>
        </p:nvSpPr>
        <p:spPr bwMode="auto">
          <a:xfrm>
            <a:off x="1259632" y="386350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9" name="TextBox 78"/>
          <p:cNvSpPr txBox="1"/>
          <p:nvPr/>
        </p:nvSpPr>
        <p:spPr>
          <a:xfrm>
            <a:off x="1259632" y="379833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80" name="Rectangle 15"/>
          <p:cNvSpPr>
            <a:spLocks noChangeArrowheads="1"/>
          </p:cNvSpPr>
          <p:nvPr/>
        </p:nvSpPr>
        <p:spPr bwMode="auto">
          <a:xfrm>
            <a:off x="2555776" y="3807624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1" name="TextBox 80"/>
          <p:cNvSpPr txBox="1"/>
          <p:nvPr/>
        </p:nvSpPr>
        <p:spPr>
          <a:xfrm>
            <a:off x="2583596" y="4158372"/>
            <a:ext cx="1556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Cellapp2-cell2</a:t>
            </a:r>
            <a:endParaRPr lang="zh-CN" altLang="en-US" b="1" dirty="0"/>
          </a:p>
        </p:txBody>
      </p:sp>
      <p:sp>
        <p:nvSpPr>
          <p:cNvPr id="82" name="Rectangle 29"/>
          <p:cNvSpPr>
            <a:spLocks noChangeArrowheads="1"/>
          </p:cNvSpPr>
          <p:nvPr/>
        </p:nvSpPr>
        <p:spPr bwMode="auto">
          <a:xfrm>
            <a:off x="1763688" y="387280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3" name="TextBox 82"/>
          <p:cNvSpPr txBox="1"/>
          <p:nvPr/>
        </p:nvSpPr>
        <p:spPr>
          <a:xfrm>
            <a:off x="1763688" y="3807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84" name="Rectangle 15"/>
          <p:cNvSpPr>
            <a:spLocks noChangeArrowheads="1"/>
          </p:cNvSpPr>
          <p:nvPr/>
        </p:nvSpPr>
        <p:spPr bwMode="auto">
          <a:xfrm>
            <a:off x="4644008" y="3807624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5" name="TextBox 84"/>
          <p:cNvSpPr txBox="1"/>
          <p:nvPr/>
        </p:nvSpPr>
        <p:spPr>
          <a:xfrm>
            <a:off x="4710290" y="4139788"/>
            <a:ext cx="1517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Cellapp3-cell3</a:t>
            </a:r>
            <a:endParaRPr lang="zh-CN" altLang="en-US" b="1" dirty="0"/>
          </a:p>
        </p:txBody>
      </p:sp>
      <p:sp>
        <p:nvSpPr>
          <p:cNvPr id="86" name="Rectangle 29"/>
          <p:cNvSpPr>
            <a:spLocks noChangeArrowheads="1"/>
          </p:cNvSpPr>
          <p:nvPr/>
        </p:nvSpPr>
        <p:spPr bwMode="auto">
          <a:xfrm>
            <a:off x="2771800" y="385421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7" name="TextBox 86"/>
          <p:cNvSpPr txBox="1"/>
          <p:nvPr/>
        </p:nvSpPr>
        <p:spPr>
          <a:xfrm>
            <a:off x="2771800" y="378904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88" name="Rectangle 29"/>
          <p:cNvSpPr>
            <a:spLocks noChangeArrowheads="1"/>
          </p:cNvSpPr>
          <p:nvPr/>
        </p:nvSpPr>
        <p:spPr bwMode="auto">
          <a:xfrm>
            <a:off x="3303676" y="386350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9" name="TextBox 88"/>
          <p:cNvSpPr txBox="1"/>
          <p:nvPr/>
        </p:nvSpPr>
        <p:spPr>
          <a:xfrm>
            <a:off x="3303676" y="379833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90" name="Rectangle 29"/>
          <p:cNvSpPr>
            <a:spLocks noChangeArrowheads="1"/>
          </p:cNvSpPr>
          <p:nvPr/>
        </p:nvSpPr>
        <p:spPr bwMode="auto">
          <a:xfrm>
            <a:off x="3807732" y="3872801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1" name="TextBox 90"/>
          <p:cNvSpPr txBox="1"/>
          <p:nvPr/>
        </p:nvSpPr>
        <p:spPr>
          <a:xfrm>
            <a:off x="3807732" y="3807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92" name="Rectangle 29"/>
          <p:cNvSpPr>
            <a:spLocks noChangeArrowheads="1"/>
          </p:cNvSpPr>
          <p:nvPr/>
        </p:nvSpPr>
        <p:spPr bwMode="auto">
          <a:xfrm>
            <a:off x="4876400" y="385421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3" name="TextBox 92"/>
          <p:cNvSpPr txBox="1"/>
          <p:nvPr/>
        </p:nvSpPr>
        <p:spPr>
          <a:xfrm>
            <a:off x="4876400" y="378904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94" name="Rectangle 29"/>
          <p:cNvSpPr>
            <a:spLocks noChangeArrowheads="1"/>
          </p:cNvSpPr>
          <p:nvPr/>
        </p:nvSpPr>
        <p:spPr bwMode="auto">
          <a:xfrm>
            <a:off x="5408276" y="386350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5" name="TextBox 94"/>
          <p:cNvSpPr txBox="1"/>
          <p:nvPr/>
        </p:nvSpPr>
        <p:spPr>
          <a:xfrm>
            <a:off x="5408276" y="379833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96" name="Rectangle 29"/>
          <p:cNvSpPr>
            <a:spLocks noChangeArrowheads="1"/>
          </p:cNvSpPr>
          <p:nvPr/>
        </p:nvSpPr>
        <p:spPr bwMode="auto">
          <a:xfrm>
            <a:off x="5912332" y="387280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7" name="TextBox 96"/>
          <p:cNvSpPr txBox="1"/>
          <p:nvPr/>
        </p:nvSpPr>
        <p:spPr>
          <a:xfrm>
            <a:off x="5912332" y="3807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04" name="矩形 103"/>
          <p:cNvSpPr/>
          <p:nvPr/>
        </p:nvSpPr>
        <p:spPr>
          <a:xfrm>
            <a:off x="96288" y="4751386"/>
            <a:ext cx="3257301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Space1 - Cell1</a:t>
            </a:r>
            <a:endParaRPr lang="zh-CN" altLang="en-US" b="1" dirty="0"/>
          </a:p>
        </p:txBody>
      </p:sp>
      <p:sp>
        <p:nvSpPr>
          <p:cNvPr id="105" name="矩形 104"/>
          <p:cNvSpPr/>
          <p:nvPr/>
        </p:nvSpPr>
        <p:spPr>
          <a:xfrm>
            <a:off x="3375684" y="4751386"/>
            <a:ext cx="3212540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Cell2</a:t>
            </a:r>
            <a:endParaRPr lang="zh-CN" altLang="en-US" b="1" dirty="0"/>
          </a:p>
        </p:txBody>
      </p:sp>
      <p:sp>
        <p:nvSpPr>
          <p:cNvPr id="106" name="矩形 105"/>
          <p:cNvSpPr/>
          <p:nvPr/>
        </p:nvSpPr>
        <p:spPr>
          <a:xfrm>
            <a:off x="96288" y="5733256"/>
            <a:ext cx="6491935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Cell3</a:t>
            </a:r>
            <a:endParaRPr lang="zh-CN" altLang="en-US" b="1" dirty="0"/>
          </a:p>
        </p:txBody>
      </p:sp>
      <p:sp>
        <p:nvSpPr>
          <p:cNvPr id="107" name="Rectangle 29"/>
          <p:cNvSpPr>
            <a:spLocks noChangeArrowheads="1"/>
          </p:cNvSpPr>
          <p:nvPr/>
        </p:nvSpPr>
        <p:spPr bwMode="auto">
          <a:xfrm>
            <a:off x="1043608" y="486232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08" name="TextBox 107"/>
          <p:cNvSpPr txBox="1"/>
          <p:nvPr/>
        </p:nvSpPr>
        <p:spPr>
          <a:xfrm>
            <a:off x="1043608" y="47971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09" name="Rectangle 29"/>
          <p:cNvSpPr>
            <a:spLocks noChangeArrowheads="1"/>
          </p:cNvSpPr>
          <p:nvPr/>
        </p:nvSpPr>
        <p:spPr bwMode="auto">
          <a:xfrm>
            <a:off x="2167916" y="4871621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0" name="TextBox 109"/>
          <p:cNvSpPr txBox="1"/>
          <p:nvPr/>
        </p:nvSpPr>
        <p:spPr>
          <a:xfrm>
            <a:off x="2167916" y="480644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11" name="Rectangle 29"/>
          <p:cNvSpPr>
            <a:spLocks noChangeArrowheads="1"/>
          </p:cNvSpPr>
          <p:nvPr/>
        </p:nvSpPr>
        <p:spPr bwMode="auto">
          <a:xfrm>
            <a:off x="4887852" y="485303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2" name="TextBox 111"/>
          <p:cNvSpPr txBox="1"/>
          <p:nvPr/>
        </p:nvSpPr>
        <p:spPr>
          <a:xfrm>
            <a:off x="4904220" y="47878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13" name="Rectangle 29"/>
          <p:cNvSpPr>
            <a:spLocks noChangeArrowheads="1"/>
          </p:cNvSpPr>
          <p:nvPr/>
        </p:nvSpPr>
        <p:spPr bwMode="auto">
          <a:xfrm>
            <a:off x="4644008" y="534780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4" name="TextBox 113"/>
          <p:cNvSpPr txBox="1"/>
          <p:nvPr/>
        </p:nvSpPr>
        <p:spPr>
          <a:xfrm>
            <a:off x="4660376" y="5282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15" name="Rectangle 29"/>
          <p:cNvSpPr>
            <a:spLocks noChangeArrowheads="1"/>
          </p:cNvSpPr>
          <p:nvPr/>
        </p:nvSpPr>
        <p:spPr bwMode="auto">
          <a:xfrm>
            <a:off x="5192252" y="5357093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6" name="TextBox 115"/>
          <p:cNvSpPr txBox="1"/>
          <p:nvPr/>
        </p:nvSpPr>
        <p:spPr>
          <a:xfrm>
            <a:off x="5175884" y="529191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20" name="Rectangle 29"/>
          <p:cNvSpPr>
            <a:spLocks noChangeArrowheads="1"/>
          </p:cNvSpPr>
          <p:nvPr/>
        </p:nvSpPr>
        <p:spPr bwMode="auto">
          <a:xfrm>
            <a:off x="1735868" y="111791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1" name="TextBox 120"/>
          <p:cNvSpPr txBox="1"/>
          <p:nvPr/>
        </p:nvSpPr>
        <p:spPr>
          <a:xfrm>
            <a:off x="1735868" y="10527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22" name="Rectangle 29"/>
          <p:cNvSpPr>
            <a:spLocks noChangeArrowheads="1"/>
          </p:cNvSpPr>
          <p:nvPr/>
        </p:nvSpPr>
        <p:spPr bwMode="auto">
          <a:xfrm>
            <a:off x="1735868" y="139665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3" name="TextBox 122"/>
          <p:cNvSpPr txBox="1"/>
          <p:nvPr/>
        </p:nvSpPr>
        <p:spPr>
          <a:xfrm>
            <a:off x="1735868" y="133147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24" name="Rectangle 29"/>
          <p:cNvSpPr>
            <a:spLocks noChangeArrowheads="1"/>
          </p:cNvSpPr>
          <p:nvPr/>
        </p:nvSpPr>
        <p:spPr bwMode="auto">
          <a:xfrm>
            <a:off x="3779912" y="111791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5" name="TextBox 124"/>
          <p:cNvSpPr txBox="1"/>
          <p:nvPr/>
        </p:nvSpPr>
        <p:spPr>
          <a:xfrm>
            <a:off x="3779912" y="10527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26" name="Rectangle 29"/>
          <p:cNvSpPr>
            <a:spLocks noChangeArrowheads="1"/>
          </p:cNvSpPr>
          <p:nvPr/>
        </p:nvSpPr>
        <p:spPr bwMode="auto">
          <a:xfrm>
            <a:off x="3779912" y="139665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7" name="TextBox 126"/>
          <p:cNvSpPr txBox="1"/>
          <p:nvPr/>
        </p:nvSpPr>
        <p:spPr>
          <a:xfrm>
            <a:off x="3779912" y="133147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28" name="Rectangle 29"/>
          <p:cNvSpPr>
            <a:spLocks noChangeArrowheads="1"/>
          </p:cNvSpPr>
          <p:nvPr/>
        </p:nvSpPr>
        <p:spPr bwMode="auto">
          <a:xfrm>
            <a:off x="5768316" y="111791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9" name="TextBox 128"/>
          <p:cNvSpPr txBox="1"/>
          <p:nvPr/>
        </p:nvSpPr>
        <p:spPr>
          <a:xfrm>
            <a:off x="5768316" y="10527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30" name="Rectangle 29"/>
          <p:cNvSpPr>
            <a:spLocks noChangeArrowheads="1"/>
          </p:cNvSpPr>
          <p:nvPr/>
        </p:nvSpPr>
        <p:spPr bwMode="auto">
          <a:xfrm>
            <a:off x="5768316" y="139665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31" name="TextBox 130"/>
          <p:cNvSpPr txBox="1"/>
          <p:nvPr/>
        </p:nvSpPr>
        <p:spPr>
          <a:xfrm>
            <a:off x="5768316" y="133147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32" name="右大括号 131"/>
          <p:cNvSpPr/>
          <p:nvPr/>
        </p:nvSpPr>
        <p:spPr>
          <a:xfrm>
            <a:off x="6660232" y="4748407"/>
            <a:ext cx="216024" cy="19438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TextBox 132"/>
          <p:cNvSpPr txBox="1"/>
          <p:nvPr/>
        </p:nvSpPr>
        <p:spPr>
          <a:xfrm>
            <a:off x="6943352" y="5538718"/>
            <a:ext cx="1968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FF0000"/>
                </a:solidFill>
              </a:rPr>
              <a:t>在一个</a:t>
            </a:r>
            <a:r>
              <a:rPr lang="en-US" altLang="zh-CN" sz="1600" dirty="0" smtClean="0">
                <a:solidFill>
                  <a:srgbClr val="FF0000"/>
                </a:solidFill>
              </a:rPr>
              <a:t>space</a:t>
            </a:r>
            <a:r>
              <a:rPr lang="zh-CN" altLang="en-US" sz="1600" dirty="0" smtClean="0">
                <a:solidFill>
                  <a:srgbClr val="FF0000"/>
                </a:solidFill>
              </a:rPr>
              <a:t>上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75" name="任意多边形 174"/>
          <p:cNvSpPr/>
          <p:nvPr/>
        </p:nvSpPr>
        <p:spPr>
          <a:xfrm>
            <a:off x="1310054" y="1380392"/>
            <a:ext cx="29051" cy="131885"/>
          </a:xfrm>
          <a:custGeom>
            <a:avLst/>
            <a:gdLst>
              <a:gd name="connsiteX0" fmla="*/ 0 w 29051"/>
              <a:gd name="connsiteY0" fmla="*/ 0 h 131885"/>
              <a:gd name="connsiteX1" fmla="*/ 26377 w 29051"/>
              <a:gd name="connsiteY1" fmla="*/ 131885 h 13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051" h="131885">
                <a:moveTo>
                  <a:pt x="0" y="0"/>
                </a:moveTo>
                <a:cubicBezTo>
                  <a:pt x="41456" y="69093"/>
                  <a:pt x="26377" y="26873"/>
                  <a:pt x="26377" y="13188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7" name="直接箭头连接符 176"/>
          <p:cNvCxnSpPr/>
          <p:nvPr/>
        </p:nvCxnSpPr>
        <p:spPr>
          <a:xfrm flipH="1" flipV="1">
            <a:off x="1287452" y="1380392"/>
            <a:ext cx="163247" cy="10104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15"/>
          <p:cNvSpPr>
            <a:spLocks noChangeArrowheads="1"/>
          </p:cNvSpPr>
          <p:nvPr/>
        </p:nvSpPr>
        <p:spPr bwMode="auto">
          <a:xfrm>
            <a:off x="1403648" y="2339588"/>
            <a:ext cx="1656184" cy="64782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Rectangle 29"/>
          <p:cNvSpPr>
            <a:spLocks noChangeArrowheads="1"/>
          </p:cNvSpPr>
          <p:nvPr/>
        </p:nvSpPr>
        <p:spPr bwMode="auto">
          <a:xfrm>
            <a:off x="1591852" y="2395473"/>
            <a:ext cx="243844" cy="2321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763688" y="26903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Baseapp</a:t>
            </a:r>
            <a:endParaRPr lang="zh-CN" alt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591852" y="233029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56" name="Rectangle 29"/>
          <p:cNvSpPr>
            <a:spLocks noChangeArrowheads="1"/>
          </p:cNvSpPr>
          <p:nvPr/>
        </p:nvSpPr>
        <p:spPr bwMode="auto">
          <a:xfrm>
            <a:off x="2339752" y="2404765"/>
            <a:ext cx="243844" cy="2321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2339752" y="233958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78" name="圆角矩形标注 177"/>
          <p:cNvSpPr/>
          <p:nvPr/>
        </p:nvSpPr>
        <p:spPr>
          <a:xfrm>
            <a:off x="6847385" y="4038509"/>
            <a:ext cx="2160240" cy="1117849"/>
          </a:xfrm>
          <a:prstGeom prst="wedgeRoundRectCallout">
            <a:avLst>
              <a:gd name="adj1" fmla="val -325885"/>
              <a:gd name="adj2" fmla="val -52855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SzPct val="100000"/>
              <a:buFont typeface="Arial" panose="020B0604020202020204" pitchFamily="34" charset="0"/>
              <a:buNone/>
            </a:pPr>
            <a:r>
              <a:rPr lang="zh-CN" altLang="en-AU" b="1" dirty="0" smtClean="0">
                <a:solidFill>
                  <a:srgbClr val="C00000"/>
                </a:solidFill>
                <a:ea typeface="宋体" panose="02010600030101010101" pitchFamily="2" charset="-122"/>
              </a:rPr>
              <a:t>在</a:t>
            </a:r>
            <a:r>
              <a:rPr lang="en-AU" altLang="zh-CN" b="1" dirty="0" smtClean="0">
                <a:solidFill>
                  <a:srgbClr val="C00000"/>
                </a:solidFill>
                <a:ea typeface="宋体" panose="02010600030101010101" pitchFamily="2" charset="-122"/>
              </a:rPr>
              <a:t>cell</a:t>
            </a:r>
            <a:r>
              <a:rPr lang="zh-CN" altLang="en-AU" b="1" dirty="0" smtClean="0">
                <a:solidFill>
                  <a:srgbClr val="C00000"/>
                </a:solidFill>
                <a:ea typeface="宋体" panose="02010600030101010101" pitchFamily="2" charset="-122"/>
              </a:rPr>
              <a:t>上调用 </a:t>
            </a:r>
            <a:r>
              <a:rPr lang="en-AU" altLang="zh-CN" b="1" dirty="0" err="1" smtClean="0">
                <a:solidFill>
                  <a:srgbClr val="C00000"/>
                </a:solidFill>
              </a:rPr>
              <a:t>A.allClients.chat</a:t>
            </a:r>
            <a:r>
              <a:rPr lang="en-AU" altLang="zh-CN" b="1" dirty="0" smtClean="0">
                <a:solidFill>
                  <a:srgbClr val="C00000"/>
                </a:solidFill>
              </a:rPr>
              <a:t>() </a:t>
            </a:r>
            <a:endParaRPr lang="en-AU" altLang="zh-CN" b="1" dirty="0">
              <a:solidFill>
                <a:srgbClr val="C00000"/>
              </a:solidFill>
            </a:endParaRPr>
          </a:p>
        </p:txBody>
      </p:sp>
      <p:sp>
        <p:nvSpPr>
          <p:cNvPr id="180" name="圆角矩形标注 179"/>
          <p:cNvSpPr/>
          <p:nvPr/>
        </p:nvSpPr>
        <p:spPr>
          <a:xfrm>
            <a:off x="6782271" y="2758862"/>
            <a:ext cx="2225353" cy="945396"/>
          </a:xfrm>
          <a:prstGeom prst="wedgeRoundRectCallout">
            <a:avLst>
              <a:gd name="adj1" fmla="val -206529"/>
              <a:gd name="adj2" fmla="val -132803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SzPct val="100000"/>
            </a:pPr>
            <a:r>
              <a:rPr lang="zh-CN" altLang="en-AU" b="1" dirty="0">
                <a:solidFill>
                  <a:srgbClr val="C00000"/>
                </a:solidFill>
                <a:ea typeface="宋体" panose="02010600030101010101" pitchFamily="2" charset="-122"/>
              </a:rPr>
              <a:t>使得客户端</a:t>
            </a:r>
            <a:r>
              <a:rPr lang="en-AU" altLang="zh-CN" b="1" dirty="0">
                <a:solidFill>
                  <a:srgbClr val="C00000"/>
                </a:solidFill>
                <a:ea typeface="宋体" panose="02010600030101010101" pitchFamily="2" charset="-122"/>
              </a:rPr>
              <a:t>A,B</a:t>
            </a:r>
            <a:r>
              <a:rPr lang="zh-CN" altLang="en-AU" b="1" dirty="0">
                <a:solidFill>
                  <a:srgbClr val="C00000"/>
                </a:solidFill>
                <a:ea typeface="宋体" panose="02010600030101010101" pitchFamily="2" charset="-122"/>
              </a:rPr>
              <a:t>和</a:t>
            </a:r>
            <a:r>
              <a:rPr lang="en-AU" altLang="zh-CN" b="1" dirty="0">
                <a:solidFill>
                  <a:srgbClr val="C00000"/>
                </a:solidFill>
                <a:ea typeface="宋体" panose="02010600030101010101" pitchFamily="2" charset="-122"/>
              </a:rPr>
              <a:t>C</a:t>
            </a:r>
            <a:r>
              <a:rPr lang="zh-CN" altLang="en-AU" b="1" dirty="0">
                <a:solidFill>
                  <a:srgbClr val="C00000"/>
                </a:solidFill>
                <a:ea typeface="宋体" panose="02010600030101010101" pitchFamily="2" charset="-122"/>
              </a:rPr>
              <a:t>上的</a:t>
            </a:r>
            <a:r>
              <a:rPr lang="en-AU" altLang="zh-CN" b="1" dirty="0" err="1">
                <a:solidFill>
                  <a:srgbClr val="C00000"/>
                </a:solidFill>
                <a:ea typeface="宋体" panose="02010600030101010101" pitchFamily="2" charset="-122"/>
              </a:rPr>
              <a:t>A</a:t>
            </a:r>
            <a:r>
              <a:rPr lang="en-AU" altLang="zh-CN" b="1" dirty="0" err="1">
                <a:solidFill>
                  <a:srgbClr val="C00000"/>
                </a:solidFill>
              </a:rPr>
              <a:t>.chat</a:t>
            </a:r>
            <a:r>
              <a:rPr lang="en-AU" altLang="zh-CN" b="1" dirty="0">
                <a:solidFill>
                  <a:srgbClr val="C00000"/>
                </a:solidFill>
              </a:rPr>
              <a:t>() </a:t>
            </a:r>
            <a:r>
              <a:rPr lang="zh-CN" altLang="en-AU" b="1" dirty="0">
                <a:solidFill>
                  <a:srgbClr val="C00000"/>
                </a:solidFill>
                <a:ea typeface="宋体" panose="02010600030101010101" pitchFamily="2" charset="-122"/>
              </a:rPr>
              <a:t>都被调用</a:t>
            </a:r>
            <a:endParaRPr lang="zh-CN" altLang="en-AU" b="1" dirty="0">
              <a:solidFill>
                <a:srgbClr val="C00000"/>
              </a:solidFill>
              <a:ea typeface="宋体" panose="02010600030101010101" pitchFamily="2" charset="-122"/>
            </a:endParaRPr>
          </a:p>
        </p:txBody>
      </p:sp>
      <p:cxnSp>
        <p:nvCxnSpPr>
          <p:cNvPr id="182" name="直接箭头连接符 181"/>
          <p:cNvCxnSpPr>
            <a:stCxn id="74" idx="0"/>
          </p:cNvCxnSpPr>
          <p:nvPr/>
        </p:nvCxnSpPr>
        <p:spPr>
          <a:xfrm flipV="1">
            <a:off x="1367644" y="2987411"/>
            <a:ext cx="83055" cy="8109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直接箭头连接符 4"/>
          <p:cNvCxnSpPr>
            <a:endCxn id="125" idx="1"/>
          </p:cNvCxnSpPr>
          <p:nvPr/>
        </p:nvCxnSpPr>
        <p:spPr>
          <a:xfrm flipV="1">
            <a:off x="3059832" y="1237402"/>
            <a:ext cx="720080" cy="11021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直接箭头连接符 6"/>
          <p:cNvCxnSpPr>
            <a:stCxn id="74" idx="0"/>
            <a:endCxn id="54" idx="2"/>
          </p:cNvCxnSpPr>
          <p:nvPr/>
        </p:nvCxnSpPr>
        <p:spPr>
          <a:xfrm flipV="1">
            <a:off x="1367644" y="3059668"/>
            <a:ext cx="1008112" cy="7386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79" idx="0"/>
          </p:cNvCxnSpPr>
          <p:nvPr/>
        </p:nvCxnSpPr>
        <p:spPr>
          <a:xfrm flipV="1">
            <a:off x="1309546" y="2987412"/>
            <a:ext cx="2938418" cy="810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V="1">
            <a:off x="4860032" y="1246694"/>
            <a:ext cx="908284" cy="1144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9698" y="131948"/>
            <a:ext cx="921702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err="1" smtClean="0">
                <a:solidFill>
                  <a:schemeClr val="accent1"/>
                </a:solidFill>
                <a:latin typeface="+mn-ea"/>
              </a:rPr>
              <a:t>Entity.otherClients</a:t>
            </a:r>
            <a:r>
              <a:rPr lang="en-US" altLang="zh-CN" sz="4900" b="1" dirty="0" smtClean="0">
                <a:solidFill>
                  <a:schemeClr val="accent1"/>
                </a:solidFill>
                <a:latin typeface="+mn-ea"/>
              </a:rPr>
              <a:t> 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</a:rPr>
              <a:t>方法调用示例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1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zh-CN" sz="2000" dirty="0" err="1"/>
              <a:t>self.otherClients.chat</a:t>
            </a:r>
            <a:r>
              <a:rPr lang="en-GB" altLang="zh-CN" sz="2000" dirty="0"/>
              <a:t>()</a:t>
            </a:r>
            <a:r>
              <a:rPr lang="zh-CN" altLang="en-GB" sz="2000" dirty="0">
                <a:ea typeface="宋体" panose="02010600030101010101" pitchFamily="2" charset="-122"/>
              </a:rPr>
              <a:t>使得所有可以看到</a:t>
            </a:r>
            <a:r>
              <a:rPr lang="en-GB" altLang="zh-CN" sz="2000" dirty="0"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ea typeface="宋体" panose="02010600030101010101" pitchFamily="2" charset="-122"/>
              </a:rPr>
              <a:t>的玩家客户端上</a:t>
            </a:r>
            <a:r>
              <a:rPr lang="zh-CN" altLang="en-GB" sz="2000" dirty="0" smtClean="0">
                <a:ea typeface="宋体" panose="02010600030101010101" pitchFamily="2" charset="-122"/>
              </a:rPr>
              <a:t>的</a:t>
            </a:r>
            <a:r>
              <a:rPr lang="en-GB" altLang="zh-CN" sz="2000" dirty="0" smtClean="0">
                <a:ea typeface="宋体" panose="02010600030101010101" pitchFamily="2" charset="-122"/>
              </a:rPr>
              <a:t>Entity </a:t>
            </a:r>
            <a:r>
              <a:rPr lang="en-GB" altLang="zh-CN" sz="2000" dirty="0"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ea typeface="宋体" panose="02010600030101010101" pitchFamily="2" charset="-122"/>
              </a:rPr>
              <a:t>的</a:t>
            </a:r>
            <a:r>
              <a:rPr lang="en-GB" altLang="zh-CN" sz="2000" dirty="0">
                <a:ea typeface="宋体" panose="02010600030101010101" pitchFamily="2" charset="-122"/>
              </a:rPr>
              <a:t>chat()</a:t>
            </a:r>
            <a:r>
              <a:rPr lang="zh-CN" altLang="en-GB" sz="2000" dirty="0">
                <a:ea typeface="宋体" panose="02010600030101010101" pitchFamily="2" charset="-122"/>
              </a:rPr>
              <a:t>函数被调用，</a:t>
            </a:r>
            <a:r>
              <a:rPr lang="en-GB" altLang="zh-CN" sz="2000" dirty="0"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ea typeface="宋体" panose="02010600030101010101" pitchFamily="2" charset="-122"/>
              </a:rPr>
              <a:t>客户端本身除外。</a:t>
            </a:r>
            <a:endParaRPr lang="en-GB" altLang="zh-CN" sz="2000" dirty="0"/>
          </a:p>
          <a:p>
            <a:pPr>
              <a:lnSpc>
                <a:spcPct val="91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zh-CN" altLang="en-GB" sz="2000" dirty="0">
                <a:ea typeface="宋体" panose="02010600030101010101" pitchFamily="2" charset="-122"/>
              </a:rPr>
              <a:t>如果一个玩家在</a:t>
            </a:r>
            <a:r>
              <a:rPr lang="en-GB" altLang="zh-CN" sz="2000" dirty="0"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ea typeface="宋体" panose="02010600030101010101" pitchFamily="2" charset="-122"/>
              </a:rPr>
              <a:t>所在的同一</a:t>
            </a:r>
            <a:r>
              <a:rPr lang="zh-CN" altLang="en-GB" sz="2000" dirty="0" smtClean="0">
                <a:ea typeface="宋体" panose="02010600030101010101" pitchFamily="2" charset="-122"/>
              </a:rPr>
              <a:t>个</a:t>
            </a:r>
            <a:r>
              <a:rPr lang="en-GB" altLang="zh-CN" sz="2000" dirty="0" smtClean="0">
                <a:ea typeface="宋体" panose="02010600030101010101" pitchFamily="2" charset="-122"/>
              </a:rPr>
              <a:t>Space</a:t>
            </a:r>
            <a:r>
              <a:rPr lang="zh-CN" altLang="en-GB" sz="2000" dirty="0">
                <a:ea typeface="宋体" panose="02010600030101010101" pitchFamily="2" charset="-122"/>
              </a:rPr>
              <a:t>，并且</a:t>
            </a:r>
            <a:r>
              <a:rPr lang="en-GB" altLang="zh-CN" sz="2000" dirty="0"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ea typeface="宋体" panose="02010600030101010101" pitchFamily="2" charset="-122"/>
              </a:rPr>
              <a:t>处于其</a:t>
            </a:r>
            <a:r>
              <a:rPr lang="en-GB" altLang="zh-CN" sz="2000" dirty="0" smtClean="0">
                <a:ea typeface="宋体" panose="02010600030101010101" pitchFamily="2" charset="-122"/>
              </a:rPr>
              <a:t>AOI</a:t>
            </a:r>
            <a:r>
              <a:rPr lang="zh-CN" altLang="en-GB" sz="2000" dirty="0">
                <a:ea typeface="宋体" panose="02010600030101010101" pitchFamily="2" charset="-122"/>
              </a:rPr>
              <a:t>范围内，那么这个玩家的客户端就能看到</a:t>
            </a:r>
            <a:r>
              <a:rPr lang="en-GB" altLang="zh-CN" sz="2000" dirty="0">
                <a:ea typeface="宋体" panose="02010600030101010101" pitchFamily="2" charset="-122"/>
              </a:rPr>
              <a:t>A</a:t>
            </a:r>
            <a:r>
              <a:rPr lang="zh-CN" altLang="en-GB" sz="2000" dirty="0">
                <a:ea typeface="宋体" panose="02010600030101010101" pitchFamily="2" charset="-122"/>
              </a:rPr>
              <a:t>。</a:t>
            </a:r>
            <a:endParaRPr lang="en-GB" altLang="zh-CN" sz="2000" dirty="0"/>
          </a:p>
          <a:p>
            <a:pPr>
              <a:lnSpc>
                <a:spcPct val="91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zh-CN" altLang="en-GB" sz="2000" dirty="0">
                <a:ea typeface="宋体" panose="02010600030101010101" pitchFamily="2" charset="-122"/>
              </a:rPr>
              <a:t>通常用于在该玩家客户端立即见到效果的初始动作，它用</a:t>
            </a:r>
            <a:r>
              <a:rPr lang="en-GB" altLang="zh-CN" sz="2000" dirty="0" err="1">
                <a:ea typeface="宋体" panose="02010600030101010101" pitchFamily="2" charset="-122"/>
              </a:rPr>
              <a:t>otherClients</a:t>
            </a:r>
            <a:r>
              <a:rPr lang="zh-CN" altLang="en-GB" sz="2000" dirty="0">
                <a:ea typeface="宋体" panose="02010600030101010101" pitchFamily="2" charset="-122"/>
              </a:rPr>
              <a:t>的方式把该动作广播到其它玩家客户端。例如：跳跃。</a:t>
            </a:r>
            <a:r>
              <a:rPr lang="en-GB" altLang="zh-CN" sz="2000" dirty="0"/>
              <a:t> </a:t>
            </a:r>
            <a:endParaRPr lang="en-GB" altLang="zh-CN" sz="2000" dirty="0"/>
          </a:p>
        </p:txBody>
      </p:sp>
      <p:sp>
        <p:nvSpPr>
          <p:cNvPr id="72" name="Text Box 36"/>
          <p:cNvSpPr txBox="1">
            <a:spLocks noChangeArrowheads="1"/>
          </p:cNvSpPr>
          <p:nvPr/>
        </p:nvSpPr>
        <p:spPr bwMode="auto">
          <a:xfrm>
            <a:off x="1508125" y="7850188"/>
            <a:ext cx="1674813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SzPct val="100000"/>
              <a:buFont typeface="Arial" panose="020B0604020202020204" pitchFamily="34" charset="0"/>
              <a:buNone/>
            </a:pPr>
            <a:r>
              <a:rPr lang="en-AU" sz="1200" b="0"/>
              <a:t>… </a:t>
            </a:r>
            <a:r>
              <a:rPr lang="zh-CN" altLang="en-AU" sz="1200" b="0">
                <a:ea typeface="宋体" panose="02010600030101010101" pitchFamily="2" charset="-122"/>
              </a:rPr>
              <a:t>导致</a:t>
            </a:r>
            <a:r>
              <a:rPr lang="en-AU" sz="1200" b="0"/>
              <a:t>A.chat()</a:t>
            </a:r>
            <a:r>
              <a:rPr lang="zh-CN" altLang="en-AU" sz="1200" b="0">
                <a:ea typeface="宋体" panose="02010600030101010101" pitchFamily="2" charset="-122"/>
              </a:rPr>
              <a:t>被调用</a:t>
            </a:r>
            <a:endParaRPr lang="en-AU" sz="1200" b="0"/>
          </a:p>
        </p:txBody>
      </p:sp>
      <p:sp>
        <p:nvSpPr>
          <p:cNvPr id="22" name="矩形 21"/>
          <p:cNvSpPr/>
          <p:nvPr/>
        </p:nvSpPr>
        <p:spPr>
          <a:xfrm>
            <a:off x="89124" y="3284984"/>
            <a:ext cx="9019380" cy="34563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251520" y="3501008"/>
            <a:ext cx="1189037" cy="48418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err="1" smtClean="0">
                <a:latin typeface="Arial Black" panose="020B0A04020102020204" pitchFamily="34" charset="0"/>
              </a:rPr>
              <a:t>Cellapp</a:t>
            </a:r>
            <a:endParaRPr lang="en-US" altLang="zh-CN" sz="1200" b="1" dirty="0" smtClean="0">
              <a:latin typeface="Arial Black" panose="020B0A04020102020204" pitchFamily="34" charset="0"/>
            </a:endParaRPr>
          </a:p>
          <a:p>
            <a:pPr algn="ctr"/>
            <a:r>
              <a:rPr lang="en-US" altLang="zh-CN" sz="1200" b="1" dirty="0" smtClean="0">
                <a:latin typeface="Arial Black" panose="020B0A04020102020204" pitchFamily="34" charset="0"/>
              </a:rPr>
              <a:t>Player A</a:t>
            </a:r>
            <a:endParaRPr lang="zh-CN" altLang="en-US" sz="1200" b="1" dirty="0">
              <a:latin typeface="Arial Black" panose="020B0A04020102020204" pitchFamily="34" charset="0"/>
            </a:endParaRPr>
          </a:p>
        </p:txBody>
      </p:sp>
      <p:sp>
        <p:nvSpPr>
          <p:cNvPr id="59" name="Line 13"/>
          <p:cNvSpPr>
            <a:spLocks noChangeShapeType="1"/>
          </p:cNvSpPr>
          <p:nvPr/>
        </p:nvSpPr>
        <p:spPr bwMode="auto">
          <a:xfrm>
            <a:off x="329282" y="6416675"/>
            <a:ext cx="6330950" cy="0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60" name="Line 14"/>
          <p:cNvSpPr>
            <a:spLocks noChangeShapeType="1"/>
          </p:cNvSpPr>
          <p:nvPr/>
        </p:nvSpPr>
        <p:spPr bwMode="auto">
          <a:xfrm>
            <a:off x="329282" y="3985194"/>
            <a:ext cx="0" cy="24314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zh-CN" altLang="en-US"/>
          </a:p>
        </p:txBody>
      </p:sp>
      <p:sp>
        <p:nvSpPr>
          <p:cNvPr id="61" name="Rectangle 22"/>
          <p:cNvSpPr>
            <a:spLocks noChangeArrowheads="1"/>
          </p:cNvSpPr>
          <p:nvPr/>
        </p:nvSpPr>
        <p:spPr bwMode="auto">
          <a:xfrm>
            <a:off x="1124620" y="6148388"/>
            <a:ext cx="4549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zh-CN" dirty="0" err="1" smtClean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self.clientEntity</a:t>
            </a:r>
            <a:r>
              <a:rPr lang="en-US" altLang="zh-CN" dirty="0" smtClean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(</a:t>
            </a:r>
            <a:r>
              <a:rPr lang="en-US" altLang="zh-CN" dirty="0" err="1" smtClean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entityX</a:t>
            </a:r>
            <a:r>
              <a:rPr lang="en-US" altLang="zh-CN" dirty="0" smtClean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).</a:t>
            </a:r>
            <a:r>
              <a:rPr lang="en-US" altLang="zh-CN" dirty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chat()</a:t>
            </a:r>
            <a:endParaRPr lang="en-US" altLang="zh-CN" dirty="0">
              <a:solidFill>
                <a:srgbClr val="00007D"/>
              </a:solidFill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6708354" y="6165304"/>
            <a:ext cx="1079003" cy="4841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Client A</a:t>
            </a:r>
            <a:endParaRPr lang="zh-CN" alt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920881" y="6289452"/>
            <a:ext cx="1043607" cy="2616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1100" dirty="0" smtClean="0">
                <a:solidFill>
                  <a:srgbClr val="FFFF00"/>
                </a:solidFill>
                <a:sym typeface="Wingdings" panose="05000000000000000000" pitchFamily="2" charset="2"/>
              </a:rPr>
              <a:t></a:t>
            </a:r>
            <a:r>
              <a:rPr lang="en-US" altLang="zh-CN" sz="1100" b="1" dirty="0" err="1">
                <a:solidFill>
                  <a:srgbClr val="FFFF00"/>
                </a:solidFill>
                <a:latin typeface="Arial Black" panose="020B0A04020102020204" pitchFamily="34" charset="0"/>
                <a:ea typeface="宋体" panose="02010600030101010101" pitchFamily="2" charset="-122"/>
              </a:rPr>
              <a:t>entityX</a:t>
            </a:r>
            <a:endParaRPr lang="zh-CN" altLang="en-US" sz="1100" b="1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31948"/>
            <a:ext cx="9972600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err="1" smtClean="0">
                <a:solidFill>
                  <a:schemeClr val="accent1"/>
                </a:solidFill>
                <a:latin typeface="+mn-ea"/>
                <a:ea typeface="+mn-ea"/>
              </a:rPr>
              <a:t>Entity.</a:t>
            </a:r>
            <a:r>
              <a:rPr lang="en-US" altLang="zh-CN" sz="4900" b="1" dirty="0" err="1" smtClean="0">
                <a:solidFill>
                  <a:schemeClr val="accent1"/>
                </a:solidFill>
                <a:latin typeface="+mn-ea"/>
              </a:rPr>
              <a:t>otherClients</a:t>
            </a:r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 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方法调用示例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96288" y="4702261"/>
            <a:ext cx="6491936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107504" y="967137"/>
            <a:ext cx="6480720" cy="36724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467544" y="3231560"/>
            <a:ext cx="5688632" cy="3414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467544" y="1863408"/>
            <a:ext cx="5688632" cy="3414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876256" y="980728"/>
            <a:ext cx="2102499" cy="14100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7001293" y="1223164"/>
            <a:ext cx="139253" cy="11042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7" name="Rectangle 37"/>
          <p:cNvSpPr>
            <a:spLocks noChangeArrowheads="1"/>
          </p:cNvSpPr>
          <p:nvPr/>
        </p:nvSpPr>
        <p:spPr bwMode="auto">
          <a:xfrm>
            <a:off x="7001293" y="1439188"/>
            <a:ext cx="139253" cy="1104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48" name="Rectangle 37"/>
          <p:cNvSpPr>
            <a:spLocks noChangeArrowheads="1"/>
          </p:cNvSpPr>
          <p:nvPr/>
        </p:nvSpPr>
        <p:spPr bwMode="auto">
          <a:xfrm>
            <a:off x="7001293" y="1621617"/>
            <a:ext cx="139253" cy="11042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Rectangle 37"/>
          <p:cNvSpPr>
            <a:spLocks noChangeArrowheads="1"/>
          </p:cNvSpPr>
          <p:nvPr/>
        </p:nvSpPr>
        <p:spPr bwMode="auto">
          <a:xfrm>
            <a:off x="7001293" y="1837641"/>
            <a:ext cx="139253" cy="11042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0" name="Rectangle 37"/>
          <p:cNvSpPr>
            <a:spLocks noChangeArrowheads="1"/>
          </p:cNvSpPr>
          <p:nvPr/>
        </p:nvSpPr>
        <p:spPr bwMode="auto">
          <a:xfrm>
            <a:off x="7001293" y="2053665"/>
            <a:ext cx="139253" cy="11042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7140546" y="1100897"/>
            <a:ext cx="1829053" cy="1169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Base Entity</a:t>
            </a:r>
            <a:endParaRPr lang="en-US" altLang="zh-CN" sz="1400" b="0" dirty="0" smtClean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Real Entity</a:t>
            </a:r>
            <a:endParaRPr lang="en-US" altLang="zh-CN" sz="1400" b="0" dirty="0" smtClean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dirty="0" smtClean="0">
                <a:solidFill>
                  <a:schemeClr val="bg2"/>
                </a:solidFill>
                <a:ea typeface="宋体" panose="02010600030101010101" pitchFamily="2" charset="-122"/>
              </a:rPr>
              <a:t>Ghost</a:t>
            </a:r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 Entity</a:t>
            </a:r>
            <a:endParaRPr lang="en-AU" altLang="zh-CN" sz="1400" b="0" dirty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dirty="0" smtClean="0">
                <a:solidFill>
                  <a:schemeClr val="bg2"/>
                </a:solidFill>
                <a:ea typeface="宋体" panose="02010600030101010101" pitchFamily="2" charset="-122"/>
              </a:rPr>
              <a:t>Player Entity</a:t>
            </a:r>
            <a:endParaRPr lang="en-US" altLang="zh-CN" sz="1400" dirty="0" smtClean="0">
              <a:solidFill>
                <a:schemeClr val="bg2"/>
              </a:solidFill>
              <a:ea typeface="宋体" panose="02010600030101010101" pitchFamily="2" charset="-122"/>
            </a:endParaRPr>
          </a:p>
          <a:p>
            <a:pPr algn="l"/>
            <a:r>
              <a:rPr lang="en-US" altLang="zh-CN" sz="1400" b="0" dirty="0" smtClean="0">
                <a:solidFill>
                  <a:schemeClr val="bg2"/>
                </a:solidFill>
                <a:ea typeface="宋体" panose="02010600030101010101" pitchFamily="2" charset="-122"/>
              </a:rPr>
              <a:t>Client Entity</a:t>
            </a:r>
            <a:endParaRPr lang="en-AU" altLang="zh-CN" sz="1400" b="0" dirty="0">
              <a:solidFill>
                <a:schemeClr val="bg2"/>
              </a:solidFill>
              <a:ea typeface="宋体" panose="02010600030101010101" pitchFamily="2" charset="-122"/>
            </a:endParaRPr>
          </a:p>
        </p:txBody>
      </p:sp>
      <p:sp>
        <p:nvSpPr>
          <p:cNvPr id="58" name="Rectangle 15"/>
          <p:cNvSpPr>
            <a:spLocks noChangeArrowheads="1"/>
          </p:cNvSpPr>
          <p:nvPr/>
        </p:nvSpPr>
        <p:spPr bwMode="auto">
          <a:xfrm>
            <a:off x="3419872" y="2348880"/>
            <a:ext cx="1656184" cy="64782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9" name="TextBox 58"/>
          <p:cNvSpPr txBox="1"/>
          <p:nvPr/>
        </p:nvSpPr>
        <p:spPr>
          <a:xfrm>
            <a:off x="3779912" y="269962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Baseapp</a:t>
            </a:r>
            <a:endParaRPr lang="zh-CN" altLang="en-US" b="1" dirty="0"/>
          </a:p>
        </p:txBody>
      </p:sp>
      <p:sp>
        <p:nvSpPr>
          <p:cNvPr id="60" name="Rectangle 29"/>
          <p:cNvSpPr>
            <a:spLocks noChangeArrowheads="1"/>
          </p:cNvSpPr>
          <p:nvPr/>
        </p:nvSpPr>
        <p:spPr bwMode="auto">
          <a:xfrm>
            <a:off x="4067944" y="2414057"/>
            <a:ext cx="243844" cy="2321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1" name="TextBox 60"/>
          <p:cNvSpPr txBox="1"/>
          <p:nvPr/>
        </p:nvSpPr>
        <p:spPr>
          <a:xfrm>
            <a:off x="4067944" y="234888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62" name="Rectangle 15"/>
          <p:cNvSpPr>
            <a:spLocks noChangeArrowheads="1"/>
          </p:cNvSpPr>
          <p:nvPr/>
        </p:nvSpPr>
        <p:spPr bwMode="auto">
          <a:xfrm>
            <a:off x="467544" y="1062028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827584" y="14127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Client</a:t>
            </a:r>
            <a:endParaRPr lang="zh-CN" altLang="en-US" b="1" dirty="0"/>
          </a:p>
        </p:txBody>
      </p:sp>
      <p:sp>
        <p:nvSpPr>
          <p:cNvPr id="64" name="Rectangle 29"/>
          <p:cNvSpPr>
            <a:spLocks noChangeArrowheads="1"/>
          </p:cNvSpPr>
          <p:nvPr/>
        </p:nvSpPr>
        <p:spPr bwMode="auto">
          <a:xfrm>
            <a:off x="1087796" y="1127205"/>
            <a:ext cx="243844" cy="2321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1087796" y="106202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66" name="Rectangle 15"/>
          <p:cNvSpPr>
            <a:spLocks noChangeArrowheads="1"/>
          </p:cNvSpPr>
          <p:nvPr/>
        </p:nvSpPr>
        <p:spPr bwMode="auto">
          <a:xfrm>
            <a:off x="2483768" y="1071320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7" name="TextBox 66"/>
          <p:cNvSpPr txBox="1"/>
          <p:nvPr/>
        </p:nvSpPr>
        <p:spPr>
          <a:xfrm>
            <a:off x="2843808" y="142206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Client</a:t>
            </a:r>
            <a:endParaRPr lang="zh-CN" altLang="en-US" b="1" dirty="0"/>
          </a:p>
        </p:txBody>
      </p:sp>
      <p:sp>
        <p:nvSpPr>
          <p:cNvPr id="68" name="Rectangle 29"/>
          <p:cNvSpPr>
            <a:spLocks noChangeArrowheads="1"/>
          </p:cNvSpPr>
          <p:nvPr/>
        </p:nvSpPr>
        <p:spPr bwMode="auto">
          <a:xfrm>
            <a:off x="3131840" y="1136497"/>
            <a:ext cx="243844" cy="2321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69" name="TextBox 68"/>
          <p:cNvSpPr txBox="1"/>
          <p:nvPr/>
        </p:nvSpPr>
        <p:spPr>
          <a:xfrm>
            <a:off x="3131840" y="107132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70" name="Rectangle 15"/>
          <p:cNvSpPr>
            <a:spLocks noChangeArrowheads="1"/>
          </p:cNvSpPr>
          <p:nvPr/>
        </p:nvSpPr>
        <p:spPr bwMode="auto">
          <a:xfrm>
            <a:off x="4499992" y="1062028"/>
            <a:ext cx="1656184" cy="6571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1" name="TextBox 70"/>
          <p:cNvSpPr txBox="1"/>
          <p:nvPr/>
        </p:nvSpPr>
        <p:spPr>
          <a:xfrm>
            <a:off x="4860032" y="14127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Client</a:t>
            </a:r>
            <a:endParaRPr lang="zh-CN" altLang="en-US" b="1" dirty="0"/>
          </a:p>
        </p:txBody>
      </p:sp>
      <p:sp>
        <p:nvSpPr>
          <p:cNvPr id="72" name="Rectangle 29"/>
          <p:cNvSpPr>
            <a:spLocks noChangeArrowheads="1"/>
          </p:cNvSpPr>
          <p:nvPr/>
        </p:nvSpPr>
        <p:spPr bwMode="auto">
          <a:xfrm>
            <a:off x="5148064" y="1189921"/>
            <a:ext cx="243844" cy="23214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3" name="TextBox 72"/>
          <p:cNvSpPr txBox="1"/>
          <p:nvPr/>
        </p:nvSpPr>
        <p:spPr>
          <a:xfrm>
            <a:off x="5148064" y="112474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74" name="Rectangle 15"/>
          <p:cNvSpPr>
            <a:spLocks noChangeArrowheads="1"/>
          </p:cNvSpPr>
          <p:nvPr/>
        </p:nvSpPr>
        <p:spPr bwMode="auto">
          <a:xfrm>
            <a:off x="539552" y="3798332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5" name="Rectangle 29"/>
          <p:cNvSpPr>
            <a:spLocks noChangeArrowheads="1"/>
          </p:cNvSpPr>
          <p:nvPr/>
        </p:nvSpPr>
        <p:spPr bwMode="auto">
          <a:xfrm>
            <a:off x="727756" y="385421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539552" y="41490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Cellapp1-cell1</a:t>
            </a:r>
            <a:endParaRPr lang="zh-CN" alt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727756" y="378904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78" name="Rectangle 29"/>
          <p:cNvSpPr>
            <a:spLocks noChangeArrowheads="1"/>
          </p:cNvSpPr>
          <p:nvPr/>
        </p:nvSpPr>
        <p:spPr bwMode="auto">
          <a:xfrm>
            <a:off x="1259632" y="386350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79" name="TextBox 78"/>
          <p:cNvSpPr txBox="1"/>
          <p:nvPr/>
        </p:nvSpPr>
        <p:spPr>
          <a:xfrm>
            <a:off x="1259632" y="379833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80" name="Rectangle 15"/>
          <p:cNvSpPr>
            <a:spLocks noChangeArrowheads="1"/>
          </p:cNvSpPr>
          <p:nvPr/>
        </p:nvSpPr>
        <p:spPr bwMode="auto">
          <a:xfrm>
            <a:off x="2555776" y="3807624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1" name="TextBox 80"/>
          <p:cNvSpPr txBox="1"/>
          <p:nvPr/>
        </p:nvSpPr>
        <p:spPr>
          <a:xfrm>
            <a:off x="2583596" y="4158372"/>
            <a:ext cx="1556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Cellapp2-cell2</a:t>
            </a:r>
            <a:endParaRPr lang="zh-CN" altLang="en-US" b="1" dirty="0"/>
          </a:p>
        </p:txBody>
      </p:sp>
      <p:sp>
        <p:nvSpPr>
          <p:cNvPr id="82" name="Rectangle 29"/>
          <p:cNvSpPr>
            <a:spLocks noChangeArrowheads="1"/>
          </p:cNvSpPr>
          <p:nvPr/>
        </p:nvSpPr>
        <p:spPr bwMode="auto">
          <a:xfrm>
            <a:off x="1763688" y="387280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3" name="TextBox 82"/>
          <p:cNvSpPr txBox="1"/>
          <p:nvPr/>
        </p:nvSpPr>
        <p:spPr>
          <a:xfrm>
            <a:off x="1763688" y="3807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84" name="Rectangle 15"/>
          <p:cNvSpPr>
            <a:spLocks noChangeArrowheads="1"/>
          </p:cNvSpPr>
          <p:nvPr/>
        </p:nvSpPr>
        <p:spPr bwMode="auto">
          <a:xfrm>
            <a:off x="4644008" y="3807624"/>
            <a:ext cx="1656184" cy="64782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5" name="TextBox 84"/>
          <p:cNvSpPr txBox="1"/>
          <p:nvPr/>
        </p:nvSpPr>
        <p:spPr>
          <a:xfrm>
            <a:off x="4710290" y="4139788"/>
            <a:ext cx="1517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Cellapp3-cell3</a:t>
            </a:r>
            <a:endParaRPr lang="zh-CN" altLang="en-US" b="1" dirty="0"/>
          </a:p>
        </p:txBody>
      </p:sp>
      <p:sp>
        <p:nvSpPr>
          <p:cNvPr id="86" name="Rectangle 29"/>
          <p:cNvSpPr>
            <a:spLocks noChangeArrowheads="1"/>
          </p:cNvSpPr>
          <p:nvPr/>
        </p:nvSpPr>
        <p:spPr bwMode="auto">
          <a:xfrm>
            <a:off x="2771800" y="385421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7" name="TextBox 86"/>
          <p:cNvSpPr txBox="1"/>
          <p:nvPr/>
        </p:nvSpPr>
        <p:spPr>
          <a:xfrm>
            <a:off x="2771800" y="378904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88" name="Rectangle 29"/>
          <p:cNvSpPr>
            <a:spLocks noChangeArrowheads="1"/>
          </p:cNvSpPr>
          <p:nvPr/>
        </p:nvSpPr>
        <p:spPr bwMode="auto">
          <a:xfrm>
            <a:off x="3303676" y="386350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89" name="TextBox 88"/>
          <p:cNvSpPr txBox="1"/>
          <p:nvPr/>
        </p:nvSpPr>
        <p:spPr>
          <a:xfrm>
            <a:off x="3303676" y="379833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90" name="Rectangle 29"/>
          <p:cNvSpPr>
            <a:spLocks noChangeArrowheads="1"/>
          </p:cNvSpPr>
          <p:nvPr/>
        </p:nvSpPr>
        <p:spPr bwMode="auto">
          <a:xfrm>
            <a:off x="3807732" y="3872801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1" name="TextBox 90"/>
          <p:cNvSpPr txBox="1"/>
          <p:nvPr/>
        </p:nvSpPr>
        <p:spPr>
          <a:xfrm>
            <a:off x="3807732" y="3807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92" name="Rectangle 29"/>
          <p:cNvSpPr>
            <a:spLocks noChangeArrowheads="1"/>
          </p:cNvSpPr>
          <p:nvPr/>
        </p:nvSpPr>
        <p:spPr bwMode="auto">
          <a:xfrm>
            <a:off x="4876400" y="3854217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3" name="TextBox 92"/>
          <p:cNvSpPr txBox="1"/>
          <p:nvPr/>
        </p:nvSpPr>
        <p:spPr>
          <a:xfrm>
            <a:off x="4876400" y="378904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94" name="Rectangle 29"/>
          <p:cNvSpPr>
            <a:spLocks noChangeArrowheads="1"/>
          </p:cNvSpPr>
          <p:nvPr/>
        </p:nvSpPr>
        <p:spPr bwMode="auto">
          <a:xfrm>
            <a:off x="5408276" y="3863509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5" name="TextBox 94"/>
          <p:cNvSpPr txBox="1"/>
          <p:nvPr/>
        </p:nvSpPr>
        <p:spPr>
          <a:xfrm>
            <a:off x="5408276" y="379833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96" name="Rectangle 29"/>
          <p:cNvSpPr>
            <a:spLocks noChangeArrowheads="1"/>
          </p:cNvSpPr>
          <p:nvPr/>
        </p:nvSpPr>
        <p:spPr bwMode="auto">
          <a:xfrm>
            <a:off x="5912332" y="387280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7" name="TextBox 96"/>
          <p:cNvSpPr txBox="1"/>
          <p:nvPr/>
        </p:nvSpPr>
        <p:spPr>
          <a:xfrm>
            <a:off x="5912332" y="3807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04" name="矩形 103"/>
          <p:cNvSpPr/>
          <p:nvPr/>
        </p:nvSpPr>
        <p:spPr>
          <a:xfrm>
            <a:off x="96288" y="4751386"/>
            <a:ext cx="3257301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Space1 - Cell1</a:t>
            </a:r>
            <a:endParaRPr lang="zh-CN" altLang="en-US" b="1" dirty="0"/>
          </a:p>
        </p:txBody>
      </p:sp>
      <p:sp>
        <p:nvSpPr>
          <p:cNvPr id="105" name="矩形 104"/>
          <p:cNvSpPr/>
          <p:nvPr/>
        </p:nvSpPr>
        <p:spPr>
          <a:xfrm>
            <a:off x="3375684" y="4751386"/>
            <a:ext cx="3212540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Cell2</a:t>
            </a:r>
            <a:endParaRPr lang="zh-CN" altLang="en-US" b="1" dirty="0"/>
          </a:p>
        </p:txBody>
      </p:sp>
      <p:sp>
        <p:nvSpPr>
          <p:cNvPr id="106" name="矩形 105"/>
          <p:cNvSpPr/>
          <p:nvPr/>
        </p:nvSpPr>
        <p:spPr>
          <a:xfrm>
            <a:off x="96288" y="5733256"/>
            <a:ext cx="6491935" cy="9589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Space1 - Cell3</a:t>
            </a:r>
            <a:endParaRPr lang="zh-CN" altLang="en-US" b="1" dirty="0"/>
          </a:p>
        </p:txBody>
      </p:sp>
      <p:sp>
        <p:nvSpPr>
          <p:cNvPr id="107" name="Rectangle 29"/>
          <p:cNvSpPr>
            <a:spLocks noChangeArrowheads="1"/>
          </p:cNvSpPr>
          <p:nvPr/>
        </p:nvSpPr>
        <p:spPr bwMode="auto">
          <a:xfrm>
            <a:off x="1043608" y="4862329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08" name="TextBox 107"/>
          <p:cNvSpPr txBox="1"/>
          <p:nvPr/>
        </p:nvSpPr>
        <p:spPr>
          <a:xfrm>
            <a:off x="1043608" y="4797152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09" name="Rectangle 29"/>
          <p:cNvSpPr>
            <a:spLocks noChangeArrowheads="1"/>
          </p:cNvSpPr>
          <p:nvPr/>
        </p:nvSpPr>
        <p:spPr bwMode="auto">
          <a:xfrm>
            <a:off x="2167916" y="4871621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0" name="TextBox 109"/>
          <p:cNvSpPr txBox="1"/>
          <p:nvPr/>
        </p:nvSpPr>
        <p:spPr>
          <a:xfrm>
            <a:off x="2167916" y="480644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11" name="Rectangle 29"/>
          <p:cNvSpPr>
            <a:spLocks noChangeArrowheads="1"/>
          </p:cNvSpPr>
          <p:nvPr/>
        </p:nvSpPr>
        <p:spPr bwMode="auto">
          <a:xfrm>
            <a:off x="4887852" y="4853037"/>
            <a:ext cx="243844" cy="2321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2" name="TextBox 111"/>
          <p:cNvSpPr txBox="1"/>
          <p:nvPr/>
        </p:nvSpPr>
        <p:spPr>
          <a:xfrm>
            <a:off x="4904220" y="4787860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13" name="Rectangle 29"/>
          <p:cNvSpPr>
            <a:spLocks noChangeArrowheads="1"/>
          </p:cNvSpPr>
          <p:nvPr/>
        </p:nvSpPr>
        <p:spPr bwMode="auto">
          <a:xfrm>
            <a:off x="4644008" y="5347801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4" name="TextBox 113"/>
          <p:cNvSpPr txBox="1"/>
          <p:nvPr/>
        </p:nvSpPr>
        <p:spPr>
          <a:xfrm>
            <a:off x="4660376" y="5282624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15" name="Rectangle 29"/>
          <p:cNvSpPr>
            <a:spLocks noChangeArrowheads="1"/>
          </p:cNvSpPr>
          <p:nvPr/>
        </p:nvSpPr>
        <p:spPr bwMode="auto">
          <a:xfrm>
            <a:off x="5192252" y="5357093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16" name="TextBox 115"/>
          <p:cNvSpPr txBox="1"/>
          <p:nvPr/>
        </p:nvSpPr>
        <p:spPr>
          <a:xfrm>
            <a:off x="5175884" y="529191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20" name="Rectangle 29"/>
          <p:cNvSpPr>
            <a:spLocks noChangeArrowheads="1"/>
          </p:cNvSpPr>
          <p:nvPr/>
        </p:nvSpPr>
        <p:spPr bwMode="auto">
          <a:xfrm>
            <a:off x="1735868" y="111791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1" name="TextBox 120"/>
          <p:cNvSpPr txBox="1"/>
          <p:nvPr/>
        </p:nvSpPr>
        <p:spPr>
          <a:xfrm>
            <a:off x="1735868" y="10527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22" name="Rectangle 29"/>
          <p:cNvSpPr>
            <a:spLocks noChangeArrowheads="1"/>
          </p:cNvSpPr>
          <p:nvPr/>
        </p:nvSpPr>
        <p:spPr bwMode="auto">
          <a:xfrm>
            <a:off x="1735868" y="139665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3" name="TextBox 122"/>
          <p:cNvSpPr txBox="1"/>
          <p:nvPr/>
        </p:nvSpPr>
        <p:spPr>
          <a:xfrm>
            <a:off x="1735868" y="133147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24" name="Rectangle 29"/>
          <p:cNvSpPr>
            <a:spLocks noChangeArrowheads="1"/>
          </p:cNvSpPr>
          <p:nvPr/>
        </p:nvSpPr>
        <p:spPr bwMode="auto">
          <a:xfrm>
            <a:off x="3779912" y="111791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5" name="TextBox 124"/>
          <p:cNvSpPr txBox="1"/>
          <p:nvPr/>
        </p:nvSpPr>
        <p:spPr>
          <a:xfrm>
            <a:off x="3779912" y="10527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26" name="Rectangle 29"/>
          <p:cNvSpPr>
            <a:spLocks noChangeArrowheads="1"/>
          </p:cNvSpPr>
          <p:nvPr/>
        </p:nvSpPr>
        <p:spPr bwMode="auto">
          <a:xfrm>
            <a:off x="3779912" y="139665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7" name="TextBox 126"/>
          <p:cNvSpPr txBox="1"/>
          <p:nvPr/>
        </p:nvSpPr>
        <p:spPr>
          <a:xfrm>
            <a:off x="3779912" y="133147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128" name="Rectangle 29"/>
          <p:cNvSpPr>
            <a:spLocks noChangeArrowheads="1"/>
          </p:cNvSpPr>
          <p:nvPr/>
        </p:nvSpPr>
        <p:spPr bwMode="auto">
          <a:xfrm>
            <a:off x="5768316" y="111791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29" name="TextBox 128"/>
          <p:cNvSpPr txBox="1"/>
          <p:nvPr/>
        </p:nvSpPr>
        <p:spPr>
          <a:xfrm>
            <a:off x="5768316" y="105273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130" name="Rectangle 29"/>
          <p:cNvSpPr>
            <a:spLocks noChangeArrowheads="1"/>
          </p:cNvSpPr>
          <p:nvPr/>
        </p:nvSpPr>
        <p:spPr bwMode="auto">
          <a:xfrm>
            <a:off x="5768316" y="1396653"/>
            <a:ext cx="243844" cy="23214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131" name="TextBox 130"/>
          <p:cNvSpPr txBox="1"/>
          <p:nvPr/>
        </p:nvSpPr>
        <p:spPr>
          <a:xfrm>
            <a:off x="5768316" y="133147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32" name="右大括号 131"/>
          <p:cNvSpPr/>
          <p:nvPr/>
        </p:nvSpPr>
        <p:spPr>
          <a:xfrm>
            <a:off x="6660232" y="4748407"/>
            <a:ext cx="216024" cy="19438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TextBox 132"/>
          <p:cNvSpPr txBox="1"/>
          <p:nvPr/>
        </p:nvSpPr>
        <p:spPr>
          <a:xfrm>
            <a:off x="6943352" y="5538718"/>
            <a:ext cx="1968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FF0000"/>
                </a:solidFill>
              </a:rPr>
              <a:t>在一个</a:t>
            </a:r>
            <a:r>
              <a:rPr lang="en-US" altLang="zh-CN" sz="1600" dirty="0" smtClean="0">
                <a:solidFill>
                  <a:srgbClr val="FF0000"/>
                </a:solidFill>
              </a:rPr>
              <a:t>space</a:t>
            </a:r>
            <a:r>
              <a:rPr lang="zh-CN" altLang="en-US" sz="1600" dirty="0" smtClean="0">
                <a:solidFill>
                  <a:srgbClr val="FF0000"/>
                </a:solidFill>
              </a:rPr>
              <a:t>上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75" name="任意多边形 174"/>
          <p:cNvSpPr/>
          <p:nvPr/>
        </p:nvSpPr>
        <p:spPr>
          <a:xfrm>
            <a:off x="1310054" y="1380392"/>
            <a:ext cx="29051" cy="131885"/>
          </a:xfrm>
          <a:custGeom>
            <a:avLst/>
            <a:gdLst>
              <a:gd name="connsiteX0" fmla="*/ 0 w 29051"/>
              <a:gd name="connsiteY0" fmla="*/ 0 h 131885"/>
              <a:gd name="connsiteX1" fmla="*/ 26377 w 29051"/>
              <a:gd name="connsiteY1" fmla="*/ 131885 h 13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051" h="131885">
                <a:moveTo>
                  <a:pt x="0" y="0"/>
                </a:moveTo>
                <a:cubicBezTo>
                  <a:pt x="41456" y="69093"/>
                  <a:pt x="26377" y="26873"/>
                  <a:pt x="26377" y="13188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Rectangle 15"/>
          <p:cNvSpPr>
            <a:spLocks noChangeArrowheads="1"/>
          </p:cNvSpPr>
          <p:nvPr/>
        </p:nvSpPr>
        <p:spPr bwMode="auto">
          <a:xfrm>
            <a:off x="1403648" y="2339588"/>
            <a:ext cx="1656184" cy="64782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3" name="Rectangle 29"/>
          <p:cNvSpPr>
            <a:spLocks noChangeArrowheads="1"/>
          </p:cNvSpPr>
          <p:nvPr/>
        </p:nvSpPr>
        <p:spPr bwMode="auto">
          <a:xfrm>
            <a:off x="1591852" y="2395473"/>
            <a:ext cx="243844" cy="2321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763688" y="269033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Baseapp</a:t>
            </a:r>
            <a:endParaRPr lang="zh-CN" alt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591852" y="233029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56" name="Rectangle 29"/>
          <p:cNvSpPr>
            <a:spLocks noChangeArrowheads="1"/>
          </p:cNvSpPr>
          <p:nvPr/>
        </p:nvSpPr>
        <p:spPr bwMode="auto">
          <a:xfrm>
            <a:off x="2339752" y="2404765"/>
            <a:ext cx="243844" cy="23214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2339752" y="2339588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</a:t>
            </a:r>
            <a:endParaRPr lang="zh-CN" altLang="en-US" dirty="0"/>
          </a:p>
        </p:txBody>
      </p:sp>
      <p:sp>
        <p:nvSpPr>
          <p:cNvPr id="178" name="圆角矩形标注 177"/>
          <p:cNvSpPr/>
          <p:nvPr/>
        </p:nvSpPr>
        <p:spPr>
          <a:xfrm>
            <a:off x="6847385" y="4038509"/>
            <a:ext cx="2160240" cy="1117849"/>
          </a:xfrm>
          <a:prstGeom prst="wedgeRoundRectCallout">
            <a:avLst>
              <a:gd name="adj1" fmla="val -325885"/>
              <a:gd name="adj2" fmla="val -52855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SzPct val="100000"/>
              <a:buFont typeface="Arial" panose="020B0604020202020204" pitchFamily="34" charset="0"/>
              <a:buNone/>
            </a:pPr>
            <a:r>
              <a:rPr lang="zh-CN" altLang="en-AU" b="1" dirty="0" smtClean="0">
                <a:solidFill>
                  <a:srgbClr val="C00000"/>
                </a:solidFill>
                <a:ea typeface="宋体" panose="02010600030101010101" pitchFamily="2" charset="-122"/>
              </a:rPr>
              <a:t>在</a:t>
            </a:r>
            <a:r>
              <a:rPr lang="en-AU" altLang="zh-CN" b="1" dirty="0" smtClean="0">
                <a:solidFill>
                  <a:srgbClr val="C00000"/>
                </a:solidFill>
                <a:ea typeface="宋体" panose="02010600030101010101" pitchFamily="2" charset="-122"/>
              </a:rPr>
              <a:t>cell</a:t>
            </a:r>
            <a:r>
              <a:rPr lang="zh-CN" altLang="en-AU" b="1" dirty="0" smtClean="0">
                <a:solidFill>
                  <a:srgbClr val="C00000"/>
                </a:solidFill>
                <a:ea typeface="宋体" panose="02010600030101010101" pitchFamily="2" charset="-122"/>
              </a:rPr>
              <a:t>上调用 </a:t>
            </a:r>
            <a:r>
              <a:rPr lang="en-AU" altLang="zh-CN" b="1" dirty="0" err="1" smtClean="0">
                <a:solidFill>
                  <a:srgbClr val="C00000"/>
                </a:solidFill>
              </a:rPr>
              <a:t>A.OtherClients.jump</a:t>
            </a:r>
            <a:r>
              <a:rPr lang="en-AU" altLang="zh-CN" b="1" dirty="0" smtClean="0">
                <a:solidFill>
                  <a:srgbClr val="C00000"/>
                </a:solidFill>
              </a:rPr>
              <a:t>() </a:t>
            </a:r>
            <a:endParaRPr lang="en-AU" altLang="zh-CN" b="1" dirty="0">
              <a:solidFill>
                <a:srgbClr val="C00000"/>
              </a:solidFill>
            </a:endParaRPr>
          </a:p>
        </p:txBody>
      </p:sp>
      <p:sp>
        <p:nvSpPr>
          <p:cNvPr id="180" name="圆角矩形标注 179"/>
          <p:cNvSpPr/>
          <p:nvPr/>
        </p:nvSpPr>
        <p:spPr>
          <a:xfrm>
            <a:off x="6782271" y="2758862"/>
            <a:ext cx="2225353" cy="945396"/>
          </a:xfrm>
          <a:prstGeom prst="wedgeRoundRectCallout">
            <a:avLst>
              <a:gd name="adj1" fmla="val -206529"/>
              <a:gd name="adj2" fmla="val -132803"/>
              <a:gd name="adj3" fmla="val 16667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SzPct val="100000"/>
            </a:pPr>
            <a:r>
              <a:rPr lang="zh-CN" altLang="en-AU" b="1" dirty="0">
                <a:solidFill>
                  <a:srgbClr val="C00000"/>
                </a:solidFill>
                <a:ea typeface="宋体" panose="02010600030101010101" pitchFamily="2" charset="-122"/>
              </a:rPr>
              <a:t>使得</a:t>
            </a:r>
            <a:r>
              <a:rPr lang="zh-CN" altLang="en-AU" b="1" dirty="0" smtClean="0">
                <a:solidFill>
                  <a:srgbClr val="C00000"/>
                </a:solidFill>
                <a:ea typeface="宋体" panose="02010600030101010101" pitchFamily="2" charset="-122"/>
              </a:rPr>
              <a:t>客户端</a:t>
            </a:r>
            <a:r>
              <a:rPr lang="en-AU" altLang="zh-CN" b="1" dirty="0" smtClean="0">
                <a:solidFill>
                  <a:srgbClr val="C00000"/>
                </a:solidFill>
                <a:ea typeface="宋体" panose="02010600030101010101" pitchFamily="2" charset="-122"/>
              </a:rPr>
              <a:t>B</a:t>
            </a:r>
            <a:r>
              <a:rPr lang="zh-CN" altLang="en-AU" b="1" dirty="0">
                <a:solidFill>
                  <a:srgbClr val="C00000"/>
                </a:solidFill>
                <a:ea typeface="宋体" panose="02010600030101010101" pitchFamily="2" charset="-122"/>
              </a:rPr>
              <a:t>和</a:t>
            </a:r>
            <a:r>
              <a:rPr lang="en-AU" altLang="zh-CN" b="1" dirty="0">
                <a:solidFill>
                  <a:srgbClr val="C00000"/>
                </a:solidFill>
                <a:ea typeface="宋体" panose="02010600030101010101" pitchFamily="2" charset="-122"/>
              </a:rPr>
              <a:t>C</a:t>
            </a:r>
            <a:r>
              <a:rPr lang="zh-CN" altLang="en-AU" b="1" dirty="0">
                <a:solidFill>
                  <a:srgbClr val="C00000"/>
                </a:solidFill>
                <a:ea typeface="宋体" panose="02010600030101010101" pitchFamily="2" charset="-122"/>
              </a:rPr>
              <a:t>上的</a:t>
            </a:r>
            <a:r>
              <a:rPr lang="en-AU" altLang="zh-CN" b="1" dirty="0" err="1" smtClean="0">
                <a:solidFill>
                  <a:srgbClr val="C00000"/>
                </a:solidFill>
                <a:ea typeface="宋体" panose="02010600030101010101" pitchFamily="2" charset="-122"/>
              </a:rPr>
              <a:t>A</a:t>
            </a:r>
            <a:r>
              <a:rPr lang="en-AU" altLang="zh-CN" b="1" dirty="0" err="1" smtClean="0">
                <a:solidFill>
                  <a:srgbClr val="C00000"/>
                </a:solidFill>
              </a:rPr>
              <a:t>.jump</a:t>
            </a:r>
            <a:r>
              <a:rPr lang="en-AU" altLang="zh-CN" b="1" dirty="0" smtClean="0">
                <a:solidFill>
                  <a:srgbClr val="C00000"/>
                </a:solidFill>
              </a:rPr>
              <a:t> () </a:t>
            </a:r>
            <a:r>
              <a:rPr lang="zh-CN" altLang="en-AU" b="1" dirty="0">
                <a:solidFill>
                  <a:srgbClr val="C00000"/>
                </a:solidFill>
                <a:ea typeface="宋体" panose="02010600030101010101" pitchFamily="2" charset="-122"/>
              </a:rPr>
              <a:t>都被调用</a:t>
            </a:r>
            <a:endParaRPr lang="zh-CN" altLang="en-AU" b="1" dirty="0">
              <a:solidFill>
                <a:srgbClr val="C00000"/>
              </a:solidFill>
              <a:ea typeface="宋体" panose="02010600030101010101" pitchFamily="2" charset="-122"/>
            </a:endParaRPr>
          </a:p>
        </p:txBody>
      </p:sp>
      <p:cxnSp>
        <p:nvCxnSpPr>
          <p:cNvPr id="5" name="直接箭头连接符 4"/>
          <p:cNvCxnSpPr>
            <a:endCxn id="125" idx="1"/>
          </p:cNvCxnSpPr>
          <p:nvPr/>
        </p:nvCxnSpPr>
        <p:spPr>
          <a:xfrm flipV="1">
            <a:off x="3059832" y="1237402"/>
            <a:ext cx="720080" cy="11021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直接箭头连接符 6"/>
          <p:cNvCxnSpPr>
            <a:stCxn id="74" idx="0"/>
            <a:endCxn id="54" idx="2"/>
          </p:cNvCxnSpPr>
          <p:nvPr/>
        </p:nvCxnSpPr>
        <p:spPr>
          <a:xfrm flipV="1">
            <a:off x="1367644" y="3059668"/>
            <a:ext cx="1008112" cy="7386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79" idx="0"/>
          </p:cNvCxnSpPr>
          <p:nvPr/>
        </p:nvCxnSpPr>
        <p:spPr>
          <a:xfrm flipV="1">
            <a:off x="1309546" y="2987412"/>
            <a:ext cx="2938418" cy="810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flipV="1">
            <a:off x="4860032" y="1246694"/>
            <a:ext cx="908284" cy="1144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8" name="Rectangle 29"/>
          <p:cNvSpPr>
            <a:spLocks noChangeArrowheads="1"/>
          </p:cNvSpPr>
          <p:nvPr/>
        </p:nvSpPr>
        <p:spPr bwMode="auto">
          <a:xfrm>
            <a:off x="1636040" y="5357093"/>
            <a:ext cx="243844" cy="2321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zh-CN" altLang="en-US"/>
          </a:p>
        </p:txBody>
      </p:sp>
      <p:sp>
        <p:nvSpPr>
          <p:cNvPr id="99" name="TextBox 98"/>
          <p:cNvSpPr txBox="1"/>
          <p:nvPr/>
        </p:nvSpPr>
        <p:spPr>
          <a:xfrm>
            <a:off x="1619672" y="5291916"/>
            <a:ext cx="9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爆炸形 2 2"/>
          <p:cNvSpPr/>
          <p:nvPr/>
        </p:nvSpPr>
        <p:spPr>
          <a:xfrm>
            <a:off x="1403648" y="2846367"/>
            <a:ext cx="6840760" cy="1063462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dirty="0" smtClean="0">
                <a:solidFill>
                  <a:schemeClr val="accent1"/>
                </a:solidFill>
                <a:latin typeface="+mn-ea"/>
                <a:ea typeface="+mn-ea"/>
              </a:rPr>
              <a:t>第四章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19672" y="292494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b="1" kern="0" dirty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</a:t>
            </a:r>
            <a:r>
              <a:rPr lang="en-US" altLang="zh-CN" sz="40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      </a:t>
            </a:r>
            <a:r>
              <a:rPr lang="zh-CN" altLang="en-US" sz="40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核心</a:t>
            </a:r>
            <a:r>
              <a:rPr lang="en-US" altLang="zh-CN" sz="40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Entity</a:t>
            </a:r>
            <a:r>
              <a:rPr lang="zh-CN" altLang="en-US" sz="40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部件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err="1" smtClean="0">
                <a:solidFill>
                  <a:schemeClr val="accent1"/>
                </a:solidFill>
                <a:latin typeface="+mn-ea"/>
                <a:ea typeface="+mn-ea"/>
              </a:rPr>
              <a:t>Baseapp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上的</a:t>
            </a:r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Entity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类型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zh-CN" u="sng" dirty="0">
                <a:ea typeface="宋体" panose="02010600030101010101" pitchFamily="2" charset="-122"/>
              </a:rPr>
              <a:t>Entity</a:t>
            </a:r>
            <a:endParaRPr lang="en-US" altLang="zh-CN" u="sng" dirty="0">
              <a:ea typeface="宋体" panose="02010600030101010101" pitchFamily="2" charset="-122"/>
            </a:endParaRPr>
          </a:p>
          <a:p>
            <a:pPr marL="342900" lvl="1" indent="-160655">
              <a:lnSpc>
                <a:spcPct val="90000"/>
              </a:lnSpc>
            </a:pPr>
            <a:r>
              <a:rPr lang="zh-CN" altLang="en-US" dirty="0">
                <a:ea typeface="宋体" panose="02010600030101010101" pitchFamily="2" charset="-122"/>
              </a:rPr>
              <a:t>在</a:t>
            </a:r>
            <a:r>
              <a:rPr lang="en-US" altLang="zh-CN" dirty="0">
                <a:ea typeface="宋体" panose="02010600030101010101" pitchFamily="2" charset="-122"/>
              </a:rPr>
              <a:t>Python</a:t>
            </a:r>
            <a:r>
              <a:rPr lang="zh-CN" altLang="en-US" dirty="0">
                <a:ea typeface="宋体" panose="02010600030101010101" pitchFamily="2" charset="-122"/>
              </a:rPr>
              <a:t>脚本中，继承</a:t>
            </a:r>
            <a:r>
              <a:rPr lang="zh-CN" altLang="en-US" dirty="0" smtClean="0">
                <a:ea typeface="宋体" panose="02010600030101010101" pitchFamily="2" charset="-122"/>
              </a:rPr>
              <a:t>于</a:t>
            </a:r>
            <a:r>
              <a:rPr lang="en-US" altLang="zh-CN" b="1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KBEngine.Entity</a:t>
            </a:r>
            <a:endParaRPr lang="en-US" altLang="zh-CN" b="1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marL="342900" lvl="1" indent="-160655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"/>
            </a:pPr>
            <a:r>
              <a:rPr lang="zh-CN" altLang="en-US" dirty="0">
                <a:ea typeface="宋体" panose="02010600030101010101" pitchFamily="2" charset="-122"/>
              </a:rPr>
              <a:t>存放大量复杂的数据</a:t>
            </a:r>
            <a:endParaRPr lang="en-GB" altLang="zh-CN" dirty="0"/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"/>
            </a:pPr>
            <a:r>
              <a:rPr lang="zh-CN" altLang="en-US" sz="2000" dirty="0">
                <a:ea typeface="宋体" panose="02010600030101010101" pitchFamily="2" charset="-122"/>
              </a:rPr>
              <a:t>减少</a:t>
            </a:r>
            <a:r>
              <a:rPr lang="zh-CN" altLang="en-US" sz="2000" dirty="0" smtClean="0">
                <a:ea typeface="宋体" panose="02010600030101010101" pitchFamily="2" charset="-122"/>
              </a:rPr>
              <a:t>当</a:t>
            </a:r>
            <a:r>
              <a:rPr lang="en-US" altLang="zh-CN" sz="2000" dirty="0" smtClean="0">
                <a:ea typeface="宋体" panose="02010600030101010101" pitchFamily="2" charset="-122"/>
              </a:rPr>
              <a:t>Cell </a:t>
            </a:r>
            <a:r>
              <a:rPr lang="en-US" altLang="zh-CN" sz="2000" dirty="0">
                <a:ea typeface="宋体" panose="02010600030101010101" pitchFamily="2" charset="-122"/>
              </a:rPr>
              <a:t>entity</a:t>
            </a:r>
            <a:r>
              <a:rPr lang="zh-CN" altLang="en-US" sz="2000" dirty="0" smtClean="0">
                <a:ea typeface="宋体" panose="02010600030101010101" pitchFamily="2" charset="-122"/>
              </a:rPr>
              <a:t>跨越</a:t>
            </a:r>
            <a:r>
              <a:rPr lang="en-US" altLang="zh-CN" sz="2000" dirty="0" smtClean="0">
                <a:ea typeface="宋体" panose="02010600030101010101" pitchFamily="2" charset="-122"/>
              </a:rPr>
              <a:t>Cell</a:t>
            </a:r>
            <a:r>
              <a:rPr lang="zh-CN" altLang="en-US" sz="2000" dirty="0">
                <a:ea typeface="宋体" panose="02010600030101010101" pitchFamily="2" charset="-122"/>
              </a:rPr>
              <a:t>边界的时候的系统的负担</a:t>
            </a:r>
            <a:endParaRPr lang="en-US" altLang="zh-CN" sz="20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marL="342900" lvl="1" indent="-160655">
              <a:lnSpc>
                <a:spcPct val="90000"/>
              </a:lnSpc>
            </a:pPr>
            <a:r>
              <a:rPr lang="zh-CN" altLang="en-US" dirty="0">
                <a:ea typeface="宋体" panose="02010600030101010101" pitchFamily="2" charset="-122"/>
              </a:rPr>
              <a:t>是接收方法调用的固定</a:t>
            </a:r>
            <a:r>
              <a:rPr lang="zh-CN" altLang="en-US" dirty="0" smtClean="0">
                <a:ea typeface="宋体" panose="02010600030101010101" pitchFamily="2" charset="-122"/>
              </a:rPr>
              <a:t>的</a:t>
            </a:r>
            <a:r>
              <a:rPr lang="en-US" altLang="en-AU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dirty="0">
                <a:sym typeface="+mn-ea"/>
              </a:rPr>
              <a:t>ntity</a:t>
            </a:r>
            <a:r>
              <a:rPr lang="en-US" altLang="en-AU" dirty="0">
                <a:sym typeface="+mn-ea"/>
              </a:rPr>
              <a:t>Call</a:t>
            </a:r>
            <a:endParaRPr lang="zh-CN" altLang="en-US" dirty="0"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u="sng" dirty="0">
                <a:ea typeface="宋体" panose="02010600030101010101" pitchFamily="2" charset="-122"/>
              </a:rPr>
              <a:t>Proxy</a:t>
            </a:r>
            <a:endParaRPr lang="en-US" altLang="zh-CN" u="sng" dirty="0">
              <a:ea typeface="宋体" panose="02010600030101010101" pitchFamily="2" charset="-122"/>
            </a:endParaRPr>
          </a:p>
          <a:p>
            <a:pPr marL="342900" lvl="1" indent="-160655">
              <a:lnSpc>
                <a:spcPct val="90000"/>
              </a:lnSpc>
            </a:pPr>
            <a:r>
              <a:rPr lang="zh-CN" altLang="en-US" dirty="0">
                <a:ea typeface="宋体" panose="02010600030101010101" pitchFamily="2" charset="-122"/>
              </a:rPr>
              <a:t>在</a:t>
            </a:r>
            <a:r>
              <a:rPr lang="en-US" altLang="zh-CN" dirty="0">
                <a:ea typeface="宋体" panose="02010600030101010101" pitchFamily="2" charset="-122"/>
              </a:rPr>
              <a:t>Python</a:t>
            </a:r>
            <a:r>
              <a:rPr lang="zh-CN" altLang="en-US" dirty="0">
                <a:ea typeface="宋体" panose="02010600030101010101" pitchFamily="2" charset="-122"/>
              </a:rPr>
              <a:t>脚本中，继承</a:t>
            </a:r>
            <a:r>
              <a:rPr lang="zh-CN" altLang="en-US" dirty="0" smtClean="0">
                <a:ea typeface="宋体" panose="02010600030101010101" pitchFamily="2" charset="-122"/>
              </a:rPr>
              <a:t>于</a:t>
            </a:r>
            <a:r>
              <a:rPr lang="en-US" altLang="zh-CN" b="1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KBEngine.Proxy</a:t>
            </a:r>
            <a:endParaRPr lang="zh-CN" altLang="en-US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marL="342900" lvl="1" indent="-160655">
              <a:lnSpc>
                <a:spcPct val="90000"/>
              </a:lnSpc>
            </a:pPr>
            <a:r>
              <a:rPr lang="en-US" altLang="zh-CN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KBEngine.Proxy</a:t>
            </a:r>
            <a:r>
              <a:rPr lang="zh-CN" altLang="en-US" dirty="0">
                <a:latin typeface="Courier New" panose="02070309020205020404" pitchFamily="49" charset="0"/>
                <a:ea typeface="宋体" panose="02010600030101010101" pitchFamily="2" charset="-122"/>
              </a:rPr>
              <a:t>内部地继承</a:t>
            </a:r>
            <a:r>
              <a:rPr lang="zh-CN" altLang="en-US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于</a:t>
            </a:r>
            <a:r>
              <a:rPr lang="en-US" altLang="zh-CN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KBEngine.Entity</a:t>
            </a:r>
            <a:endParaRPr lang="zh-CN" altLang="en-US" dirty="0">
              <a:ea typeface="宋体" panose="02010600030101010101" pitchFamily="2" charset="-122"/>
            </a:endParaRPr>
          </a:p>
          <a:p>
            <a:pPr marL="342900" lvl="1" indent="-160655">
              <a:lnSpc>
                <a:spcPct val="90000"/>
              </a:lnSpc>
            </a:pPr>
            <a:r>
              <a:rPr lang="zh-CN" altLang="en-US" dirty="0">
                <a:ea typeface="宋体" panose="02010600030101010101" pitchFamily="2" charset="-122"/>
              </a:rPr>
              <a:t>它是</a:t>
            </a:r>
            <a:r>
              <a:rPr lang="zh-CN" altLang="en-US" dirty="0" smtClean="0">
                <a:ea typeface="宋体" panose="02010600030101010101" pitchFamily="2" charset="-122"/>
              </a:rPr>
              <a:t>与</a:t>
            </a:r>
            <a:r>
              <a:rPr lang="en-US" altLang="zh-CN" dirty="0" smtClean="0">
                <a:ea typeface="宋体" panose="02010600030101010101" pitchFamily="2" charset="-122"/>
              </a:rPr>
              <a:t>Client</a:t>
            </a:r>
            <a:r>
              <a:rPr lang="zh-CN" altLang="en-US" dirty="0">
                <a:ea typeface="宋体" panose="02010600030101010101" pitchFamily="2" charset="-122"/>
              </a:rPr>
              <a:t>通信的节点</a:t>
            </a:r>
            <a:endParaRPr lang="en-US" altLang="zh-CN" dirty="0">
              <a:ea typeface="宋体" panose="02010600030101010101" pitchFamily="2" charset="-122"/>
            </a:endParaRPr>
          </a:p>
          <a:p>
            <a:pPr marL="342900" lvl="1" indent="-160655">
              <a:lnSpc>
                <a:spcPct val="90000"/>
              </a:lnSpc>
            </a:pPr>
            <a:r>
              <a:rPr lang="en-US" altLang="zh-CN" dirty="0">
                <a:ea typeface="宋体" panose="02010600030101010101" pitchFamily="2" charset="-122"/>
              </a:rPr>
              <a:t>Client</a:t>
            </a:r>
            <a:r>
              <a:rPr lang="zh-CN" altLang="en-US" dirty="0">
                <a:ea typeface="宋体" panose="02010600030101010101" pitchFamily="2" charset="-122"/>
              </a:rPr>
              <a:t>可以根据需要附加或去除一</a:t>
            </a:r>
            <a:r>
              <a:rPr lang="zh-CN" altLang="en-US" dirty="0" smtClean="0">
                <a:ea typeface="宋体" panose="02010600030101010101" pitchFamily="2" charset="-122"/>
              </a:rPr>
              <a:t>个</a:t>
            </a:r>
            <a:r>
              <a:rPr lang="en-US" altLang="zh-CN" dirty="0" smtClean="0">
                <a:ea typeface="宋体" panose="02010600030101010101" pitchFamily="2" charset="-122"/>
              </a:rPr>
              <a:t>Proxy</a:t>
            </a:r>
            <a:endParaRPr lang="en-US" altLang="zh-CN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err="1" smtClean="0">
                <a:solidFill>
                  <a:schemeClr val="accent1"/>
                </a:solidFill>
                <a:latin typeface="+mn-ea"/>
                <a:ea typeface="+mn-ea"/>
              </a:rPr>
              <a:t>Baseapp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上的</a:t>
            </a:r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Entity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属性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AU" dirty="0" smtClean="0">
                <a:ea typeface="宋体" panose="02010600030101010101" pitchFamily="2" charset="-122"/>
              </a:rPr>
              <a:t>从</a:t>
            </a:r>
            <a:r>
              <a:rPr lang="en-AU" altLang="zh-CN" dirty="0" err="1" smtClean="0">
                <a:ea typeface="宋体" panose="02010600030101010101" pitchFamily="2" charset="-122"/>
              </a:rPr>
              <a:t>KBEngine.</a:t>
            </a:r>
            <a:r>
              <a:rPr lang="en-US" altLang="en-AU" dirty="0" err="1" smtClean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继承</a:t>
            </a:r>
            <a:r>
              <a:rPr lang="zh-CN" altLang="en-AU" dirty="0" smtClean="0">
                <a:ea typeface="宋体" panose="02010600030101010101" pitchFamily="2" charset="-122"/>
              </a:rPr>
              <a:t>的</a:t>
            </a:r>
            <a:r>
              <a:rPr lang="en-AU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AU" dirty="0">
                <a:ea typeface="宋体" panose="02010600030101010101" pitchFamily="2" charset="-122"/>
              </a:rPr>
              <a:t>的属性</a:t>
            </a:r>
            <a:endParaRPr lang="en-US" altLang="zh-CN" dirty="0"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3528" y="2528888"/>
            <a:ext cx="1620837" cy="3063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0" rIns="3600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AU" sz="1900">
                <a:solidFill>
                  <a:srgbClr val="00007D"/>
                </a:solidFill>
                <a:latin typeface="Courier New" panose="02070309020205020404" pitchFamily="49" charset="0"/>
              </a:rPr>
              <a:t>id</a:t>
            </a:r>
            <a:endParaRPr lang="en-AU" sz="19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44365" y="2528888"/>
            <a:ext cx="6877496" cy="3063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0" rIns="3600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zh-CN" altLang="en-US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唯一</a:t>
            </a:r>
            <a:r>
              <a:rPr lang="zh-CN" altLang="en-US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US" altLang="zh-CN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 </a:t>
            </a:r>
            <a:r>
              <a:rPr lang="en-US" altLang="zh-CN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ID</a:t>
            </a:r>
            <a:r>
              <a:rPr lang="zh-CN" altLang="en-US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，</a:t>
            </a:r>
            <a:r>
              <a:rPr lang="en-US" altLang="zh-CN" b="0" dirty="0" err="1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Cell,Base,Client</a:t>
            </a:r>
            <a:r>
              <a:rPr lang="zh-CN" altLang="en-US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共用一个</a:t>
            </a:r>
            <a:r>
              <a:rPr lang="en-US" altLang="zh-CN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id</a:t>
            </a:r>
            <a:endParaRPr lang="en-AU" sz="1400" b="0" dirty="0">
              <a:solidFill>
                <a:srgbClr val="00007D"/>
              </a:solidFill>
              <a:latin typeface="Verdana" panose="020B0604030504040204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23528" y="2835275"/>
            <a:ext cx="1620837" cy="306388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0" rIns="3600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AU" sz="1900">
                <a:solidFill>
                  <a:srgbClr val="00007D"/>
                </a:solidFill>
                <a:latin typeface="Courier New" panose="02070309020205020404" pitchFamily="49" charset="0"/>
              </a:rPr>
              <a:t>databaseID</a:t>
            </a:r>
            <a:endParaRPr lang="en-AU" sz="19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944365" y="2835275"/>
            <a:ext cx="6877496" cy="306388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0" rIns="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在数据库里的永久</a:t>
            </a:r>
            <a:r>
              <a:rPr lang="en-US" altLang="zh-CN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ID</a:t>
            </a:r>
            <a:r>
              <a:rPr lang="zh-CN" altLang="en-US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。如果不是永久的则为零。</a:t>
            </a:r>
            <a:r>
              <a:rPr lang="en-US" altLang="zh-CN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64</a:t>
            </a:r>
            <a:r>
              <a:rPr lang="zh-CN" altLang="en-US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位</a:t>
            </a:r>
            <a:endParaRPr lang="en-AU" sz="1400" b="0" dirty="0">
              <a:solidFill>
                <a:srgbClr val="00007D"/>
              </a:solidFill>
              <a:latin typeface="Verdana" panose="020B060403050404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23528" y="3141663"/>
            <a:ext cx="1620837" cy="3063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0" rIns="3600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AU" sz="1900">
                <a:solidFill>
                  <a:srgbClr val="00007D"/>
                </a:solidFill>
                <a:latin typeface="Courier New" panose="02070309020205020404" pitchFamily="49" charset="0"/>
              </a:rPr>
              <a:t>cell</a:t>
            </a:r>
            <a:endParaRPr lang="en-AU" sz="19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944365" y="3141663"/>
            <a:ext cx="6877496" cy="3063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0" rIns="3600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zh-CN" altLang="en-US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如果有</a:t>
            </a:r>
            <a:r>
              <a:rPr lang="zh-CN" altLang="en-US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对应</a:t>
            </a:r>
            <a:r>
              <a:rPr lang="en-US" altLang="zh-CN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Cell </a:t>
            </a:r>
            <a:r>
              <a:rPr lang="en-US" altLang="zh-CN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存在，表示指向</a:t>
            </a:r>
            <a:r>
              <a:rPr lang="zh-CN" altLang="en-US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该</a:t>
            </a:r>
            <a:r>
              <a:rPr lang="en-US" altLang="zh-CN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Cell </a:t>
            </a:r>
            <a:r>
              <a:rPr lang="en-US" altLang="zh-CN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US" altLang="en-AU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dirty="0">
                <a:sym typeface="+mn-ea"/>
              </a:rPr>
              <a:t>ntity</a:t>
            </a:r>
            <a:r>
              <a:rPr lang="en-US" altLang="en-AU" dirty="0">
                <a:sym typeface="+mn-ea"/>
              </a:rPr>
              <a:t>Call</a:t>
            </a:r>
            <a:endParaRPr lang="en-AU" b="0" dirty="0">
              <a:solidFill>
                <a:srgbClr val="00007D"/>
              </a:solidFill>
              <a:latin typeface="Verdana" panose="020B0604030504040204" pitchFamily="34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23528" y="3448050"/>
            <a:ext cx="1620837" cy="555625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0" rIns="3600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AU" sz="1900">
                <a:solidFill>
                  <a:srgbClr val="00007D"/>
                </a:solidFill>
                <a:latin typeface="Courier New" panose="02070309020205020404" pitchFamily="49" charset="0"/>
              </a:rPr>
              <a:t>cellData</a:t>
            </a:r>
            <a:endParaRPr lang="en-AU" sz="19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944365" y="3448050"/>
            <a:ext cx="6877496" cy="555625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0" rIns="3600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zh-CN" altLang="en-US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如果</a:t>
            </a:r>
            <a:r>
              <a:rPr lang="en-US" altLang="zh-CN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Cell </a:t>
            </a:r>
            <a:r>
              <a:rPr lang="en-US" altLang="zh-CN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不存在，其以</a:t>
            </a:r>
            <a:r>
              <a:rPr lang="en-US" altLang="zh-CN" b="0" dirty="0">
                <a:solidFill>
                  <a:srgbClr val="00007D"/>
                </a:solidFill>
                <a:ea typeface="宋体" panose="02010600030101010101" pitchFamily="2" charset="-122"/>
              </a:rPr>
              <a:t>Dictionary</a:t>
            </a:r>
            <a:r>
              <a:rPr lang="zh-CN" altLang="en-US" b="0" dirty="0">
                <a:solidFill>
                  <a:srgbClr val="00007D"/>
                </a:solidFill>
                <a:ea typeface="宋体" panose="02010600030101010101" pitchFamily="2" charset="-122"/>
              </a:rPr>
              <a:t>结构</a:t>
            </a:r>
            <a:r>
              <a:rPr lang="zh-CN" altLang="en-US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保留</a:t>
            </a:r>
            <a:r>
              <a:rPr lang="en-US" altLang="zh-CN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</a:t>
            </a:r>
            <a:r>
              <a:rPr lang="en-US" altLang="zh-CN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ntity</a:t>
            </a:r>
            <a:r>
              <a:rPr lang="zh-CN" altLang="en-US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US" altLang="zh-CN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Cell</a:t>
            </a:r>
            <a:r>
              <a:rPr lang="zh-CN" altLang="en-US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部分的数据</a:t>
            </a:r>
            <a:endParaRPr lang="en-AU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23528" y="2205038"/>
            <a:ext cx="1620837" cy="32385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r>
              <a:rPr lang="zh-CN" altLang="en-US" sz="1900" b="0">
                <a:latin typeface="Verdana" panose="020B0604030504040204" pitchFamily="34" charset="0"/>
                <a:ea typeface="宋体" panose="02010600030101010101" pitchFamily="2" charset="-122"/>
              </a:rPr>
              <a:t>属性</a:t>
            </a:r>
            <a:endParaRPr lang="zh-CN" altLang="en-US" sz="1900" b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944365" y="2205038"/>
            <a:ext cx="6877496" cy="32385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r>
              <a:rPr lang="zh-CN" altLang="en-AU" sz="1900" b="0">
                <a:latin typeface="Verdana" panose="020B0604030504040204" pitchFamily="34" charset="0"/>
                <a:ea typeface="宋体" panose="02010600030101010101" pitchFamily="2" charset="-122"/>
              </a:rPr>
              <a:t>描述</a:t>
            </a:r>
            <a:endParaRPr lang="zh-CN" altLang="en-US" sz="1900" b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V="1">
            <a:off x="1944365" y="2205038"/>
            <a:ext cx="0" cy="334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err="1" smtClean="0">
                <a:solidFill>
                  <a:schemeClr val="accent1"/>
                </a:solidFill>
                <a:latin typeface="+mn-ea"/>
                <a:ea typeface="+mn-ea"/>
              </a:rPr>
              <a:t>Baseapp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上的</a:t>
            </a:r>
            <a:r>
              <a:rPr lang="en-US" altLang="zh-CN" sz="5300" dirty="0">
                <a:solidFill>
                  <a:schemeClr val="accent1"/>
                </a:solidFill>
                <a:ea typeface="宋体" panose="02010600030101010101" pitchFamily="2" charset="-122"/>
              </a:rPr>
              <a:t>Proxy</a:t>
            </a:r>
            <a:r>
              <a:rPr lang="zh-CN" altLang="en-US" sz="5300" dirty="0">
                <a:solidFill>
                  <a:schemeClr val="accent1"/>
                </a:solidFill>
                <a:ea typeface="宋体" panose="02010600030101010101" pitchFamily="2" charset="-122"/>
              </a:rPr>
              <a:t>属性</a:t>
            </a:r>
            <a:endParaRPr lang="zh-CN" altLang="en-US" sz="53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894737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b="1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KBEngine.Proxy</a:t>
            </a:r>
            <a:r>
              <a:rPr lang="zh-CN" altLang="en-US" b="1" dirty="0">
                <a:latin typeface="Courier New" panose="02070309020205020404" pitchFamily="49" charset="0"/>
                <a:ea typeface="宋体" panose="02010600030101010101" pitchFamily="2" charset="-122"/>
              </a:rPr>
              <a:t>继承</a:t>
            </a:r>
            <a:r>
              <a:rPr lang="zh-CN" altLang="en-US" b="1" dirty="0" smtClean="0">
                <a:latin typeface="Courier New" panose="02070309020205020404" pitchFamily="49" charset="0"/>
                <a:ea typeface="宋体" panose="02010600030101010101" pitchFamily="2" charset="-122"/>
              </a:rPr>
              <a:t>自</a:t>
            </a:r>
            <a:r>
              <a:rPr lang="en-US" altLang="zh-CN" b="1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KBEngine.Entity</a:t>
            </a:r>
            <a:r>
              <a:rPr lang="zh-CN" altLang="en-US" dirty="0">
                <a:ea typeface="宋体" panose="02010600030101010101" pitchFamily="2" charset="-122"/>
              </a:rPr>
              <a:t>，它是所有</a:t>
            </a:r>
            <a:r>
              <a:rPr lang="zh-CN" altLang="en-US" dirty="0" smtClean="0">
                <a:ea typeface="宋体" panose="02010600030101010101" pitchFamily="2" charset="-122"/>
              </a:rPr>
              <a:t>有</a:t>
            </a:r>
            <a:r>
              <a:rPr lang="en-US" altLang="zh-CN" dirty="0" smtClean="0">
                <a:ea typeface="宋体" panose="02010600030101010101" pitchFamily="2" charset="-122"/>
              </a:rPr>
              <a:t>Proxy</a:t>
            </a:r>
            <a:r>
              <a:rPr lang="zh-CN" altLang="en-US" dirty="0" smtClean="0">
                <a:ea typeface="宋体" panose="02010600030101010101" pitchFamily="2" charset="-122"/>
              </a:rPr>
              <a:t>的</a:t>
            </a:r>
            <a:r>
              <a:rPr lang="en-US" altLang="zh-CN" dirty="0" smtClean="0">
                <a:ea typeface="宋体" panose="02010600030101010101" pitchFamily="2" charset="-122"/>
              </a:rPr>
              <a:t>Base </a:t>
            </a:r>
            <a:r>
              <a:rPr lang="en-US" altLang="zh-CN" dirty="0">
                <a:ea typeface="宋体" panose="02010600030101010101" pitchFamily="2" charset="-122"/>
              </a:rPr>
              <a:t>entity</a:t>
            </a:r>
            <a:r>
              <a:rPr lang="zh-CN" altLang="en-US" dirty="0">
                <a:ea typeface="宋体" panose="02010600030101010101" pitchFamily="2" charset="-122"/>
              </a:rPr>
              <a:t>的父类</a:t>
            </a:r>
            <a:endParaRPr lang="zh-CN" altLang="en-US" dirty="0">
              <a:ea typeface="宋体" panose="02010600030101010101" pitchFamily="2" charset="-122"/>
            </a:endParaRPr>
          </a:p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zh-CN" altLang="en-US" dirty="0">
                <a:ea typeface="宋体" panose="02010600030101010101" pitchFamily="2" charset="-122"/>
              </a:rPr>
              <a:t>附加属性：</a:t>
            </a:r>
            <a:endParaRPr lang="en-US" altLang="zh-CN" dirty="0">
              <a:ea typeface="宋体" panose="02010600030101010101" pitchFamily="2" charset="-122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9124" y="3824858"/>
            <a:ext cx="1855241" cy="3063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0" rIns="36000" bIns="180000"/>
          <a:lstStyle/>
          <a:p>
            <a:pPr>
              <a:spcBef>
                <a:spcPct val="20000"/>
              </a:spcBef>
              <a:buClr>
                <a:srgbClr val="FF9933"/>
              </a:buClr>
              <a:buSzPct val="80000"/>
            </a:pPr>
            <a:r>
              <a:rPr lang="en-AU" altLang="zh-CN" sz="1900" dirty="0">
                <a:solidFill>
                  <a:srgbClr val="00007D"/>
                </a:solidFill>
                <a:latin typeface="Courier New" panose="02070309020205020404" pitchFamily="49" charset="0"/>
              </a:rPr>
              <a:t>client</a:t>
            </a:r>
            <a:endParaRPr lang="en-AU" altLang="zh-CN" sz="1900" dirty="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44365" y="3824858"/>
            <a:ext cx="6877496" cy="3063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0" rIns="36000" bIns="180000"/>
          <a:lstStyle/>
          <a:p>
            <a:pPr>
              <a:spcBef>
                <a:spcPct val="20000"/>
              </a:spcBef>
              <a:buClr>
                <a:srgbClr val="FF9933"/>
              </a:buClr>
              <a:buSzPct val="80000"/>
            </a:pPr>
            <a:r>
              <a:rPr lang="zh-CN" altLang="en-US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用于与对应的客户端</a:t>
            </a:r>
            <a:r>
              <a:rPr lang="zh-CN" altLang="en-US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US" altLang="zh-CN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的通信的</a:t>
            </a:r>
            <a:r>
              <a:rPr lang="en-US" altLang="en-AU" dirty="0" smtClean="0">
                <a:ea typeface="宋体" panose="02010600030101010101" pitchFamily="2" charset="-122"/>
                <a:sym typeface="+mn-ea"/>
              </a:rPr>
              <a:t>E</a:t>
            </a:r>
            <a:r>
              <a:rPr lang="en-AU" altLang="zh-CN" dirty="0">
                <a:sym typeface="+mn-ea"/>
              </a:rPr>
              <a:t>ntity</a:t>
            </a:r>
            <a:r>
              <a:rPr lang="en-US" altLang="en-AU" dirty="0">
                <a:sym typeface="+mn-ea"/>
              </a:rPr>
              <a:t>Call</a:t>
            </a:r>
            <a:endParaRPr lang="en-AU" sz="1400" b="0" dirty="0">
              <a:solidFill>
                <a:srgbClr val="00007D"/>
              </a:solidFill>
              <a:latin typeface="Verdana" panose="020B0604030504040204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9124" y="4131245"/>
            <a:ext cx="1855241" cy="306388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0" rIns="36000" bIns="180000"/>
          <a:lstStyle/>
          <a:p>
            <a:pPr>
              <a:spcBef>
                <a:spcPct val="20000"/>
              </a:spcBef>
              <a:buClr>
                <a:srgbClr val="FF9933"/>
              </a:buClr>
              <a:buSzPct val="80000"/>
            </a:pPr>
            <a:r>
              <a:rPr lang="en-AU" altLang="zh-CN" sz="1900" dirty="0" err="1">
                <a:solidFill>
                  <a:srgbClr val="00007D"/>
                </a:solidFill>
                <a:latin typeface="Courier New" panose="02070309020205020404" pitchFamily="49" charset="0"/>
              </a:rPr>
              <a:t>clientAddr</a:t>
            </a:r>
            <a:endParaRPr lang="en-AU" altLang="zh-CN" sz="1900" dirty="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944365" y="4131245"/>
            <a:ext cx="6877496" cy="306388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2000" tIns="0" rIns="0" bIns="180000"/>
          <a:lstStyle/>
          <a:p>
            <a:pPr>
              <a:spcBef>
                <a:spcPct val="20000"/>
              </a:spcBef>
              <a:buClr>
                <a:srgbClr val="FF9933"/>
              </a:buClr>
              <a:buSzPct val="80000"/>
            </a:pPr>
            <a:r>
              <a:rPr lang="zh-CN" altLang="en-US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对应客户端机器的地址和端口</a:t>
            </a:r>
            <a:endParaRPr lang="en-AU" altLang="zh-CN" dirty="0">
              <a:solidFill>
                <a:srgbClr val="00007D"/>
              </a:solidFill>
              <a:latin typeface="Verdana" panose="020B060403050404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89124" y="4437633"/>
            <a:ext cx="1855241" cy="5755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0" rIns="36000" bIns="180000"/>
          <a:lstStyle/>
          <a:p>
            <a:pPr>
              <a:spcBef>
                <a:spcPct val="20000"/>
              </a:spcBef>
              <a:buClr>
                <a:srgbClr val="FF9933"/>
              </a:buClr>
              <a:buSzPct val="80000"/>
            </a:pPr>
            <a:r>
              <a:rPr lang="en-AU" altLang="zh-CN" sz="1900" dirty="0" err="1">
                <a:solidFill>
                  <a:srgbClr val="00007D"/>
                </a:solidFill>
                <a:latin typeface="Courier New" panose="02070309020205020404" pitchFamily="49" charset="0"/>
              </a:rPr>
              <a:t>bandwidthPerSecond</a:t>
            </a:r>
            <a:endParaRPr lang="en-AU" altLang="zh-CN" sz="1900" dirty="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944365" y="4437633"/>
            <a:ext cx="6877496" cy="5755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0" rIns="36000" bIns="180000"/>
          <a:lstStyle/>
          <a:p>
            <a:pPr>
              <a:spcBef>
                <a:spcPct val="20000"/>
              </a:spcBef>
              <a:buClr>
                <a:srgbClr val="FF9933"/>
              </a:buClr>
              <a:buSzPct val="80000"/>
            </a:pPr>
            <a:r>
              <a:rPr lang="zh-CN" altLang="en-US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每秒发送个客户端的信息长度</a:t>
            </a:r>
            <a:endParaRPr lang="en-AU" altLang="zh-CN" dirty="0">
              <a:solidFill>
                <a:srgbClr val="00007D"/>
              </a:solidFill>
              <a:latin typeface="Verdana" panose="020B0604030504040204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89124" y="3501008"/>
            <a:ext cx="1855241" cy="32385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r>
              <a:rPr lang="zh-CN" altLang="en-US" sz="1900" b="0">
                <a:latin typeface="Verdana" panose="020B0604030504040204" pitchFamily="34" charset="0"/>
                <a:ea typeface="宋体" panose="02010600030101010101" pitchFamily="2" charset="-122"/>
              </a:rPr>
              <a:t>属性</a:t>
            </a:r>
            <a:endParaRPr lang="zh-CN" altLang="en-US" sz="1900" b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944365" y="3501008"/>
            <a:ext cx="6877496" cy="32385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r>
              <a:rPr lang="zh-CN" altLang="en-AU" sz="1900" b="0">
                <a:latin typeface="Verdana" panose="020B0604030504040204" pitchFamily="34" charset="0"/>
                <a:ea typeface="宋体" panose="02010600030101010101" pitchFamily="2" charset="-122"/>
              </a:rPr>
              <a:t>描述</a:t>
            </a:r>
            <a:endParaRPr lang="zh-CN" altLang="en-US" sz="1900" b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V="1">
            <a:off x="1944365" y="3501008"/>
            <a:ext cx="0" cy="334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err="1" smtClean="0">
                <a:solidFill>
                  <a:schemeClr val="accent1"/>
                </a:solidFill>
                <a:latin typeface="+mn-ea"/>
                <a:ea typeface="+mn-ea"/>
              </a:rPr>
              <a:t>Baseapp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上的</a:t>
            </a:r>
            <a:r>
              <a:rPr lang="en-US" altLang="zh-CN" sz="53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sz="5300" dirty="0">
                <a:solidFill>
                  <a:schemeClr val="accent1"/>
                </a:solidFill>
                <a:ea typeface="宋体" panose="02010600030101010101" pitchFamily="2" charset="-122"/>
              </a:rPr>
              <a:t>方法</a:t>
            </a:r>
            <a:endParaRPr lang="zh-CN" altLang="en-US" sz="53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9388" y="1600200"/>
            <a:ext cx="2268537" cy="590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72000" rIns="0" bIns="72000"/>
          <a:lstStyle/>
          <a:p>
            <a:pPr algn="l">
              <a:lnSpc>
                <a:spcPct val="85000"/>
              </a:lnSpc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2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addTimer(</a:t>
            </a:r>
            <a:r>
              <a:rPr lang="en-US" altLang="zh-CN" sz="1200" i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initOffset</a:t>
            </a:r>
            <a:br>
              <a:rPr lang="en-US" altLang="zh-CN" sz="12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</a:br>
            <a:r>
              <a:rPr lang="en-US" altLang="zh-CN" sz="12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      [,</a:t>
            </a:r>
            <a:r>
              <a:rPr lang="en-US" altLang="zh-CN" sz="1200" i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repeatOffset</a:t>
            </a:r>
            <a:r>
              <a:rPr lang="en-US" altLang="zh-CN" sz="12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,</a:t>
            </a:r>
            <a:br>
              <a:rPr lang="en-US" altLang="zh-CN" sz="12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</a:br>
            <a:r>
              <a:rPr lang="en-US" altLang="zh-CN" sz="12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        </a:t>
            </a:r>
            <a:r>
              <a:rPr lang="en-US" altLang="zh-CN" sz="1200" i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userData</a:t>
            </a:r>
            <a:r>
              <a:rPr lang="en-US" altLang="zh-CN" sz="12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] )</a:t>
            </a:r>
            <a:endParaRPr lang="en-AU" sz="12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179388" y="2478088"/>
            <a:ext cx="2268537" cy="71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36000" rIns="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createCellEntity(</a:t>
            </a:r>
            <a:b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</a:b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       [</a:t>
            </a:r>
            <a:r>
              <a:rPr lang="en-US" altLang="zh-CN" sz="1300" i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cellEntityCall</a:t>
            </a: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])</a:t>
            </a:r>
            <a:endParaRPr lang="en-AU" sz="13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79388" y="1276350"/>
            <a:ext cx="2268537" cy="3238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r>
              <a:rPr lang="zh-CN" altLang="en-AU" sz="1900" b="0">
                <a:latin typeface="Verdana" panose="020B0604030504040204" pitchFamily="34" charset="0"/>
                <a:ea typeface="宋体" panose="02010600030101010101" pitchFamily="2" charset="-122"/>
              </a:rPr>
              <a:t>方法</a:t>
            </a:r>
            <a:endParaRPr lang="zh-CN" altLang="en-US" sz="1900" b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2447925" y="1276350"/>
            <a:ext cx="6480175" cy="3238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r>
              <a:rPr lang="zh-CN" altLang="en-AU" sz="1900" b="0">
                <a:latin typeface="Verdana" panose="020B0604030504040204" pitchFamily="34" charset="0"/>
                <a:ea typeface="宋体" panose="02010600030101010101" pitchFamily="2" charset="-122"/>
              </a:rPr>
              <a:t>描述</a:t>
            </a:r>
            <a:endParaRPr lang="zh-CN" altLang="en-US" sz="1900" b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V="1">
            <a:off x="2447925" y="1265238"/>
            <a:ext cx="3175" cy="334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447925" y="1600200"/>
            <a:ext cx="6480175" cy="590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0" bIns="180000"/>
          <a:lstStyle>
            <a:lvl1pPr marL="85725" indent="-8572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增加一个时钟（ </a:t>
            </a:r>
            <a:r>
              <a:rPr lang="en-US" altLang="zh-CN" sz="1600" b="0">
                <a:solidFill>
                  <a:srgbClr val="00007D"/>
                </a:solidFill>
                <a:ea typeface="宋体" panose="02010600030101010101" pitchFamily="2" charset="-122"/>
              </a:rPr>
              <a:t>offsets</a:t>
            </a:r>
            <a:r>
              <a:rPr lang="zh-CN" altLang="en-US" sz="1600" b="0">
                <a:solidFill>
                  <a:srgbClr val="00007D"/>
                </a:solidFill>
                <a:ea typeface="宋体" panose="02010600030101010101" pitchFamily="2" charset="-122"/>
              </a:rPr>
              <a:t>为秒数</a:t>
            </a:r>
            <a:r>
              <a:rPr lang="en-US" altLang="zh-CN">
                <a:ea typeface="宋体" panose="02010600030101010101" pitchFamily="2" charset="-122"/>
              </a:rPr>
              <a:t> </a:t>
            </a:r>
            <a:r>
              <a:rPr lang="zh-CN" altLang="en-US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），返回它的</a:t>
            </a:r>
            <a:r>
              <a:rPr lang="en-US" altLang="zh-CN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ID</a:t>
            </a:r>
            <a:endParaRPr lang="en-US" altLang="zh-CN" sz="1400" b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altLang="zh-CN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必须实现方法</a:t>
            </a:r>
            <a:r>
              <a:rPr lang="en-US" altLang="zh-CN" sz="14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onTimer(</a:t>
            </a:r>
            <a:r>
              <a:rPr lang="en-US" altLang="zh-CN" sz="1400" i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self</a:t>
            </a:r>
            <a:r>
              <a:rPr lang="en-US" altLang="zh-CN" sz="14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, </a:t>
            </a:r>
            <a:r>
              <a:rPr lang="en-US" altLang="zh-CN" sz="1400" i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timerID</a:t>
            </a:r>
            <a:r>
              <a:rPr lang="en-US" altLang="zh-CN" sz="14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, </a:t>
            </a:r>
            <a:r>
              <a:rPr lang="en-US" altLang="zh-CN" sz="1400" i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userData</a:t>
            </a:r>
            <a:r>
              <a:rPr lang="en-US" altLang="zh-CN" sz="14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)</a:t>
            </a:r>
            <a:endParaRPr lang="en-AU" sz="1400">
              <a:solidFill>
                <a:srgbClr val="00007D"/>
              </a:solidFill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447925" y="2478088"/>
            <a:ext cx="6480175" cy="714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0" bIns="180000"/>
          <a:lstStyle>
            <a:lvl1pPr marL="85725" indent="-8572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在</a:t>
            </a:r>
            <a:r>
              <a:rPr lang="en-US" altLang="zh-CN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EntityCall</a:t>
            </a:r>
            <a:r>
              <a:rPr lang="zh-CN" altLang="en-US" b="0" dirty="0">
                <a:solidFill>
                  <a:srgbClr val="00007D"/>
                </a:solidFill>
                <a:ea typeface="宋体" panose="02010600030101010101" pitchFamily="2" charset="-122"/>
              </a:rPr>
              <a:t>指向</a:t>
            </a:r>
            <a:r>
              <a:rPr lang="zh-CN" altLang="en-US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的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Cell</a:t>
            </a: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上创建</a:t>
            </a:r>
            <a:r>
              <a:rPr lang="en-US" altLang="zh-CN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endParaRPr lang="en-US" altLang="zh-CN" sz="14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可以用于当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在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Base</a:t>
            </a: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上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创建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时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在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Cell</a:t>
            </a: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上初始化一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个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Cell </a:t>
            </a:r>
            <a:r>
              <a:rPr lang="en-US" altLang="zh-CN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endParaRPr lang="en-US" altLang="zh-CN" sz="14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如果不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传递</a:t>
            </a:r>
            <a:r>
              <a:rPr lang="en-US" altLang="zh-CN" sz="1400" b="0" dirty="0" err="1" smtClean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CellEntityCall</a:t>
            </a:r>
            <a:r>
              <a:rPr lang="zh-CN" altLang="en-US" sz="1400" b="0" dirty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，那么</a:t>
            </a:r>
            <a:r>
              <a:rPr lang="en-US" altLang="zh-CN" sz="1400" b="0" dirty="0" err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Base.cellData</a:t>
            </a:r>
            <a:r>
              <a:rPr lang="en-US" altLang="zh-CN" sz="1400" b="0" dirty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[</a:t>
            </a:r>
            <a:r>
              <a:rPr lang="en-US" altLang="zh-CN" sz="1400" b="0" i="1" dirty="0" err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spaceID</a:t>
            </a:r>
            <a:r>
              <a:rPr lang="en-US" altLang="zh-CN" sz="1400" b="0" dirty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]</a:t>
            </a: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会被用到</a:t>
            </a:r>
            <a:endParaRPr lang="zh-CN" altLang="en-AU" sz="14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179388" y="2190750"/>
            <a:ext cx="2268537" cy="287338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36000" rIns="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delTimer( </a:t>
            </a:r>
            <a:r>
              <a:rPr lang="en-US" altLang="zh-CN" sz="1300" i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timerID</a:t>
            </a: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)</a:t>
            </a:r>
            <a:endParaRPr lang="en-AU" sz="13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447925" y="2190750"/>
            <a:ext cx="6480175" cy="287338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0" bIns="180000"/>
          <a:lstStyle>
            <a:lvl1pPr marL="85725" indent="-8572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删除指定时钟</a:t>
            </a:r>
            <a:endParaRPr lang="en-AU" sz="1400" b="0">
              <a:solidFill>
                <a:srgbClr val="00007D"/>
              </a:solidFill>
              <a:latin typeface="Verdana" panose="020B0604030504040204" pitchFamily="34" charset="0"/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79388" y="3212976"/>
            <a:ext cx="2268537" cy="708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36000" rIns="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createInNewSpace()</a:t>
            </a:r>
            <a:endParaRPr lang="en-AU" sz="13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2447925" y="3212976"/>
            <a:ext cx="6480175" cy="7096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0" bIns="180000"/>
          <a:lstStyle>
            <a:lvl1pPr marL="85725" indent="-8572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在一个新的</a:t>
            </a:r>
            <a:r>
              <a:rPr lang="en-US" altLang="zh-CN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space</a:t>
            </a:r>
            <a:r>
              <a:rPr lang="zh-CN" altLang="en-US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创建一个</a:t>
            </a:r>
            <a:r>
              <a:rPr lang="en-US" altLang="zh-CN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US" altLang="zh-CN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cell</a:t>
            </a:r>
            <a:r>
              <a:rPr lang="zh-CN" altLang="en-US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部分（包括一个新的</a:t>
            </a:r>
            <a:r>
              <a:rPr lang="en-US" altLang="zh-CN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cell</a:t>
            </a:r>
            <a:r>
              <a:rPr lang="zh-CN" altLang="en-US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来管理它）</a:t>
            </a:r>
            <a:endParaRPr lang="en-US" altLang="zh-CN" sz="1400" b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可以用于创建一个</a:t>
            </a:r>
            <a:r>
              <a:rPr lang="en-US" altLang="zh-CN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来控制一个新的</a:t>
            </a:r>
            <a:r>
              <a:rPr lang="en-US" altLang="zh-CN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space</a:t>
            </a:r>
            <a:r>
              <a:rPr lang="zh-CN" altLang="en-US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90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(</a:t>
            </a:r>
            <a:r>
              <a:rPr lang="zh-CN" altLang="en-US" sz="1200" b="0" i="1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如</a:t>
            </a:r>
            <a:r>
              <a:rPr lang="en-US" altLang="zh-CN" sz="1200" b="0" i="1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.</a:t>
            </a:r>
            <a:r>
              <a:rPr lang="en-US" altLang="zh-CN" sz="12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, </a:t>
            </a:r>
            <a:r>
              <a:rPr lang="zh-CN" altLang="en-US" sz="12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任务管理器</a:t>
            </a:r>
            <a:r>
              <a:rPr lang="en-US" altLang="zh-CN" sz="90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)</a:t>
            </a:r>
            <a:endParaRPr lang="en-US" altLang="zh-CN" sz="90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179388" y="3921001"/>
            <a:ext cx="2268537" cy="1081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36000" rIns="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destroyCellEntity()</a:t>
            </a:r>
            <a:endParaRPr lang="en-AU" sz="13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79388" y="5002089"/>
            <a:ext cx="2268537" cy="933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36000" rIns="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destroy()</a:t>
            </a:r>
            <a:endParaRPr lang="en-AU" sz="13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2447925" y="3921001"/>
            <a:ext cx="6480175" cy="1081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0" bIns="180000"/>
          <a:lstStyle>
            <a:lvl1pPr marL="85725" indent="-8572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1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删除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Cell </a:t>
            </a:r>
            <a:r>
              <a:rPr lang="en-US" altLang="zh-CN" sz="1400" b="0" dirty="0">
                <a:solidFill>
                  <a:srgbClr val="00007D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，</a:t>
            </a: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保留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Base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部分</a:t>
            </a:r>
            <a:endParaRPr lang="en-US" altLang="zh-CN" sz="14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1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如果是</a:t>
            </a: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在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Space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间转移，建议在</a:t>
            </a:r>
            <a:r>
              <a:rPr lang="en-US" altLang="zh-CN" sz="1400" b="0" dirty="0" err="1">
                <a:solidFill>
                  <a:srgbClr val="00007D"/>
                </a:solidFill>
                <a:ea typeface="宋体" panose="02010600030101010101" pitchFamily="2" charset="-122"/>
              </a:rPr>
              <a:t>CellApp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上用</a:t>
            </a:r>
            <a:r>
              <a:rPr lang="en-US" altLang="zh-CN" sz="1400" b="0" dirty="0">
                <a:solidFill>
                  <a:srgbClr val="00007D"/>
                </a:solidFill>
                <a:ea typeface="宋体" panose="02010600030101010101" pitchFamily="2" charset="-122"/>
              </a:rPr>
              <a:t>‘teleport’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 ，避免频繁销毁，</a:t>
            </a: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创建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Cell </a:t>
            </a:r>
            <a:r>
              <a:rPr lang="en-US" altLang="zh-CN" sz="1400" b="0" dirty="0">
                <a:solidFill>
                  <a:srgbClr val="00007D"/>
                </a:solidFill>
                <a:ea typeface="宋体" panose="02010600030101010101" pitchFamily="2" charset="-122"/>
              </a:rPr>
              <a:t>entity</a:t>
            </a:r>
            <a:endParaRPr lang="en-US" altLang="zh-CN" sz="14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spcBef>
                <a:spcPct val="1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此时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Base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上</a:t>
            </a:r>
            <a:r>
              <a:rPr lang="en-US" altLang="zh-CN" sz="1400" dirty="0" err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onLoseCell</a:t>
            </a:r>
            <a:r>
              <a:rPr lang="zh-CN" altLang="en-US" sz="1400" b="0" dirty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会被回调</a:t>
            </a:r>
            <a:r>
              <a:rPr lang="zh-CN" altLang="en-US" sz="1400" dirty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，</a:t>
            </a:r>
            <a:r>
              <a:rPr lang="en-US" altLang="zh-CN" sz="1400" dirty="0" err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Base.cellData</a:t>
            </a:r>
            <a:r>
              <a:rPr lang="zh-CN" altLang="en-US" sz="1400" b="0" dirty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属性会被赋</a:t>
            </a:r>
            <a:r>
              <a:rPr lang="zh-CN" altLang="en-US" sz="1400" b="0" dirty="0" smtClean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以</a:t>
            </a:r>
            <a:r>
              <a:rPr lang="en-US" altLang="zh-CN" sz="1400" b="0" dirty="0" smtClean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Cell Entity</a:t>
            </a:r>
            <a:r>
              <a:rPr lang="zh-CN" altLang="en-US" sz="1400" b="0" dirty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的属性</a:t>
            </a:r>
            <a:endParaRPr lang="en-AU" sz="1400" b="0" dirty="0">
              <a:solidFill>
                <a:srgbClr val="00007D"/>
              </a:solidFill>
            </a:endParaRPr>
          </a:p>
        </p:txBody>
      </p:sp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2447925" y="5002089"/>
            <a:ext cx="6480175" cy="933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0" bIns="180000"/>
          <a:lstStyle>
            <a:lvl1pPr marL="85725" indent="-8572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销毁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的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Base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部分</a:t>
            </a:r>
            <a:endParaRPr lang="en-US" altLang="zh-CN" sz="14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altLang="zh-CN" sz="1400" b="0" dirty="0">
                <a:solidFill>
                  <a:srgbClr val="00007D"/>
                </a:solidFill>
                <a:ea typeface="宋体" panose="02010600030101010101" pitchFamily="2" charset="-122"/>
              </a:rPr>
              <a:t>Cell Entity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必须已经先被销毁掉</a:t>
            </a:r>
            <a:endParaRPr lang="en-US" altLang="zh-CN" sz="14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适用于</a:t>
            </a: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把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从游戏中去除</a:t>
            </a:r>
            <a:endParaRPr lang="zh-CN" altLang="en-US" sz="1400" b="0" dirty="0">
              <a:solidFill>
                <a:srgbClr val="00007D"/>
              </a:solidFill>
              <a:ea typeface="宋体" panose="02010600030101010101" pitchFamily="2" charset="-122"/>
            </a:endParaRPr>
          </a:p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常常被用在</a:t>
            </a:r>
            <a:r>
              <a:rPr lang="en-US" altLang="zh-CN" sz="1400" b="0" dirty="0" err="1">
                <a:solidFill>
                  <a:srgbClr val="00007D"/>
                </a:solidFill>
                <a:ea typeface="宋体" panose="02010600030101010101" pitchFamily="2" charset="-122"/>
              </a:rPr>
              <a:t>onLoseCell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回调函数里</a:t>
            </a:r>
            <a:endParaRPr lang="en-AU" altLang="zh-CN" sz="1400" b="0" dirty="0">
              <a:solidFill>
                <a:srgbClr val="00007D"/>
              </a:solidFill>
              <a:ea typeface="宋体" panose="02010600030101010101" pitchFamily="2" charset="-122"/>
            </a:endParaRP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179388" y="6310313"/>
            <a:ext cx="7200900" cy="2873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72000" tIns="36000" rIns="0" bIns="180000"/>
          <a:lstStyle>
            <a:lvl1pPr marL="85725" indent="-8572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zh-CN" altLang="en-US" sz="1400" b="0" dirty="0">
                <a:ea typeface="宋体" panose="02010600030101010101" pitchFamily="2" charset="-122"/>
              </a:rPr>
              <a:t>   </a:t>
            </a:r>
            <a:r>
              <a:rPr lang="en-US" altLang="zh-CN" sz="1400" b="0" dirty="0">
                <a:ea typeface="宋体" panose="02010600030101010101" pitchFamily="2" charset="-122"/>
              </a:rPr>
              <a:t>Cell </a:t>
            </a:r>
            <a:r>
              <a:rPr lang="en-US" altLang="zh-CN" sz="1400" b="0" dirty="0" smtClean="0">
                <a:ea typeface="宋体" panose="02010600030101010101" pitchFamily="2" charset="-122"/>
              </a:rPr>
              <a:t>Entity</a:t>
            </a:r>
            <a:r>
              <a:rPr lang="zh-CN" altLang="en-US" sz="1400" b="0" dirty="0">
                <a:ea typeface="宋体" panose="02010600030101010101" pitchFamily="2" charset="-122"/>
              </a:rPr>
              <a:t>属性被从</a:t>
            </a:r>
            <a:r>
              <a:rPr lang="en-US" altLang="zh-CN" sz="1400" b="0" dirty="0" err="1">
                <a:ea typeface="宋体" panose="02010600030101010101" pitchFamily="2" charset="-122"/>
              </a:rPr>
              <a:t>Base.cellData</a:t>
            </a:r>
            <a:r>
              <a:rPr lang="zh-CN" altLang="en-US" sz="1400" b="0" dirty="0">
                <a:ea typeface="宋体" panose="02010600030101010101" pitchFamily="2" charset="-122"/>
              </a:rPr>
              <a:t>中取得并传送，而且它变得不再可访问</a:t>
            </a:r>
            <a:endParaRPr lang="zh-CN" altLang="en-AU" sz="1400" b="0" dirty="0">
              <a:ea typeface="宋体" panose="02010600030101010101" pitchFamily="2" charset="-122"/>
            </a:endParaRP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2268538" y="2478088"/>
            <a:ext cx="1793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0" rIns="0" bIns="0">
            <a:spAutoFit/>
          </a:bodyPr>
          <a:lstStyle/>
          <a:p>
            <a:r>
              <a:rPr lang="en-AU" sz="1400">
                <a:solidFill>
                  <a:srgbClr val="FF6600"/>
                </a:solidFill>
                <a:latin typeface="Verdana" panose="020B0604030504040204" pitchFamily="34" charset="0"/>
              </a:rPr>
              <a:t>*</a:t>
            </a:r>
            <a:endParaRPr lang="zh-CN" altLang="en-US" sz="1400">
              <a:solidFill>
                <a:srgbClr val="FF6600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2271713" y="3192463"/>
            <a:ext cx="1793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0" rIns="0" bIns="0">
            <a:spAutoFit/>
          </a:bodyPr>
          <a:lstStyle/>
          <a:p>
            <a:r>
              <a:rPr lang="en-AU" sz="1400">
                <a:solidFill>
                  <a:srgbClr val="FF6600"/>
                </a:solidFill>
                <a:latin typeface="Verdana" panose="020B0604030504040204" pitchFamily="34" charset="0"/>
              </a:rPr>
              <a:t>*</a:t>
            </a:r>
            <a:endParaRPr lang="zh-CN" altLang="en-US" sz="1400">
              <a:solidFill>
                <a:srgbClr val="FF6600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2268538" y="3212976"/>
            <a:ext cx="1793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0" rIns="0" bIns="0">
            <a:spAutoFit/>
          </a:bodyPr>
          <a:lstStyle/>
          <a:p>
            <a:r>
              <a:rPr lang="en-AU" sz="1400">
                <a:solidFill>
                  <a:srgbClr val="FF6600"/>
                </a:solidFill>
                <a:latin typeface="Verdana" panose="020B0604030504040204" pitchFamily="34" charset="0"/>
              </a:rPr>
              <a:t>*</a:t>
            </a:r>
            <a:endParaRPr lang="zh-CN" altLang="en-US" sz="1400">
              <a:solidFill>
                <a:srgbClr val="FF6600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179388" y="6381750"/>
            <a:ext cx="1793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0" rIns="0" bIns="0">
            <a:spAutoFit/>
          </a:bodyPr>
          <a:lstStyle/>
          <a:p>
            <a:r>
              <a:rPr lang="en-AU" sz="1400">
                <a:solidFill>
                  <a:srgbClr val="FF6600"/>
                </a:solidFill>
                <a:latin typeface="Verdana" panose="020B0604030504040204" pitchFamily="34" charset="0"/>
              </a:rPr>
              <a:t>*</a:t>
            </a:r>
            <a:endParaRPr lang="zh-CN" altLang="en-US" sz="1400">
              <a:solidFill>
                <a:srgbClr val="FF6600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err="1" smtClean="0">
                <a:solidFill>
                  <a:schemeClr val="accent1"/>
                </a:solidFill>
                <a:latin typeface="+mn-ea"/>
                <a:ea typeface="+mn-ea"/>
              </a:rPr>
              <a:t>Cellapp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上的</a:t>
            </a:r>
            <a:r>
              <a:rPr lang="en-US" altLang="zh-CN" sz="53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sz="53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属性</a:t>
            </a:r>
            <a:endParaRPr lang="zh-CN" altLang="en-US" sz="53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grpSp>
        <p:nvGrpSpPr>
          <p:cNvPr id="26" name="Group 4"/>
          <p:cNvGrpSpPr/>
          <p:nvPr/>
        </p:nvGrpSpPr>
        <p:grpSpPr bwMode="auto">
          <a:xfrm>
            <a:off x="466725" y="1808163"/>
            <a:ext cx="8243888" cy="4254500"/>
            <a:chOff x="294" y="1139"/>
            <a:chExt cx="5193" cy="2680"/>
          </a:xfrm>
        </p:grpSpPr>
        <p:sp>
          <p:nvSpPr>
            <p:cNvPr id="27" name="Text Box 5"/>
            <p:cNvSpPr txBox="1">
              <a:spLocks noChangeArrowheads="1"/>
            </p:cNvSpPr>
            <p:nvPr/>
          </p:nvSpPr>
          <p:spPr bwMode="auto">
            <a:xfrm>
              <a:off x="294" y="1350"/>
              <a:ext cx="1203" cy="19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AU" sz="1900">
                  <a:solidFill>
                    <a:srgbClr val="00007D"/>
                  </a:solidFill>
                  <a:latin typeface="Courier New" panose="02070309020205020404" pitchFamily="49" charset="0"/>
                </a:rPr>
                <a:t>id</a:t>
              </a:r>
              <a:endParaRPr lang="en-AU" sz="1900">
                <a:solidFill>
                  <a:srgbClr val="00007D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39" name="Text Box 6"/>
            <p:cNvSpPr txBox="1">
              <a:spLocks noChangeArrowheads="1"/>
            </p:cNvSpPr>
            <p:nvPr/>
          </p:nvSpPr>
          <p:spPr bwMode="auto">
            <a:xfrm>
              <a:off x="1497" y="1350"/>
              <a:ext cx="3990" cy="19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zh-CN" altLang="en-US" b="0" dirty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唯一</a:t>
              </a:r>
              <a:r>
                <a:rPr lang="zh-CN" altLang="en-US" b="0" dirty="0" smtClean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的</a:t>
              </a:r>
              <a:r>
                <a:rPr lang="en-US" altLang="zh-CN" b="0" dirty="0" smtClean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Entity </a:t>
              </a:r>
              <a:r>
                <a:rPr lang="en-US" altLang="zh-CN" b="0" dirty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id</a:t>
              </a:r>
              <a:r>
                <a:rPr lang="zh-CN" altLang="en-US" b="0" dirty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，</a:t>
              </a:r>
              <a:r>
                <a:rPr lang="en-US" altLang="zh-CN" b="0" dirty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cell</a:t>
              </a:r>
              <a:r>
                <a:rPr lang="zh-CN" altLang="en-US" b="0" dirty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，</a:t>
              </a:r>
              <a:r>
                <a:rPr lang="en-US" altLang="zh-CN" b="0" dirty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base</a:t>
              </a:r>
              <a:r>
                <a:rPr lang="zh-CN" altLang="en-US" b="0" dirty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，</a:t>
              </a:r>
              <a:r>
                <a:rPr lang="en-US" altLang="zh-CN" b="0" dirty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client</a:t>
              </a:r>
              <a:r>
                <a:rPr lang="zh-CN" altLang="en-US" b="0" dirty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共用一个</a:t>
              </a:r>
              <a:r>
                <a:rPr lang="en-US" altLang="zh-CN" b="0" dirty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id</a:t>
              </a:r>
              <a:endParaRPr lang="en-AU" sz="1400" b="0" dirty="0">
                <a:solidFill>
                  <a:srgbClr val="00007D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40" name="Text Box 7"/>
            <p:cNvSpPr txBox="1">
              <a:spLocks noChangeArrowheads="1"/>
            </p:cNvSpPr>
            <p:nvPr/>
          </p:nvSpPr>
          <p:spPr bwMode="auto">
            <a:xfrm>
              <a:off x="294" y="1543"/>
              <a:ext cx="1203" cy="193"/>
            </a:xfrm>
            <a:prstGeom prst="rect">
              <a:avLst/>
            </a:prstGeom>
            <a:solidFill>
              <a:srgbClr val="E6F1FE"/>
            </a:solidFill>
            <a:ln w="3175" algn="ctr">
              <a:solidFill>
                <a:srgbClr val="00007D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AU" sz="1900">
                  <a:solidFill>
                    <a:srgbClr val="00007D"/>
                  </a:solidFill>
                  <a:latin typeface="Courier New" panose="02070309020205020404" pitchFamily="49" charset="0"/>
                </a:rPr>
                <a:t>spaceID</a:t>
              </a:r>
              <a:endParaRPr lang="en-AU" sz="1900">
                <a:solidFill>
                  <a:srgbClr val="00007D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1497" y="1543"/>
              <a:ext cx="3990" cy="193"/>
            </a:xfrm>
            <a:prstGeom prst="rect">
              <a:avLst/>
            </a:prstGeom>
            <a:solidFill>
              <a:srgbClr val="E6F1FE"/>
            </a:solidFill>
            <a:ln w="3175" algn="ctr">
              <a:solidFill>
                <a:srgbClr val="00007D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US" altLang="zh-CN" b="0" dirty="0">
                  <a:solidFill>
                    <a:srgbClr val="00007D"/>
                  </a:solidFill>
                  <a:ea typeface="宋体" panose="02010600030101010101" pitchFamily="2" charset="-122"/>
                </a:rPr>
                <a:t>Entity</a:t>
              </a:r>
              <a:r>
                <a:rPr lang="zh-CN" altLang="en-US" b="0" dirty="0">
                  <a:solidFill>
                    <a:srgbClr val="00007D"/>
                  </a:solidFill>
                  <a:ea typeface="宋体" panose="02010600030101010101" pitchFamily="2" charset="-122"/>
                </a:rPr>
                <a:t>所在</a:t>
              </a:r>
              <a:r>
                <a:rPr lang="zh-CN" altLang="en-US" b="0" dirty="0" smtClean="0">
                  <a:solidFill>
                    <a:srgbClr val="00007D"/>
                  </a:solidFill>
                  <a:ea typeface="宋体" panose="02010600030101010101" pitchFamily="2" charset="-122"/>
                </a:rPr>
                <a:t>的</a:t>
              </a:r>
              <a:r>
                <a:rPr lang="en-US" altLang="zh-CN" dirty="0">
                  <a:solidFill>
                    <a:srgbClr val="00007D"/>
                  </a:solidFill>
                  <a:ea typeface="宋体" panose="02010600030101010101" pitchFamily="2" charset="-122"/>
                </a:rPr>
                <a:t>S</a:t>
              </a:r>
              <a:r>
                <a:rPr lang="en-US" altLang="zh-CN" b="0" dirty="0" smtClean="0">
                  <a:solidFill>
                    <a:srgbClr val="00007D"/>
                  </a:solidFill>
                  <a:ea typeface="宋体" panose="02010600030101010101" pitchFamily="2" charset="-122"/>
                </a:rPr>
                <a:t>pace</a:t>
              </a:r>
              <a:endParaRPr lang="en-AU" b="0" dirty="0">
                <a:solidFill>
                  <a:srgbClr val="00007D"/>
                </a:solidFill>
              </a:endParaRPr>
            </a:p>
          </p:txBody>
        </p:sp>
        <p:sp>
          <p:nvSpPr>
            <p:cNvPr id="46" name="Text Box 13"/>
            <p:cNvSpPr txBox="1">
              <a:spLocks noChangeArrowheads="1"/>
            </p:cNvSpPr>
            <p:nvPr/>
          </p:nvSpPr>
          <p:spPr bwMode="auto">
            <a:xfrm>
              <a:off x="294" y="2123"/>
              <a:ext cx="1203" cy="19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AU" sz="1900">
                  <a:solidFill>
                    <a:srgbClr val="00007D"/>
                  </a:solidFill>
                  <a:latin typeface="Courier New" panose="02070309020205020404" pitchFamily="49" charset="0"/>
                </a:rPr>
                <a:t>roll</a:t>
              </a:r>
              <a:endParaRPr lang="en-AU" sz="1900">
                <a:solidFill>
                  <a:srgbClr val="00007D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47" name="Text Box 14"/>
            <p:cNvSpPr txBox="1">
              <a:spLocks noChangeArrowheads="1"/>
            </p:cNvSpPr>
            <p:nvPr/>
          </p:nvSpPr>
          <p:spPr bwMode="auto">
            <a:xfrm>
              <a:off x="1497" y="2123"/>
              <a:ext cx="3990" cy="57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72000" tIns="0" rIns="36000" bIns="0" anchor="ctr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US" altLang="zh-CN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Entity</a:t>
              </a:r>
              <a:r>
                <a:rPr lang="zh-CN" altLang="en-US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的朝向</a:t>
              </a:r>
              <a:endParaRPr lang="en-AU" b="0">
                <a:solidFill>
                  <a:srgbClr val="00007D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48" name="Text Box 15"/>
            <p:cNvSpPr txBox="1">
              <a:spLocks noChangeArrowheads="1"/>
            </p:cNvSpPr>
            <p:nvPr/>
          </p:nvSpPr>
          <p:spPr bwMode="auto">
            <a:xfrm>
              <a:off x="294" y="2316"/>
              <a:ext cx="1203" cy="193"/>
            </a:xfrm>
            <a:prstGeom prst="rect">
              <a:avLst/>
            </a:prstGeom>
            <a:solidFill>
              <a:srgbClr val="E6F1FE"/>
            </a:solidFill>
            <a:ln w="3175" algn="ctr">
              <a:solidFill>
                <a:srgbClr val="00007D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AU" sz="1900">
                  <a:solidFill>
                    <a:srgbClr val="00007D"/>
                  </a:solidFill>
                  <a:latin typeface="Courier New" panose="02070309020205020404" pitchFamily="49" charset="0"/>
                </a:rPr>
                <a:t>pitch</a:t>
              </a:r>
              <a:endParaRPr lang="en-AU" sz="1900">
                <a:solidFill>
                  <a:srgbClr val="00007D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49" name="Text Box 16"/>
            <p:cNvSpPr txBox="1">
              <a:spLocks noChangeArrowheads="1"/>
            </p:cNvSpPr>
            <p:nvPr/>
          </p:nvSpPr>
          <p:spPr bwMode="auto">
            <a:xfrm>
              <a:off x="294" y="2509"/>
              <a:ext cx="1203" cy="19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AU" sz="1900">
                  <a:solidFill>
                    <a:srgbClr val="00007D"/>
                  </a:solidFill>
                  <a:latin typeface="Courier New" panose="02070309020205020404" pitchFamily="49" charset="0"/>
                </a:rPr>
                <a:t>yaw</a:t>
              </a:r>
              <a:endParaRPr lang="en-AU" sz="1900">
                <a:solidFill>
                  <a:srgbClr val="00007D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50" name="Text Box 17"/>
            <p:cNvSpPr txBox="1">
              <a:spLocks noChangeArrowheads="1"/>
            </p:cNvSpPr>
            <p:nvPr/>
          </p:nvSpPr>
          <p:spPr bwMode="auto">
            <a:xfrm>
              <a:off x="294" y="2702"/>
              <a:ext cx="1203" cy="193"/>
            </a:xfrm>
            <a:prstGeom prst="rect">
              <a:avLst/>
            </a:prstGeom>
            <a:solidFill>
              <a:srgbClr val="E6F1FE"/>
            </a:solidFill>
            <a:ln w="3175" algn="ctr">
              <a:solidFill>
                <a:srgbClr val="00007D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AU" sz="1900">
                  <a:solidFill>
                    <a:srgbClr val="00007D"/>
                  </a:solidFill>
                  <a:latin typeface="Courier New" panose="02070309020205020404" pitchFamily="49" charset="0"/>
                </a:rPr>
                <a:t>direction</a:t>
              </a:r>
              <a:endParaRPr lang="en-AU" sz="1900">
                <a:solidFill>
                  <a:srgbClr val="00007D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51" name="Text Box 18"/>
            <p:cNvSpPr txBox="1">
              <a:spLocks noChangeArrowheads="1"/>
            </p:cNvSpPr>
            <p:nvPr/>
          </p:nvSpPr>
          <p:spPr bwMode="auto">
            <a:xfrm>
              <a:off x="1497" y="2702"/>
              <a:ext cx="3990" cy="193"/>
            </a:xfrm>
            <a:prstGeom prst="rect">
              <a:avLst/>
            </a:prstGeom>
            <a:solidFill>
              <a:srgbClr val="E6F1FE"/>
            </a:solidFill>
            <a:ln w="3175" algn="ctr">
              <a:solidFill>
                <a:srgbClr val="00007D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US" altLang="zh-CN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Entity</a:t>
              </a:r>
              <a:r>
                <a:rPr lang="zh-CN" altLang="en-US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的面向，由</a:t>
              </a:r>
              <a:r>
                <a:rPr lang="en-US" altLang="zh-CN" sz="1400">
                  <a:solidFill>
                    <a:srgbClr val="00007D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roll</a:t>
              </a:r>
              <a:r>
                <a:rPr lang="en-US" altLang="zh-CN" sz="1400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, </a:t>
              </a:r>
              <a:r>
                <a:rPr lang="en-US" altLang="zh-CN" sz="1400">
                  <a:solidFill>
                    <a:srgbClr val="00007D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pitch</a:t>
              </a:r>
              <a:r>
                <a:rPr lang="en-US" altLang="zh-CN" sz="1400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, </a:t>
              </a:r>
              <a:r>
                <a:rPr lang="en-US" altLang="zh-CN" sz="1400">
                  <a:solidFill>
                    <a:srgbClr val="00007D"/>
                  </a:solidFill>
                  <a:latin typeface="Courier New" panose="02070309020205020404" pitchFamily="49" charset="0"/>
                  <a:ea typeface="宋体" panose="02010600030101010101" pitchFamily="2" charset="-122"/>
                </a:rPr>
                <a:t>yaw</a:t>
              </a:r>
              <a:r>
                <a:rPr lang="zh-CN" altLang="en-US" sz="1400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来组合表示</a:t>
              </a:r>
              <a:endParaRPr lang="en-AU" altLang="zh-CN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2" name="Text Box 19"/>
            <p:cNvSpPr txBox="1">
              <a:spLocks noChangeArrowheads="1"/>
            </p:cNvSpPr>
            <p:nvPr/>
          </p:nvSpPr>
          <p:spPr bwMode="auto">
            <a:xfrm>
              <a:off x="294" y="2895"/>
              <a:ext cx="1203" cy="19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endParaRPr lang="en-AU" sz="1900">
                <a:solidFill>
                  <a:srgbClr val="00007D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53" name="Text Box 20"/>
            <p:cNvSpPr txBox="1">
              <a:spLocks noChangeArrowheads="1"/>
            </p:cNvSpPr>
            <p:nvPr/>
          </p:nvSpPr>
          <p:spPr bwMode="auto">
            <a:xfrm>
              <a:off x="1497" y="2895"/>
              <a:ext cx="3990" cy="19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endParaRPr lang="en-AU" sz="1400" b="0">
                <a:solidFill>
                  <a:srgbClr val="00007D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54" name="Text Box 21"/>
            <p:cNvSpPr txBox="1">
              <a:spLocks noChangeArrowheads="1"/>
            </p:cNvSpPr>
            <p:nvPr/>
          </p:nvSpPr>
          <p:spPr bwMode="auto">
            <a:xfrm>
              <a:off x="294" y="3088"/>
              <a:ext cx="1203" cy="345"/>
            </a:xfrm>
            <a:prstGeom prst="rect">
              <a:avLst/>
            </a:prstGeom>
            <a:solidFill>
              <a:srgbClr val="E6F1FE"/>
            </a:solidFill>
            <a:ln w="3175" algn="ctr">
              <a:solidFill>
                <a:srgbClr val="00007D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36000" bIns="0" anchor="ctr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AU" sz="1900">
                  <a:solidFill>
                    <a:srgbClr val="00007D"/>
                  </a:solidFill>
                  <a:latin typeface="Courier New" panose="02070309020205020404" pitchFamily="49" charset="0"/>
                </a:rPr>
                <a:t>volatileInfo</a:t>
              </a:r>
              <a:endParaRPr lang="en-AU" sz="1900">
                <a:solidFill>
                  <a:srgbClr val="00007D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55" name="Text Box 22"/>
            <p:cNvSpPr txBox="1">
              <a:spLocks noChangeArrowheads="1"/>
            </p:cNvSpPr>
            <p:nvPr/>
          </p:nvSpPr>
          <p:spPr bwMode="auto">
            <a:xfrm>
              <a:off x="1497" y="3088"/>
              <a:ext cx="3990" cy="344"/>
            </a:xfrm>
            <a:prstGeom prst="rect">
              <a:avLst/>
            </a:prstGeom>
            <a:solidFill>
              <a:srgbClr val="E6F1FE"/>
            </a:solidFill>
            <a:ln w="3175" algn="ctr">
              <a:solidFill>
                <a:srgbClr val="00007D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zh-CN" altLang="en-US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用来决定</a:t>
              </a:r>
              <a:r>
                <a:rPr lang="en-US" altLang="zh-CN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roll,pitch,yaw</a:t>
              </a:r>
              <a:r>
                <a:rPr lang="zh-CN" altLang="en-US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各自的更新频率，在</a:t>
              </a:r>
              <a:r>
                <a:rPr lang="en-US" altLang="zh-CN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.def</a:t>
              </a:r>
              <a:r>
                <a:rPr lang="zh-CN" altLang="en-US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文件里有缺省值</a:t>
              </a:r>
              <a:endParaRPr lang="en-AU" b="0">
                <a:solidFill>
                  <a:srgbClr val="00007D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56" name="Text Box 23"/>
            <p:cNvSpPr txBox="1">
              <a:spLocks noChangeArrowheads="1"/>
            </p:cNvSpPr>
            <p:nvPr/>
          </p:nvSpPr>
          <p:spPr bwMode="auto">
            <a:xfrm>
              <a:off x="294" y="3433"/>
              <a:ext cx="1203" cy="19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endParaRPr lang="en-AU" sz="1900">
                <a:solidFill>
                  <a:srgbClr val="00007D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57" name="Text Box 24"/>
            <p:cNvSpPr txBox="1">
              <a:spLocks noChangeArrowheads="1"/>
            </p:cNvSpPr>
            <p:nvPr/>
          </p:nvSpPr>
          <p:spPr bwMode="auto">
            <a:xfrm>
              <a:off x="1497" y="3433"/>
              <a:ext cx="3990" cy="19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endParaRPr lang="zh-CN" altLang="en-AU" sz="1400" b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8" name="Text Box 25"/>
            <p:cNvSpPr txBox="1">
              <a:spLocks noChangeArrowheads="1"/>
            </p:cNvSpPr>
            <p:nvPr/>
          </p:nvSpPr>
          <p:spPr bwMode="auto">
            <a:xfrm>
              <a:off x="294" y="3626"/>
              <a:ext cx="1203" cy="193"/>
            </a:xfrm>
            <a:prstGeom prst="rect">
              <a:avLst/>
            </a:prstGeom>
            <a:solidFill>
              <a:srgbClr val="E6F1FE"/>
            </a:solidFill>
            <a:ln w="3175" algn="ctr">
              <a:solidFill>
                <a:srgbClr val="00007D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AU" sz="1900">
                  <a:solidFill>
                    <a:srgbClr val="00007D"/>
                  </a:solidFill>
                  <a:latin typeface="Courier New" panose="02070309020205020404" pitchFamily="49" charset="0"/>
                </a:rPr>
                <a:t>topSpeed</a:t>
              </a:r>
              <a:endParaRPr lang="en-AU" sz="1900">
                <a:solidFill>
                  <a:srgbClr val="00007D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59" name="Text Box 26"/>
            <p:cNvSpPr txBox="1">
              <a:spLocks noChangeArrowheads="1"/>
            </p:cNvSpPr>
            <p:nvPr/>
          </p:nvSpPr>
          <p:spPr bwMode="auto">
            <a:xfrm>
              <a:off x="1497" y="3626"/>
              <a:ext cx="3990" cy="193"/>
            </a:xfrm>
            <a:prstGeom prst="rect">
              <a:avLst/>
            </a:prstGeom>
            <a:solidFill>
              <a:srgbClr val="E6F1FE"/>
            </a:solidFill>
            <a:ln w="3175" algn="ctr">
              <a:solidFill>
                <a:srgbClr val="00007D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US" altLang="zh-CN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Entity</a:t>
              </a:r>
              <a:r>
                <a:rPr lang="zh-CN" altLang="en-US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的最大速度。用于物理检查</a:t>
              </a:r>
              <a:endParaRPr lang="en-AU" sz="1400" b="0">
                <a:solidFill>
                  <a:srgbClr val="00007D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60" name="Text Box 27"/>
            <p:cNvSpPr txBox="1">
              <a:spLocks noChangeArrowheads="1"/>
            </p:cNvSpPr>
            <p:nvPr/>
          </p:nvSpPr>
          <p:spPr bwMode="auto">
            <a:xfrm>
              <a:off x="294" y="1146"/>
              <a:ext cx="1203" cy="2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54000" tIns="10800" rIns="0" bIns="10800"/>
            <a:lstStyle/>
            <a:p>
              <a:r>
                <a:rPr lang="zh-CN" altLang="en-AU" sz="1900" b="0">
                  <a:latin typeface="Verdana" panose="020B0604030504040204" pitchFamily="34" charset="0"/>
                  <a:ea typeface="宋体" panose="02010600030101010101" pitchFamily="2" charset="-122"/>
                </a:rPr>
                <a:t>属性</a:t>
              </a:r>
              <a:endParaRPr lang="zh-CN" altLang="en-US" sz="1900" b="0"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" name="Text Box 28"/>
            <p:cNvSpPr txBox="1">
              <a:spLocks noChangeArrowheads="1"/>
            </p:cNvSpPr>
            <p:nvPr/>
          </p:nvSpPr>
          <p:spPr bwMode="auto">
            <a:xfrm>
              <a:off x="1497" y="1146"/>
              <a:ext cx="3990" cy="20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54000" tIns="10800" rIns="0" bIns="10800"/>
            <a:lstStyle/>
            <a:p>
              <a:r>
                <a:rPr lang="zh-CN" altLang="en-AU" sz="1900" b="0">
                  <a:latin typeface="Verdana" panose="020B0604030504040204" pitchFamily="34" charset="0"/>
                  <a:ea typeface="宋体" panose="02010600030101010101" pitchFamily="2" charset="-122"/>
                </a:rPr>
                <a:t>描述</a:t>
              </a:r>
              <a:endParaRPr lang="zh-CN" altLang="en-US" sz="1900" b="0">
                <a:latin typeface="Verdana" panose="020B060403050404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2" name="Line 29"/>
            <p:cNvSpPr>
              <a:spLocks noChangeShapeType="1"/>
            </p:cNvSpPr>
            <p:nvPr/>
          </p:nvSpPr>
          <p:spPr bwMode="auto">
            <a:xfrm flipV="1">
              <a:off x="1497" y="1139"/>
              <a:ext cx="0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294" y="1930"/>
              <a:ext cx="1203" cy="193"/>
            </a:xfrm>
            <a:prstGeom prst="rect">
              <a:avLst/>
            </a:prstGeom>
            <a:solidFill>
              <a:srgbClr val="E6F1FE"/>
            </a:solidFill>
            <a:ln w="3175" algn="ctr">
              <a:solidFill>
                <a:srgbClr val="00007D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AU" sz="1900">
                  <a:solidFill>
                    <a:srgbClr val="00007D"/>
                  </a:solidFill>
                  <a:latin typeface="Courier New" panose="02070309020205020404" pitchFamily="49" charset="0"/>
                </a:rPr>
                <a:t>position</a:t>
              </a:r>
              <a:endParaRPr lang="en-AU" sz="1900">
                <a:solidFill>
                  <a:srgbClr val="00007D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45" name="Text Box 12"/>
            <p:cNvSpPr txBox="1">
              <a:spLocks noChangeArrowheads="1"/>
            </p:cNvSpPr>
            <p:nvPr/>
          </p:nvSpPr>
          <p:spPr bwMode="auto">
            <a:xfrm>
              <a:off x="1497" y="1930"/>
              <a:ext cx="3990" cy="193"/>
            </a:xfrm>
            <a:prstGeom prst="rect">
              <a:avLst/>
            </a:prstGeom>
            <a:solidFill>
              <a:srgbClr val="E6F1FE"/>
            </a:solidFill>
            <a:ln w="3175" algn="ctr">
              <a:solidFill>
                <a:srgbClr val="00007D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2000" tIns="0" rIns="36000" bIns="180000"/>
            <a:lstStyle/>
            <a:p>
              <a:pPr algn="l">
                <a:spcBef>
                  <a:spcPct val="20000"/>
                </a:spcBef>
                <a:buClr>
                  <a:srgbClr val="FF9933"/>
                </a:buClr>
                <a:buSzPct val="80000"/>
                <a:buFont typeface="Wingdings" panose="05000000000000000000" pitchFamily="2" charset="2"/>
                <a:buNone/>
              </a:pPr>
              <a:r>
                <a:rPr lang="en-US" altLang="zh-CN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Entity</a:t>
              </a:r>
              <a:r>
                <a:rPr lang="zh-CN" altLang="en-US" b="0">
                  <a:solidFill>
                    <a:srgbClr val="00007D"/>
                  </a:solidFill>
                  <a:latin typeface="Verdana" panose="020B0604030504040204" pitchFamily="34" charset="0"/>
                  <a:ea typeface="宋体" panose="02010600030101010101" pitchFamily="2" charset="-122"/>
                </a:rPr>
                <a:t>的世界坐标系位置</a:t>
              </a:r>
              <a:endParaRPr lang="en-AU" b="0">
                <a:solidFill>
                  <a:srgbClr val="00007D"/>
                </a:solidFill>
                <a:latin typeface="Verdana" panose="020B0604030504040204" pitchFamily="34" charset="0"/>
              </a:endParaRPr>
            </a:p>
          </p:txBody>
        </p:sp>
      </p:grpSp>
      <p:sp>
        <p:nvSpPr>
          <p:cNvPr id="63" name="Text Box 23"/>
          <p:cNvSpPr txBox="1">
            <a:spLocks noChangeArrowheads="1"/>
          </p:cNvSpPr>
          <p:nvPr/>
        </p:nvSpPr>
        <p:spPr bwMode="auto">
          <a:xfrm>
            <a:off x="467544" y="2762572"/>
            <a:ext cx="1909763" cy="3063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0" rIns="3600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endParaRPr lang="en-AU" sz="19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2377307" y="2762572"/>
            <a:ext cx="6334125" cy="3063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2000" tIns="0" rIns="3600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endParaRPr lang="zh-CN" altLang="en-AU" sz="1400" b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err="1" smtClean="0">
                <a:solidFill>
                  <a:schemeClr val="accent1"/>
                </a:solidFill>
                <a:latin typeface="+mn-ea"/>
                <a:ea typeface="+mn-ea"/>
              </a:rPr>
              <a:t>Cellapp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上的</a:t>
            </a:r>
            <a:r>
              <a:rPr lang="en-US" altLang="zh-CN" sz="53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sz="53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方法</a:t>
            </a:r>
            <a:endParaRPr lang="zh-CN" altLang="en-US" sz="53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179388" y="5300663"/>
            <a:ext cx="8748712" cy="1081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zh-CN" altLang="en-US" sz="2000" dirty="0" smtClean="0">
                <a:solidFill>
                  <a:srgbClr val="C00000"/>
                </a:solidFill>
                <a:ea typeface="宋体" panose="02010600030101010101" pitchFamily="2" charset="-122"/>
              </a:rPr>
              <a:t>所有</a:t>
            </a:r>
            <a:r>
              <a:rPr lang="en-US" altLang="zh-CN" sz="2000" dirty="0" smtClean="0">
                <a:solidFill>
                  <a:srgbClr val="C00000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sz="2000" dirty="0" smtClean="0">
                <a:solidFill>
                  <a:srgbClr val="C00000"/>
                </a:solidFill>
                <a:ea typeface="宋体" panose="02010600030101010101" pitchFamily="2" charset="-122"/>
              </a:rPr>
              <a:t>属性和方法都可以在</a:t>
            </a:r>
            <a:r>
              <a:rPr lang="en-US" altLang="zh-CN" sz="2000" dirty="0" smtClean="0">
                <a:solidFill>
                  <a:srgbClr val="C00000"/>
                </a:solidFill>
                <a:ea typeface="宋体" panose="02010600030101010101" pitchFamily="2" charset="-122"/>
              </a:rPr>
              <a:t>Python API</a:t>
            </a:r>
            <a:r>
              <a:rPr lang="zh-CN" altLang="en-US" sz="2000" dirty="0" smtClean="0">
                <a:solidFill>
                  <a:srgbClr val="C00000"/>
                </a:solidFill>
                <a:ea typeface="宋体" panose="02010600030101010101" pitchFamily="2" charset="-122"/>
              </a:rPr>
              <a:t>文档内查到</a:t>
            </a:r>
            <a:r>
              <a:rPr lang="en-US" altLang="zh-CN" sz="2000" dirty="0" smtClean="0">
                <a:solidFill>
                  <a:srgbClr val="C00000"/>
                </a:solidFill>
                <a:ea typeface="宋体" panose="02010600030101010101" pitchFamily="2" charset="-122"/>
              </a:rPr>
              <a:t>:</a:t>
            </a:r>
            <a:endParaRPr lang="en-US" altLang="zh-CN" sz="2000" dirty="0" smtClean="0">
              <a:solidFill>
                <a:srgbClr val="C00000"/>
              </a:solidFill>
              <a:ea typeface="宋体" panose="02010600030101010101" pitchFamily="2" charset="-122"/>
            </a:endParaRPr>
          </a:p>
          <a:p>
            <a:pPr lvl="1">
              <a:lnSpc>
                <a:spcPct val="80000"/>
              </a:lnSpc>
            </a:pPr>
            <a:r>
              <a:rPr lang="en-AU" sz="1400" b="1" dirty="0" err="1" smtClean="0">
                <a:latin typeface="Courier New" panose="02070309020205020404" pitchFamily="49" charset="0"/>
                <a:hlinkClick r:id="rId1" action="ppaction://hlinkfile"/>
              </a:rPr>
              <a:t>kbengine</a:t>
            </a:r>
            <a:r>
              <a:rPr lang="en-AU" sz="1400" b="1" dirty="0" smtClean="0">
                <a:latin typeface="Courier New" panose="02070309020205020404" pitchFamily="49" charset="0"/>
                <a:hlinkClick r:id="rId1" action="ppaction://hlinkfile"/>
              </a:rPr>
              <a:t>/doc/</a:t>
            </a:r>
            <a:r>
              <a:rPr lang="en-AU" sz="1400" b="1" dirty="0" err="1" smtClean="0">
                <a:latin typeface="Courier New" panose="02070309020205020404" pitchFamily="49" charset="0"/>
                <a:hlinkClick r:id="rId1" action="ppaction://hlinkfile"/>
              </a:rPr>
              <a:t>api</a:t>
            </a:r>
            <a:r>
              <a:rPr lang="en-AU" sz="1400" b="1" dirty="0" smtClean="0">
                <a:latin typeface="Courier New" panose="02070309020205020404" pitchFamily="49" charset="0"/>
                <a:hlinkClick r:id="rId1" action="ppaction://hlinkfile"/>
              </a:rPr>
              <a:t>/kbengine_api.chm</a:t>
            </a:r>
            <a:endParaRPr lang="en-AU" sz="1400" b="1" dirty="0" smtClean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zh-CN" altLang="en-US" sz="2800" dirty="0">
              <a:ea typeface="宋体" panose="02010600030101010101" pitchFamily="2" charset="-122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79388" y="2428875"/>
            <a:ext cx="2700337" cy="8572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72000" rIns="0" bIns="72000"/>
          <a:lstStyle/>
          <a:p>
            <a:pPr algn="l">
              <a:lnSpc>
                <a:spcPct val="85000"/>
              </a:lnSpc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entitiesInRange(</a:t>
            </a:r>
            <a:b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</a:b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       </a:t>
            </a:r>
            <a:r>
              <a:rPr lang="en-US" altLang="zh-CN" sz="1300" i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range</a:t>
            </a:r>
            <a:endParaRPr lang="en-US" altLang="zh-CN" sz="1300">
              <a:solidFill>
                <a:srgbClr val="00007D"/>
              </a:solidFill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lnSpc>
                <a:spcPct val="85000"/>
              </a:lnSpc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       [,entityType,</a:t>
            </a:r>
            <a:endParaRPr lang="en-US" altLang="zh-CN" sz="1300">
              <a:solidFill>
                <a:srgbClr val="00007D"/>
              </a:solidFill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lnSpc>
                <a:spcPct val="85000"/>
              </a:lnSpc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       position] )</a:t>
            </a:r>
            <a:endParaRPr lang="en-AU" sz="13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179388" y="3594100"/>
            <a:ext cx="2700337" cy="5191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36000" rIns="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setAoIRadius( radius</a:t>
            </a:r>
            <a:endParaRPr lang="en-US" altLang="zh-CN" sz="1300">
              <a:solidFill>
                <a:srgbClr val="00007D"/>
              </a:solidFill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       [, hysteresis] )</a:t>
            </a:r>
            <a:endParaRPr lang="en-AU" sz="13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179388" y="1276350"/>
            <a:ext cx="2700337" cy="3238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r>
              <a:rPr lang="zh-CN" altLang="en-AU" sz="1900" b="0">
                <a:latin typeface="Verdana" panose="020B0604030504040204" pitchFamily="34" charset="0"/>
                <a:ea typeface="宋体" panose="02010600030101010101" pitchFamily="2" charset="-122"/>
              </a:rPr>
              <a:t>方法</a:t>
            </a:r>
            <a:endParaRPr lang="zh-CN" altLang="en-US" sz="1900" b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2879725" y="1276350"/>
            <a:ext cx="6048375" cy="3238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4000" tIns="10800" rIns="0" bIns="10800"/>
          <a:lstStyle/>
          <a:p>
            <a:r>
              <a:rPr lang="zh-CN" altLang="en-AU" sz="1900" b="0">
                <a:latin typeface="Verdana" panose="020B0604030504040204" pitchFamily="34" charset="0"/>
                <a:ea typeface="宋体" panose="02010600030101010101" pitchFamily="2" charset="-122"/>
              </a:rPr>
              <a:t>描述</a:t>
            </a:r>
            <a:endParaRPr lang="zh-CN" altLang="en-US" sz="1900" b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Line 8"/>
          <p:cNvSpPr>
            <a:spLocks noChangeShapeType="1"/>
          </p:cNvSpPr>
          <p:nvPr/>
        </p:nvSpPr>
        <p:spPr bwMode="auto">
          <a:xfrm flipV="1">
            <a:off x="2879725" y="1265238"/>
            <a:ext cx="3175" cy="334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2879725" y="2428875"/>
            <a:ext cx="6048375" cy="8572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0" bIns="180000"/>
          <a:lstStyle>
            <a:lvl1pPr marL="85725" indent="-8572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搜索指定范围内的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所有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endParaRPr lang="en-US" altLang="zh-CN" sz="14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可以搜索到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AOI</a:t>
            </a: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范围以外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但是无法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找到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Cell</a:t>
            </a: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以外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endParaRPr lang="en-US" altLang="zh-CN" sz="14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球性测试</a:t>
            </a:r>
            <a:endParaRPr lang="en-AU" sz="1400" dirty="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2879725" y="3594100"/>
            <a:ext cx="6048375" cy="5191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0" bIns="180000"/>
          <a:lstStyle>
            <a:lvl1pPr marL="85725" indent="-8572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AU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改变</a:t>
            </a:r>
            <a:r>
              <a:rPr lang="en-AU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AOI</a:t>
            </a:r>
            <a:r>
              <a:rPr lang="zh-CN" altLang="en-AU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半径，缺省是</a:t>
            </a:r>
            <a:r>
              <a:rPr lang="en-AU" altLang="zh-CN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500m</a:t>
            </a:r>
            <a:endParaRPr lang="en-AU" sz="1400" b="0" dirty="0">
              <a:solidFill>
                <a:srgbClr val="00007D"/>
              </a:solidFill>
              <a:latin typeface="Verdana" panose="020B0604030504040204" pitchFamily="34" charset="0"/>
            </a:endParaRPr>
          </a:p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AU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必须</a:t>
            </a:r>
            <a:r>
              <a:rPr lang="zh-CN" altLang="en-AU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小于</a:t>
            </a:r>
            <a:r>
              <a:rPr lang="en-AU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Ghost</a:t>
            </a:r>
            <a:r>
              <a:rPr lang="zh-CN" altLang="en-AU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距离，缺省是</a:t>
            </a:r>
            <a:r>
              <a:rPr lang="en-AU" altLang="zh-CN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500m</a:t>
            </a:r>
            <a:endParaRPr lang="en-AU" sz="1400" b="0" dirty="0">
              <a:solidFill>
                <a:srgbClr val="00007D"/>
              </a:solidFill>
              <a:latin typeface="Verdana" panose="020B0604030504040204" pitchFamily="34" charset="0"/>
            </a:endParaRP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179388" y="3286125"/>
            <a:ext cx="2700337" cy="307975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36000" rIns="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isReal()</a:t>
            </a:r>
            <a:endParaRPr lang="en-AU" sz="13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2879725" y="3286125"/>
            <a:ext cx="6048375" cy="307975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0" bIns="180000"/>
          <a:lstStyle>
            <a:lvl1pPr marL="85725" indent="-8572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返回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此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是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Real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还是</a:t>
            </a:r>
            <a:r>
              <a:rPr lang="en-US" altLang="zh-CN" sz="140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G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host</a:t>
            </a: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endParaRPr lang="en-AU" sz="1400" b="0" dirty="0">
              <a:solidFill>
                <a:srgbClr val="00007D"/>
              </a:solidFill>
              <a:latin typeface="Verdana" panose="020B0604030504040204" pitchFamily="34" charset="0"/>
            </a:endParaRP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179388" y="4113213"/>
            <a:ext cx="2700337" cy="936625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36000" rIns="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teleport( </a:t>
            </a:r>
            <a:endParaRPr lang="en-US" altLang="zh-CN" sz="1300">
              <a:solidFill>
                <a:srgbClr val="00007D"/>
              </a:solidFill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        nearbyEntityMBRef,</a:t>
            </a:r>
            <a:endParaRPr lang="en-US" altLang="zh-CN" sz="1300">
              <a:solidFill>
                <a:srgbClr val="00007D"/>
              </a:solidFill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        position,</a:t>
            </a:r>
            <a:endParaRPr lang="en-US" altLang="zh-CN" sz="1300">
              <a:solidFill>
                <a:srgbClr val="00007D"/>
              </a:solidFill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         direction )</a:t>
            </a:r>
            <a:endParaRPr lang="en-AU" sz="13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65" name="Text Box 14"/>
          <p:cNvSpPr txBox="1">
            <a:spLocks noChangeArrowheads="1"/>
          </p:cNvSpPr>
          <p:nvPr/>
        </p:nvSpPr>
        <p:spPr bwMode="auto">
          <a:xfrm>
            <a:off x="2879725" y="4113213"/>
            <a:ext cx="6048375" cy="936625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0" bIns="180000"/>
          <a:lstStyle>
            <a:lvl1pPr marL="85725" indent="-8572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在同一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个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Space</a:t>
            </a: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内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改变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的位置</a:t>
            </a:r>
            <a:endParaRPr lang="en-US" altLang="zh-CN" sz="14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放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到另一</a:t>
            </a:r>
            <a:r>
              <a:rPr lang="zh-CN" altLang="en-US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个</a:t>
            </a:r>
            <a:r>
              <a:rPr lang="en-US" altLang="zh-CN" sz="1400" b="0" dirty="0" smtClean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Space </a:t>
            </a:r>
            <a:r>
              <a:rPr lang="en-US" altLang="zh-CN" sz="1400" b="0" dirty="0">
                <a:solidFill>
                  <a:srgbClr val="00007D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– </a:t>
            </a:r>
            <a:r>
              <a:rPr lang="en-US" altLang="zh-CN" sz="1400" dirty="0" err="1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nearbyEntityMBRef</a:t>
            </a:r>
            <a:r>
              <a:rPr lang="zh-CN" altLang="en-US" sz="1400" b="0" dirty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指向</a:t>
            </a:r>
            <a:r>
              <a:rPr lang="zh-CN" altLang="en-US" sz="1400" b="0" dirty="0" smtClean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的</a:t>
            </a:r>
            <a:r>
              <a:rPr lang="en-US" altLang="zh-CN" sz="1400" b="0" dirty="0" smtClean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Entity</a:t>
            </a:r>
            <a:r>
              <a:rPr lang="zh-CN" altLang="en-US" sz="1400" b="0" dirty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相同</a:t>
            </a:r>
            <a:r>
              <a:rPr lang="zh-CN" altLang="en-US" sz="1400" b="0" dirty="0" smtClean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的</a:t>
            </a:r>
            <a:r>
              <a:rPr lang="en-US" altLang="zh-CN" sz="1400" b="0" dirty="0" smtClean="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Space</a:t>
            </a:r>
            <a:endParaRPr lang="en-US" altLang="zh-CN" sz="1400" b="0" dirty="0">
              <a:solidFill>
                <a:srgbClr val="00007D"/>
              </a:solidFill>
              <a:latin typeface="Courier New" panose="02070309020205020404" pitchFamily="49" charset="0"/>
              <a:ea typeface="宋体" panose="02010600030101010101" pitchFamily="2" charset="-122"/>
            </a:endParaRPr>
          </a:p>
        </p:txBody>
      </p:sp>
      <p:sp>
        <p:nvSpPr>
          <p:cNvPr id="66" name="Text Box 15"/>
          <p:cNvSpPr txBox="1">
            <a:spLocks noChangeArrowheads="1"/>
          </p:cNvSpPr>
          <p:nvPr/>
        </p:nvSpPr>
        <p:spPr bwMode="auto">
          <a:xfrm>
            <a:off x="179388" y="1592263"/>
            <a:ext cx="2700337" cy="3238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18000" tIns="36000" rIns="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destroySpace()</a:t>
            </a:r>
            <a:endParaRPr lang="en-AU" sz="13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2879725" y="1592263"/>
            <a:ext cx="6048375" cy="3238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36000" rIns="0" bIns="180000"/>
          <a:lstStyle>
            <a:lvl1pPr marL="85725" indent="-8572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删除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Space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里的</a:t>
            </a: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所有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Entity</a:t>
            </a:r>
            <a:r>
              <a:rPr lang="en-US" altLang="zh-CN" sz="1400" b="0" dirty="0">
                <a:solidFill>
                  <a:srgbClr val="00007D"/>
                </a:solidFill>
                <a:ea typeface="宋体" panose="02010600030101010101" pitchFamily="2" charset="-122"/>
              </a:rPr>
              <a:t>,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从而</a:t>
            </a: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删除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Space</a:t>
            </a:r>
            <a:endParaRPr lang="en-US" altLang="zh-CN" sz="1400" b="0" dirty="0">
              <a:solidFill>
                <a:srgbClr val="00007D"/>
              </a:solidFill>
              <a:ea typeface="宋体" panose="02010600030101010101" pitchFamily="2" charset="-122"/>
            </a:endParaRPr>
          </a:p>
        </p:txBody>
      </p:sp>
      <p:sp>
        <p:nvSpPr>
          <p:cNvPr id="68" name="Text Box 17"/>
          <p:cNvSpPr txBox="1">
            <a:spLocks noChangeArrowheads="1"/>
          </p:cNvSpPr>
          <p:nvPr/>
        </p:nvSpPr>
        <p:spPr bwMode="auto">
          <a:xfrm>
            <a:off x="179388" y="1916113"/>
            <a:ext cx="2700337" cy="539750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36000" rIns="0" bIns="180000"/>
          <a:lstStyle/>
          <a:p>
            <a:pPr algn="l">
              <a:spcBef>
                <a:spcPct val="20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zh-CN" sz="1300">
                <a:solidFill>
                  <a:srgbClr val="00007D"/>
                </a:solidFill>
                <a:latin typeface="Courier New" panose="02070309020205020404" pitchFamily="49" charset="0"/>
                <a:ea typeface="宋体" panose="02010600030101010101" pitchFamily="2" charset="-122"/>
              </a:rPr>
              <a:t>destroy()</a:t>
            </a:r>
            <a:endParaRPr lang="en-AU" sz="1300">
              <a:solidFill>
                <a:srgbClr val="00007D"/>
              </a:solidFill>
              <a:latin typeface="Courier New" panose="02070309020205020404" pitchFamily="49" charset="0"/>
            </a:endParaRPr>
          </a:p>
        </p:txBody>
      </p:sp>
      <p:sp>
        <p:nvSpPr>
          <p:cNvPr id="69" name="Text Box 18"/>
          <p:cNvSpPr txBox="1">
            <a:spLocks noChangeArrowheads="1"/>
          </p:cNvSpPr>
          <p:nvPr/>
        </p:nvSpPr>
        <p:spPr bwMode="auto">
          <a:xfrm>
            <a:off x="2879725" y="1916113"/>
            <a:ext cx="6048375" cy="539750"/>
          </a:xfrm>
          <a:prstGeom prst="rect">
            <a:avLst/>
          </a:prstGeom>
          <a:solidFill>
            <a:srgbClr val="E6F1FE"/>
          </a:solidFill>
          <a:ln w="3175" algn="ctr">
            <a:solidFill>
              <a:srgbClr val="00007D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36000" rIns="0" bIns="180000"/>
          <a:lstStyle>
            <a:lvl1pPr marL="85725" indent="-85725"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删除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Entity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的</a:t>
            </a:r>
            <a:r>
              <a:rPr lang="en-US" altLang="zh-CN" sz="1400" b="0" dirty="0">
                <a:solidFill>
                  <a:srgbClr val="00007D"/>
                </a:solidFill>
                <a:ea typeface="宋体" panose="02010600030101010101" pitchFamily="2" charset="-122"/>
              </a:rPr>
              <a:t>Cell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部分</a:t>
            </a:r>
            <a:endParaRPr lang="en-US" altLang="zh-CN" sz="1400" b="0" dirty="0">
              <a:solidFill>
                <a:srgbClr val="00007D"/>
              </a:solidFill>
              <a:ea typeface="宋体" panose="02010600030101010101" pitchFamily="2" charset="-122"/>
            </a:endParaRPr>
          </a:p>
          <a:p>
            <a:pPr>
              <a:spcBef>
                <a:spcPct val="5000"/>
              </a:spcBef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</a:pP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从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Space</a:t>
            </a:r>
            <a:r>
              <a:rPr lang="zh-CN" altLang="en-US" sz="1400" b="0" dirty="0">
                <a:solidFill>
                  <a:srgbClr val="00007D"/>
                </a:solidFill>
                <a:ea typeface="宋体" panose="02010600030101010101" pitchFamily="2" charset="-122"/>
              </a:rPr>
              <a:t>里</a:t>
            </a:r>
            <a:r>
              <a:rPr lang="zh-CN" altLang="en-US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删除</a:t>
            </a:r>
            <a:r>
              <a:rPr lang="en-US" altLang="zh-CN" sz="1400" b="0" dirty="0" smtClean="0">
                <a:solidFill>
                  <a:srgbClr val="00007D"/>
                </a:solidFill>
                <a:ea typeface="宋体" panose="02010600030101010101" pitchFamily="2" charset="-122"/>
              </a:rPr>
              <a:t>Entity</a:t>
            </a:r>
            <a:endParaRPr lang="en-US" altLang="zh-CN" sz="1400" b="0" dirty="0">
              <a:solidFill>
                <a:srgbClr val="00007D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dirty="0" err="1" smtClean="0">
                <a:solidFill>
                  <a:schemeClr val="accent1"/>
                </a:solidFill>
                <a:ea typeface="宋体" panose="02010600030101010101" pitchFamily="2" charset="-122"/>
              </a:rPr>
              <a:t>Baseapp</a:t>
            </a:r>
            <a:r>
              <a:rPr lang="en-US" altLang="zh-CN" dirty="0" smtClean="0">
                <a:solidFill>
                  <a:schemeClr val="accent1"/>
                </a:solidFill>
                <a:ea typeface="宋体" panose="02010600030101010101" pitchFamily="2" charset="-122"/>
              </a:rPr>
              <a:t> </a:t>
            </a:r>
            <a:r>
              <a:rPr lang="zh-CN" altLang="en-US" dirty="0" smtClean="0">
                <a:solidFill>
                  <a:schemeClr val="accent1"/>
                </a:solidFill>
                <a:ea typeface="宋体" panose="02010600030101010101" pitchFamily="2" charset="-122"/>
              </a:rPr>
              <a:t>容错处理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 bwMode="auto">
          <a:xfrm>
            <a:off x="215776" y="1413024"/>
            <a:ext cx="8748712" cy="143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 err="1" smtClean="0">
                <a:ea typeface="宋体" panose="02010600030101010101" pitchFamily="2" charset="-122"/>
              </a:rPr>
              <a:t>Baseapp</a:t>
            </a:r>
            <a:r>
              <a:rPr lang="en-US" altLang="zh-CN" dirty="0" smtClean="0">
                <a:ea typeface="宋体" panose="02010600030101010101" pitchFamily="2" charset="-122"/>
              </a:rPr>
              <a:t> crash</a:t>
            </a:r>
            <a:r>
              <a:rPr lang="zh-CN" altLang="en-US" dirty="0" smtClean="0">
                <a:ea typeface="宋体" panose="02010600030101010101" pitchFamily="2" charset="-122"/>
              </a:rPr>
              <a:t>后变得不可用</a:t>
            </a:r>
            <a:endParaRPr lang="en-AU" altLang="zh-CN" dirty="0">
              <a:ea typeface="宋体" panose="02010600030101010101" pitchFamily="2" charset="-122"/>
            </a:endParaRPr>
          </a:p>
        </p:txBody>
      </p:sp>
      <p:grpSp>
        <p:nvGrpSpPr>
          <p:cNvPr id="5" name="Group 4"/>
          <p:cNvGrpSpPr/>
          <p:nvPr/>
        </p:nvGrpSpPr>
        <p:grpSpPr bwMode="auto">
          <a:xfrm>
            <a:off x="539552" y="2976596"/>
            <a:ext cx="8352928" cy="3130757"/>
            <a:chOff x="1066" y="1321"/>
            <a:chExt cx="4536" cy="1928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150" y="2704"/>
              <a:ext cx="1384" cy="545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7" name="Group 6"/>
            <p:cNvGrpSpPr/>
            <p:nvPr/>
          </p:nvGrpSpPr>
          <p:grpSpPr bwMode="auto">
            <a:xfrm>
              <a:off x="1066" y="1321"/>
              <a:ext cx="976" cy="521"/>
              <a:chOff x="1066" y="1321"/>
              <a:chExt cx="976" cy="521"/>
            </a:xfrm>
          </p:grpSpPr>
          <p:sp>
            <p:nvSpPr>
              <p:cNvPr id="45" name="Rectangle 7"/>
              <p:cNvSpPr>
                <a:spLocks noChangeArrowheads="1"/>
              </p:cNvSpPr>
              <p:nvPr/>
            </p:nvSpPr>
            <p:spPr bwMode="auto">
              <a:xfrm>
                <a:off x="1066" y="1321"/>
                <a:ext cx="976" cy="52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6" name="Text Box 8"/>
              <p:cNvSpPr txBox="1">
                <a:spLocks noChangeArrowheads="1"/>
              </p:cNvSpPr>
              <p:nvPr/>
            </p:nvSpPr>
            <p:spPr bwMode="auto">
              <a:xfrm>
                <a:off x="1179" y="1457"/>
                <a:ext cx="532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AU" dirty="0" err="1" smtClean="0">
                    <a:solidFill>
                      <a:schemeClr val="bg2"/>
                    </a:solidFill>
                  </a:rPr>
                  <a:t>Baseapp</a:t>
                </a:r>
                <a:endParaRPr lang="en-AU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47" name="Rectangle 9"/>
              <p:cNvSpPr>
                <a:spLocks noChangeArrowheads="1"/>
              </p:cNvSpPr>
              <p:nvPr/>
            </p:nvSpPr>
            <p:spPr bwMode="auto">
              <a:xfrm>
                <a:off x="1111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8" name="Rectangle 10"/>
              <p:cNvSpPr>
                <a:spLocks noChangeArrowheads="1"/>
              </p:cNvSpPr>
              <p:nvPr/>
            </p:nvSpPr>
            <p:spPr bwMode="auto">
              <a:xfrm>
                <a:off x="1292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9" name="Rectangle 11"/>
              <p:cNvSpPr>
                <a:spLocks noChangeArrowheads="1"/>
              </p:cNvSpPr>
              <p:nvPr/>
            </p:nvSpPr>
            <p:spPr bwMode="auto">
              <a:xfrm>
                <a:off x="1474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1" name="Rectangle 12"/>
              <p:cNvSpPr>
                <a:spLocks noChangeArrowheads="1"/>
              </p:cNvSpPr>
              <p:nvPr/>
            </p:nvSpPr>
            <p:spPr bwMode="auto">
              <a:xfrm>
                <a:off x="1655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2" name="Rectangle 1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8" name="Group 14"/>
            <p:cNvGrpSpPr/>
            <p:nvPr/>
          </p:nvGrpSpPr>
          <p:grpSpPr bwMode="auto">
            <a:xfrm>
              <a:off x="2177" y="1321"/>
              <a:ext cx="976" cy="521"/>
              <a:chOff x="1066" y="1321"/>
              <a:chExt cx="976" cy="521"/>
            </a:xfrm>
          </p:grpSpPr>
          <p:sp>
            <p:nvSpPr>
              <p:cNvPr id="38" name="Rectangle 15"/>
              <p:cNvSpPr>
                <a:spLocks noChangeArrowheads="1"/>
              </p:cNvSpPr>
              <p:nvPr/>
            </p:nvSpPr>
            <p:spPr bwMode="auto">
              <a:xfrm>
                <a:off x="1066" y="1321"/>
                <a:ext cx="976" cy="52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" name="Text Box 16"/>
              <p:cNvSpPr txBox="1">
                <a:spLocks noChangeArrowheads="1"/>
              </p:cNvSpPr>
              <p:nvPr/>
            </p:nvSpPr>
            <p:spPr bwMode="auto">
              <a:xfrm>
                <a:off x="1179" y="1457"/>
                <a:ext cx="532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AU" dirty="0" err="1" smtClean="0">
                    <a:solidFill>
                      <a:schemeClr val="bg2"/>
                    </a:solidFill>
                  </a:rPr>
                  <a:t>Baseapp</a:t>
                </a:r>
                <a:endParaRPr lang="en-AU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40" name="Rectangle 17"/>
              <p:cNvSpPr>
                <a:spLocks noChangeArrowheads="1"/>
              </p:cNvSpPr>
              <p:nvPr/>
            </p:nvSpPr>
            <p:spPr bwMode="auto">
              <a:xfrm>
                <a:off x="1111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" name="Rectangle 18"/>
              <p:cNvSpPr>
                <a:spLocks noChangeArrowheads="1"/>
              </p:cNvSpPr>
              <p:nvPr/>
            </p:nvSpPr>
            <p:spPr bwMode="auto">
              <a:xfrm>
                <a:off x="1292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2" name="Rectangle 19"/>
              <p:cNvSpPr>
                <a:spLocks noChangeArrowheads="1"/>
              </p:cNvSpPr>
              <p:nvPr/>
            </p:nvSpPr>
            <p:spPr bwMode="auto">
              <a:xfrm>
                <a:off x="1474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3" name="Rectangle 20"/>
              <p:cNvSpPr>
                <a:spLocks noChangeArrowheads="1"/>
              </p:cNvSpPr>
              <p:nvPr/>
            </p:nvSpPr>
            <p:spPr bwMode="auto">
              <a:xfrm>
                <a:off x="1655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4" name="Rectangle 21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9" name="Group 22"/>
            <p:cNvGrpSpPr/>
            <p:nvPr/>
          </p:nvGrpSpPr>
          <p:grpSpPr bwMode="auto">
            <a:xfrm>
              <a:off x="3266" y="1321"/>
              <a:ext cx="976" cy="521"/>
              <a:chOff x="1066" y="1321"/>
              <a:chExt cx="976" cy="521"/>
            </a:xfrm>
          </p:grpSpPr>
          <p:sp>
            <p:nvSpPr>
              <p:cNvPr id="31" name="Rectangle 23"/>
              <p:cNvSpPr>
                <a:spLocks noChangeArrowheads="1"/>
              </p:cNvSpPr>
              <p:nvPr/>
            </p:nvSpPr>
            <p:spPr bwMode="auto">
              <a:xfrm>
                <a:off x="1066" y="1321"/>
                <a:ext cx="976" cy="521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" name="Text Box 24"/>
              <p:cNvSpPr txBox="1">
                <a:spLocks noChangeArrowheads="1"/>
              </p:cNvSpPr>
              <p:nvPr/>
            </p:nvSpPr>
            <p:spPr bwMode="auto">
              <a:xfrm>
                <a:off x="1179" y="1457"/>
                <a:ext cx="532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AU" dirty="0" err="1" smtClean="0">
                    <a:solidFill>
                      <a:schemeClr val="bg2"/>
                    </a:solidFill>
                  </a:rPr>
                  <a:t>Baseapp</a:t>
                </a:r>
                <a:endParaRPr lang="en-AU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33" name="Rectangle 25"/>
              <p:cNvSpPr>
                <a:spLocks noChangeArrowheads="1"/>
              </p:cNvSpPr>
              <p:nvPr/>
            </p:nvSpPr>
            <p:spPr bwMode="auto">
              <a:xfrm>
                <a:off x="1111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" name="Rectangle 26"/>
              <p:cNvSpPr>
                <a:spLocks noChangeArrowheads="1"/>
              </p:cNvSpPr>
              <p:nvPr/>
            </p:nvSpPr>
            <p:spPr bwMode="auto">
              <a:xfrm>
                <a:off x="1292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" name="Rectangle 27"/>
              <p:cNvSpPr>
                <a:spLocks noChangeArrowheads="1"/>
              </p:cNvSpPr>
              <p:nvPr/>
            </p:nvSpPr>
            <p:spPr bwMode="auto">
              <a:xfrm>
                <a:off x="1474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6" name="Rectangle 28"/>
              <p:cNvSpPr>
                <a:spLocks noChangeArrowheads="1"/>
              </p:cNvSpPr>
              <p:nvPr/>
            </p:nvSpPr>
            <p:spPr bwMode="auto">
              <a:xfrm>
                <a:off x="1655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" name="Rectangle 29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136" cy="136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" name="Group 30"/>
            <p:cNvGrpSpPr/>
            <p:nvPr/>
          </p:nvGrpSpPr>
          <p:grpSpPr bwMode="auto">
            <a:xfrm>
              <a:off x="2161" y="2319"/>
              <a:ext cx="976" cy="521"/>
              <a:chOff x="1050" y="1321"/>
              <a:chExt cx="976" cy="521"/>
            </a:xfrm>
          </p:grpSpPr>
          <p:sp>
            <p:nvSpPr>
              <p:cNvPr id="24" name="Rectangle 31"/>
              <p:cNvSpPr>
                <a:spLocks noChangeArrowheads="1"/>
              </p:cNvSpPr>
              <p:nvPr/>
            </p:nvSpPr>
            <p:spPr bwMode="auto">
              <a:xfrm>
                <a:off x="1050" y="1321"/>
                <a:ext cx="976" cy="52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scene3d>
                <a:camera prst="isometricOffAxis2Top"/>
                <a:lightRig rig="threePt" dir="t"/>
              </a:scene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5" name="Text Box 32"/>
              <p:cNvSpPr txBox="1">
                <a:spLocks noChangeArrowheads="1"/>
              </p:cNvSpPr>
              <p:nvPr/>
            </p:nvSpPr>
            <p:spPr bwMode="auto">
              <a:xfrm>
                <a:off x="1179" y="1457"/>
                <a:ext cx="532" cy="227"/>
              </a:xfrm>
              <a:prstGeom prst="rect">
                <a:avLst/>
              </a:prstGeom>
              <a:scene3d>
                <a:camera prst="isometricOffAxis2Top"/>
                <a:lightRig rig="threePt" dir="t"/>
              </a:scene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none">
                <a:spAutoFit/>
              </a:bodyPr>
              <a:lstStyle/>
              <a:p>
                <a:r>
                  <a:rPr lang="en-AU" dirty="0" err="1" smtClean="0">
                    <a:solidFill>
                      <a:schemeClr val="bg2"/>
                    </a:solidFill>
                  </a:rPr>
                  <a:t>Baseapp</a:t>
                </a:r>
                <a:endParaRPr lang="en-AU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26" name="Rectangle 33"/>
              <p:cNvSpPr>
                <a:spLocks noChangeArrowheads="1"/>
              </p:cNvSpPr>
              <p:nvPr/>
            </p:nvSpPr>
            <p:spPr bwMode="auto">
              <a:xfrm>
                <a:off x="1111" y="1344"/>
                <a:ext cx="136" cy="13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scene3d>
                <a:camera prst="isometricOffAxis2Top"/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" name="Rectangle 34"/>
              <p:cNvSpPr>
                <a:spLocks noChangeArrowheads="1"/>
              </p:cNvSpPr>
              <p:nvPr/>
            </p:nvSpPr>
            <p:spPr bwMode="auto">
              <a:xfrm>
                <a:off x="1292" y="1344"/>
                <a:ext cx="136" cy="13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scene3d>
                <a:camera prst="isometricOffAxis2Top"/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" name="Rectangle 35"/>
              <p:cNvSpPr>
                <a:spLocks noChangeArrowheads="1"/>
              </p:cNvSpPr>
              <p:nvPr/>
            </p:nvSpPr>
            <p:spPr bwMode="auto">
              <a:xfrm>
                <a:off x="1474" y="1344"/>
                <a:ext cx="136" cy="13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scene3d>
                <a:camera prst="isometricOffAxis2Top"/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" name="Rectangle 36"/>
              <p:cNvSpPr>
                <a:spLocks noChangeArrowheads="1"/>
              </p:cNvSpPr>
              <p:nvPr/>
            </p:nvSpPr>
            <p:spPr bwMode="auto">
              <a:xfrm>
                <a:off x="1655" y="1344"/>
                <a:ext cx="136" cy="13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scene3d>
                <a:camera prst="isometricOffAxis2Top"/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" name="Rectangle 37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136" cy="13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scene3d>
                <a:camera prst="isometricOffAxis2Top"/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1" name="Rectangle 38" descr="75%"/>
            <p:cNvSpPr>
              <a:spLocks noChangeArrowheads="1"/>
            </p:cNvSpPr>
            <p:nvPr/>
          </p:nvSpPr>
          <p:spPr bwMode="auto">
            <a:xfrm>
              <a:off x="1837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Rectangle 39" descr="75%"/>
            <p:cNvSpPr>
              <a:spLocks noChangeArrowheads="1"/>
            </p:cNvSpPr>
            <p:nvPr/>
          </p:nvSpPr>
          <p:spPr bwMode="auto">
            <a:xfrm>
              <a:off x="3311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Rectangle 40" descr="75%"/>
            <p:cNvSpPr>
              <a:spLocks noChangeArrowheads="1"/>
            </p:cNvSpPr>
            <p:nvPr/>
          </p:nvSpPr>
          <p:spPr bwMode="auto">
            <a:xfrm>
              <a:off x="2404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41" descr="75%"/>
            <p:cNvSpPr>
              <a:spLocks noChangeArrowheads="1"/>
            </p:cNvSpPr>
            <p:nvPr/>
          </p:nvSpPr>
          <p:spPr bwMode="auto">
            <a:xfrm>
              <a:off x="2585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Rectangle 42" descr="75%"/>
            <p:cNvSpPr>
              <a:spLocks noChangeArrowheads="1"/>
            </p:cNvSpPr>
            <p:nvPr/>
          </p:nvSpPr>
          <p:spPr bwMode="auto">
            <a:xfrm>
              <a:off x="2766" y="1684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43"/>
            <p:cNvSpPr>
              <a:spLocks noChangeShapeType="1"/>
            </p:cNvSpPr>
            <p:nvPr/>
          </p:nvSpPr>
          <p:spPr bwMode="auto">
            <a:xfrm flipV="1">
              <a:off x="2653" y="1820"/>
              <a:ext cx="0" cy="521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44"/>
            <p:cNvSpPr>
              <a:spLocks noChangeShapeType="1"/>
            </p:cNvSpPr>
            <p:nvPr/>
          </p:nvSpPr>
          <p:spPr bwMode="auto">
            <a:xfrm flipV="1">
              <a:off x="2835" y="1820"/>
              <a:ext cx="0" cy="521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8" name="Line 45"/>
            <p:cNvSpPr>
              <a:spLocks noChangeShapeType="1"/>
            </p:cNvSpPr>
            <p:nvPr/>
          </p:nvSpPr>
          <p:spPr bwMode="auto">
            <a:xfrm flipV="1">
              <a:off x="2472" y="1820"/>
              <a:ext cx="0" cy="521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19" name="Line 46"/>
            <p:cNvSpPr>
              <a:spLocks noChangeShapeType="1"/>
            </p:cNvSpPr>
            <p:nvPr/>
          </p:nvSpPr>
          <p:spPr bwMode="auto">
            <a:xfrm flipV="1">
              <a:off x="3016" y="1820"/>
              <a:ext cx="363" cy="521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20" name="Line 47"/>
            <p:cNvSpPr>
              <a:spLocks noChangeShapeType="1"/>
            </p:cNvSpPr>
            <p:nvPr/>
          </p:nvSpPr>
          <p:spPr bwMode="auto">
            <a:xfrm flipH="1" flipV="1">
              <a:off x="1905" y="1820"/>
              <a:ext cx="385" cy="521"/>
            </a:xfrm>
            <a:prstGeom prst="line">
              <a:avLst/>
            </a:prstGeom>
            <a:ln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21" name="Rectangle 48" descr="75%"/>
            <p:cNvSpPr>
              <a:spLocks noChangeArrowheads="1"/>
            </p:cNvSpPr>
            <p:nvPr/>
          </p:nvSpPr>
          <p:spPr bwMode="auto">
            <a:xfrm>
              <a:off x="4241" y="3022"/>
              <a:ext cx="136" cy="136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Text Box 49"/>
            <p:cNvSpPr txBox="1">
              <a:spLocks noChangeArrowheads="1"/>
            </p:cNvSpPr>
            <p:nvPr/>
          </p:nvSpPr>
          <p:spPr bwMode="auto">
            <a:xfrm>
              <a:off x="4400" y="2772"/>
              <a:ext cx="1202" cy="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zh-CN" altLang="en-AU" sz="1400" b="0" dirty="0">
                  <a:solidFill>
                    <a:schemeClr val="bg2"/>
                  </a:solidFill>
                  <a:ea typeface="宋体" panose="02010600030101010101" pitchFamily="2" charset="-122"/>
                </a:rPr>
                <a:t>自己</a:t>
              </a:r>
              <a:r>
                <a:rPr lang="zh-CN" altLang="en-AU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的</a:t>
              </a:r>
              <a:r>
                <a:rPr lang="en-AU" altLang="zh-CN" sz="140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B</a:t>
              </a:r>
              <a:r>
                <a:rPr lang="en-AU" altLang="zh-CN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ase </a:t>
              </a:r>
              <a:r>
                <a:rPr lang="zh-CN" altLang="en-US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实体</a:t>
              </a:r>
              <a:endParaRPr lang="en-AU" altLang="zh-CN" sz="1400" b="0" dirty="0">
                <a:solidFill>
                  <a:schemeClr val="bg2"/>
                </a:solidFill>
                <a:ea typeface="宋体" panose="02010600030101010101" pitchFamily="2" charset="-122"/>
              </a:endParaRPr>
            </a:p>
            <a:p>
              <a:pPr algn="l"/>
              <a:r>
                <a:rPr lang="zh-CN" altLang="en-AU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其他</a:t>
              </a:r>
              <a:r>
                <a:rPr lang="en-AU" altLang="zh-CN" sz="1400" dirty="0">
                  <a:solidFill>
                    <a:schemeClr val="bg2"/>
                  </a:solidFill>
                  <a:ea typeface="宋体" panose="02010600030101010101" pitchFamily="2" charset="-122"/>
                </a:rPr>
                <a:t>B</a:t>
              </a:r>
              <a:r>
                <a:rPr lang="en-AU" altLang="zh-CN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ase</a:t>
              </a:r>
              <a:r>
                <a:rPr lang="en-US" altLang="zh-CN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a</a:t>
              </a:r>
              <a:r>
                <a:rPr lang="en-AU" altLang="zh-CN" sz="1400" b="0" dirty="0" err="1" smtClean="0">
                  <a:solidFill>
                    <a:schemeClr val="bg2"/>
                  </a:solidFill>
                  <a:ea typeface="宋体" panose="02010600030101010101" pitchFamily="2" charset="-122"/>
                </a:rPr>
                <a:t>pp</a:t>
              </a:r>
              <a:r>
                <a:rPr lang="zh-CN" altLang="en-US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上</a:t>
              </a:r>
              <a:r>
                <a:rPr lang="zh-CN" altLang="en-AU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的</a:t>
              </a:r>
              <a:r>
                <a:rPr lang="en-AU" altLang="zh-CN" sz="1400" b="0" dirty="0">
                  <a:solidFill>
                    <a:schemeClr val="bg2"/>
                  </a:solidFill>
                  <a:ea typeface="宋体" panose="02010600030101010101" pitchFamily="2" charset="-122"/>
                </a:rPr>
                <a:t>base </a:t>
              </a:r>
              <a:r>
                <a:rPr lang="zh-CN" altLang="en-US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实体</a:t>
              </a:r>
              <a:r>
                <a:rPr lang="zh-CN" altLang="en-AU" sz="1400" b="0" dirty="0" smtClean="0">
                  <a:solidFill>
                    <a:schemeClr val="bg2"/>
                  </a:solidFill>
                  <a:ea typeface="宋体" panose="02010600030101010101" pitchFamily="2" charset="-122"/>
                </a:rPr>
                <a:t>的</a:t>
              </a:r>
              <a:r>
                <a:rPr lang="zh-CN" altLang="en-AU" sz="1400" b="0" dirty="0">
                  <a:solidFill>
                    <a:schemeClr val="bg2"/>
                  </a:solidFill>
                  <a:ea typeface="宋体" panose="02010600030101010101" pitchFamily="2" charset="-122"/>
                </a:rPr>
                <a:t>备份</a:t>
              </a:r>
              <a:endParaRPr lang="en-AU" altLang="zh-CN" sz="1400" b="0" dirty="0">
                <a:solidFill>
                  <a:schemeClr val="bg2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23" name="Rectangle 50"/>
            <p:cNvSpPr>
              <a:spLocks noChangeArrowheads="1"/>
            </p:cNvSpPr>
            <p:nvPr/>
          </p:nvSpPr>
          <p:spPr bwMode="auto">
            <a:xfrm>
              <a:off x="4241" y="2818"/>
              <a:ext cx="138" cy="138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Entity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的典型生存周期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sz="2800" dirty="0">
                <a:ea typeface="宋体" panose="02010600030101010101" pitchFamily="2" charset="-122"/>
              </a:rPr>
              <a:t>Base</a:t>
            </a:r>
            <a:r>
              <a:rPr lang="zh-CN" altLang="en-US" sz="2800" dirty="0">
                <a:ea typeface="宋体" panose="02010600030101010101" pitchFamily="2" charset="-122"/>
              </a:rPr>
              <a:t>部分先被创建</a:t>
            </a:r>
            <a:endParaRPr lang="en-US" altLang="zh-CN" sz="2800" dirty="0">
              <a:ea typeface="宋体" panose="02010600030101010101" pitchFamily="2" charset="-122"/>
            </a:endParaRPr>
          </a:p>
          <a:p>
            <a:pPr lvl="1"/>
            <a:r>
              <a:rPr lang="zh-CN" altLang="en-US" sz="2400" dirty="0">
                <a:ea typeface="宋体" panose="02010600030101010101" pitchFamily="2" charset="-122"/>
              </a:rPr>
              <a:t>从</a:t>
            </a:r>
            <a:r>
              <a:rPr lang="zh-CN" altLang="en-US" sz="2400" dirty="0" smtClean="0">
                <a:ea typeface="宋体" panose="02010600030101010101" pitchFamily="2" charset="-122"/>
              </a:rPr>
              <a:t>数据库或者</a:t>
            </a:r>
            <a:r>
              <a:rPr lang="zh-CN" altLang="en-US" sz="2400" dirty="0">
                <a:ea typeface="宋体" panose="02010600030101010101" pitchFamily="2" charset="-122"/>
              </a:rPr>
              <a:t>代码里创建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lvl="1"/>
            <a:r>
              <a:rPr lang="en-US" altLang="zh-CN" sz="2400" dirty="0">
                <a:ea typeface="宋体" panose="02010600030101010101" pitchFamily="2" charset="-122"/>
              </a:rPr>
              <a:t>Base entity</a:t>
            </a:r>
            <a:r>
              <a:rPr lang="zh-CN" altLang="en-US" sz="2400" dirty="0">
                <a:ea typeface="宋体" panose="02010600030101010101" pitchFamily="2" charset="-122"/>
              </a:rPr>
              <a:t>可以</a:t>
            </a:r>
            <a:r>
              <a:rPr lang="zh-CN" altLang="en-US" sz="2400" dirty="0" smtClean="0">
                <a:ea typeface="宋体" panose="02010600030101010101" pitchFamily="2" charset="-122"/>
              </a:rPr>
              <a:t>没有</a:t>
            </a:r>
            <a:r>
              <a:rPr lang="en-US" altLang="zh-CN" sz="2400" dirty="0" smtClean="0">
                <a:ea typeface="宋体" panose="02010600030101010101" pitchFamily="2" charset="-122"/>
              </a:rPr>
              <a:t>Cell</a:t>
            </a:r>
            <a:r>
              <a:rPr lang="zh-CN" altLang="en-US" sz="2400" dirty="0">
                <a:ea typeface="宋体" panose="02010600030101010101" pitchFamily="2" charset="-122"/>
              </a:rPr>
              <a:t>部分</a:t>
            </a:r>
            <a:r>
              <a:rPr lang="en-US" altLang="zh-CN" sz="2400" dirty="0">
                <a:ea typeface="宋体" panose="02010600030101010101" pitchFamily="2" charset="-122"/>
              </a:rPr>
              <a:t>-</a:t>
            </a:r>
            <a:r>
              <a:rPr lang="en-US" altLang="zh-CN" sz="2400" dirty="0" err="1">
                <a:ea typeface="宋体" panose="02010600030101010101" pitchFamily="2" charset="-122"/>
              </a:rPr>
              <a:t>cellData</a:t>
            </a:r>
            <a:r>
              <a:rPr lang="zh-CN" altLang="en-US" sz="2400" dirty="0">
                <a:ea typeface="宋体" panose="02010600030101010101" pitchFamily="2" charset="-122"/>
              </a:rPr>
              <a:t>属性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lvl="1"/>
            <a:r>
              <a:rPr lang="en-US" altLang="zh-CN" sz="2400" dirty="0">
                <a:ea typeface="宋体" panose="02010600030101010101" pitchFamily="2" charset="-122"/>
              </a:rPr>
              <a:t>Base entity</a:t>
            </a:r>
            <a:r>
              <a:rPr lang="zh-CN" altLang="en-US" sz="2400" dirty="0">
                <a:ea typeface="宋体" panose="02010600030101010101" pitchFamily="2" charset="-122"/>
              </a:rPr>
              <a:t>在</a:t>
            </a:r>
            <a:r>
              <a:rPr lang="zh-CN" altLang="en-US" sz="2400" dirty="0" smtClean="0">
                <a:ea typeface="宋体" panose="02010600030101010101" pitchFamily="2" charset="-122"/>
              </a:rPr>
              <a:t>其</a:t>
            </a:r>
            <a:r>
              <a:rPr lang="en-US" altLang="zh-CN" sz="2400" dirty="0" smtClean="0">
                <a:ea typeface="宋体" panose="02010600030101010101" pitchFamily="2" charset="-122"/>
              </a:rPr>
              <a:t>Cell</a:t>
            </a:r>
            <a:r>
              <a:rPr lang="zh-CN" altLang="en-US" sz="2400" dirty="0">
                <a:ea typeface="宋体" panose="02010600030101010101" pitchFamily="2" charset="-122"/>
              </a:rPr>
              <a:t>部分存在时不能被销毁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lvl="1"/>
            <a:r>
              <a:rPr lang="en-US" altLang="zh-CN" sz="2400" dirty="0">
                <a:ea typeface="宋体" panose="02010600030101010101" pitchFamily="2" charset="-122"/>
              </a:rPr>
              <a:t>Base entity</a:t>
            </a:r>
            <a:r>
              <a:rPr lang="zh-CN" altLang="en-US" sz="2400" dirty="0">
                <a:ea typeface="宋体" panose="02010600030101010101" pitchFamily="2" charset="-122"/>
              </a:rPr>
              <a:t>通常在</a:t>
            </a:r>
            <a:r>
              <a:rPr lang="en-US" altLang="zh-CN" sz="2400" dirty="0" err="1">
                <a:ea typeface="宋体" panose="02010600030101010101" pitchFamily="2" charset="-122"/>
              </a:rPr>
              <a:t>OnLoseCell</a:t>
            </a:r>
            <a:r>
              <a:rPr lang="en-US" altLang="zh-CN" sz="2400" dirty="0">
                <a:ea typeface="宋体" panose="02010600030101010101" pitchFamily="2" charset="-122"/>
              </a:rPr>
              <a:t>()</a:t>
            </a:r>
            <a:r>
              <a:rPr lang="zh-CN" altLang="en-US" sz="2400" dirty="0">
                <a:ea typeface="宋体" panose="02010600030101010101" pitchFamily="2" charset="-122"/>
              </a:rPr>
              <a:t>回调函数里决定自行销毁</a:t>
            </a:r>
            <a:endParaRPr lang="en-US" altLang="zh-CN" sz="2400" dirty="0">
              <a:ea typeface="宋体" panose="02010600030101010101" pitchFamily="2" charset="-122"/>
            </a:endParaRPr>
          </a:p>
          <a:p>
            <a:r>
              <a:rPr lang="en-US" altLang="zh-CN" sz="2800" dirty="0">
                <a:ea typeface="宋体" panose="02010600030101010101" pitchFamily="2" charset="-122"/>
              </a:rPr>
              <a:t>Cell</a:t>
            </a:r>
            <a:r>
              <a:rPr lang="zh-CN" altLang="en-US" sz="2800" dirty="0">
                <a:ea typeface="宋体" panose="02010600030101010101" pitchFamily="2" charset="-122"/>
              </a:rPr>
              <a:t>部分</a:t>
            </a:r>
            <a:r>
              <a:rPr lang="zh-CN" altLang="en-US" sz="2800" dirty="0" smtClean="0">
                <a:ea typeface="宋体" panose="02010600030101010101" pitchFamily="2" charset="-122"/>
              </a:rPr>
              <a:t>由</a:t>
            </a:r>
            <a:r>
              <a:rPr lang="en-US" altLang="zh-CN" sz="2800" dirty="0" smtClean="0">
                <a:ea typeface="宋体" panose="02010600030101010101" pitchFamily="2" charset="-122"/>
              </a:rPr>
              <a:t>Base</a:t>
            </a:r>
            <a:r>
              <a:rPr lang="zh-CN" altLang="en-US" sz="2800" dirty="0">
                <a:ea typeface="宋体" panose="02010600030101010101" pitchFamily="2" charset="-122"/>
              </a:rPr>
              <a:t>部分来创建</a:t>
            </a:r>
            <a:endParaRPr lang="zh-CN" altLang="en-US" sz="2800" dirty="0">
              <a:ea typeface="宋体" panose="02010600030101010101" pitchFamily="2" charset="-122"/>
            </a:endParaRPr>
          </a:p>
          <a:p>
            <a:pPr lvl="1"/>
            <a:r>
              <a:rPr lang="en-US" altLang="zh-CN" sz="2400" dirty="0">
                <a:ea typeface="宋体" panose="02010600030101010101" pitchFamily="2" charset="-122"/>
              </a:rPr>
              <a:t>Cell-only</a:t>
            </a:r>
            <a:r>
              <a:rPr lang="zh-CN" altLang="en-US" sz="2400" dirty="0">
                <a:ea typeface="宋体" panose="02010600030101010101" pitchFamily="2" charset="-122"/>
              </a:rPr>
              <a:t>的</a:t>
            </a:r>
            <a:r>
              <a:rPr lang="en-US" altLang="zh-CN" sz="2400" dirty="0">
                <a:ea typeface="宋体" panose="02010600030101010101" pitchFamily="2" charset="-122"/>
              </a:rPr>
              <a:t>entity</a:t>
            </a:r>
            <a:r>
              <a:rPr lang="zh-CN" altLang="en-US" sz="2400" dirty="0">
                <a:ea typeface="宋体" panose="02010600030101010101" pitchFamily="2" charset="-122"/>
              </a:rPr>
              <a:t>可以用脚本来创建</a:t>
            </a:r>
            <a:endParaRPr lang="en-US" altLang="zh-CN" sz="2400" dirty="0">
              <a:ea typeface="宋体" panose="02010600030101010101" pitchFamily="2" charset="-122"/>
            </a:endParaRPr>
          </a:p>
          <a:p>
            <a:r>
              <a:rPr lang="en-US" altLang="zh-CN" sz="2800" dirty="0">
                <a:ea typeface="宋体" panose="02010600030101010101" pitchFamily="2" charset="-122"/>
              </a:rPr>
              <a:t>Client</a:t>
            </a:r>
            <a:r>
              <a:rPr lang="zh-CN" altLang="en-US" sz="2800" dirty="0">
                <a:ea typeface="宋体" panose="02010600030101010101" pitchFamily="2" charset="-122"/>
              </a:rPr>
              <a:t>部分通常</a:t>
            </a:r>
            <a:r>
              <a:rPr lang="zh-CN" altLang="en-US" sz="2800" dirty="0" smtClean="0">
                <a:ea typeface="宋体" panose="02010600030101010101" pitchFamily="2" charset="-122"/>
              </a:rPr>
              <a:t>在</a:t>
            </a:r>
            <a:r>
              <a:rPr lang="en-US" altLang="zh-CN" sz="2800" dirty="0" smtClean="0">
                <a:ea typeface="宋体" panose="02010600030101010101" pitchFamily="2" charset="-122"/>
              </a:rPr>
              <a:t>Entity</a:t>
            </a:r>
            <a:r>
              <a:rPr lang="zh-CN" altLang="en-US" sz="2800" dirty="0">
                <a:ea typeface="宋体" panose="02010600030101010101" pitchFamily="2" charset="-122"/>
              </a:rPr>
              <a:t>进入到玩家的</a:t>
            </a:r>
            <a:r>
              <a:rPr lang="en-US" altLang="zh-CN" sz="2800" dirty="0" smtClean="0">
                <a:ea typeface="宋体" panose="02010600030101010101" pitchFamily="2" charset="-122"/>
              </a:rPr>
              <a:t>AOI</a:t>
            </a:r>
            <a:r>
              <a:rPr lang="zh-CN" altLang="en-US" sz="2800" dirty="0">
                <a:ea typeface="宋体" panose="02010600030101010101" pitchFamily="2" charset="-122"/>
              </a:rPr>
              <a:t>时被创建</a:t>
            </a:r>
            <a:endParaRPr lang="en-US" altLang="zh-CN" sz="2800" dirty="0">
              <a:ea typeface="宋体" panose="02010600030101010101" pitchFamily="2" charset="-122"/>
            </a:endParaRPr>
          </a:p>
          <a:p>
            <a:pPr lvl="1"/>
            <a:r>
              <a:rPr lang="zh-CN" altLang="en-US" sz="2400" dirty="0">
                <a:ea typeface="宋体" panose="02010600030101010101" pitchFamily="2" charset="-122"/>
              </a:rPr>
              <a:t>应该用</a:t>
            </a:r>
            <a:r>
              <a:rPr lang="en-US" altLang="zh-CN" sz="2400" dirty="0" err="1">
                <a:ea typeface="宋体" panose="02010600030101010101" pitchFamily="2" charset="-122"/>
              </a:rPr>
              <a:t>enterWorld</a:t>
            </a:r>
            <a:r>
              <a:rPr lang="en-US" altLang="zh-CN" sz="2400" dirty="0">
                <a:ea typeface="宋体" panose="02010600030101010101" pitchFamily="2" charset="-122"/>
              </a:rPr>
              <a:t>()/</a:t>
            </a:r>
            <a:r>
              <a:rPr lang="en-US" altLang="zh-CN" sz="2400" dirty="0" err="1">
                <a:ea typeface="宋体" panose="02010600030101010101" pitchFamily="2" charset="-122"/>
              </a:rPr>
              <a:t>leaveWorld</a:t>
            </a:r>
            <a:r>
              <a:rPr lang="en-US" altLang="zh-CN" sz="2400" dirty="0">
                <a:ea typeface="宋体" panose="02010600030101010101" pitchFamily="2" charset="-122"/>
              </a:rPr>
              <a:t>()</a:t>
            </a:r>
            <a:r>
              <a:rPr lang="zh-CN" altLang="en-US" sz="2400" dirty="0">
                <a:ea typeface="宋体" panose="02010600030101010101" pitchFamily="2" charset="-122"/>
              </a:rPr>
              <a:t>回调函数作为初始和结束，而不是 </a:t>
            </a:r>
            <a:r>
              <a:rPr lang="en-US" altLang="zh-CN" sz="2400" dirty="0">
                <a:ea typeface="宋体" panose="02010600030101010101" pitchFamily="2" charset="-122"/>
              </a:rPr>
              <a:t>__</a:t>
            </a:r>
            <a:r>
              <a:rPr lang="en-US" altLang="zh-CN" sz="2400" dirty="0" err="1">
                <a:ea typeface="宋体" panose="02010600030101010101" pitchFamily="2" charset="-122"/>
              </a:rPr>
              <a:t>init</a:t>
            </a:r>
            <a:r>
              <a:rPr lang="en-US" altLang="zh-CN" sz="2400" dirty="0">
                <a:ea typeface="宋体" panose="02010600030101010101" pitchFamily="2" charset="-122"/>
              </a:rPr>
              <a:t>__()</a:t>
            </a:r>
            <a:r>
              <a:rPr lang="zh-CN" altLang="en-US" sz="2400" dirty="0">
                <a:ea typeface="宋体" panose="02010600030101010101" pitchFamily="2" charset="-122"/>
              </a:rPr>
              <a:t>函数</a:t>
            </a:r>
            <a:endParaRPr lang="zh-CN" altLang="en-US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Entity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的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创建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ea typeface="宋体" panose="02010600030101010101" pitchFamily="2" charset="-122"/>
              </a:rPr>
              <a:t>Entity</a:t>
            </a:r>
            <a:r>
              <a:rPr lang="zh-CN" altLang="en-US" dirty="0">
                <a:ea typeface="宋体" panose="02010600030101010101" pitchFamily="2" charset="-122"/>
              </a:rPr>
              <a:t>在</a:t>
            </a:r>
            <a:r>
              <a:rPr lang="en-US" altLang="zh-CN" dirty="0">
                <a:ea typeface="宋体" panose="02010600030101010101" pitchFamily="2" charset="-122"/>
              </a:rPr>
              <a:t>Cell</a:t>
            </a:r>
            <a:r>
              <a:rPr lang="zh-CN" altLang="en-US" dirty="0">
                <a:ea typeface="宋体" panose="02010600030101010101" pitchFamily="2" charset="-122"/>
              </a:rPr>
              <a:t>上的</a:t>
            </a:r>
            <a:r>
              <a:rPr lang="zh-CN" altLang="en-US" dirty="0" smtClean="0">
                <a:ea typeface="宋体" panose="02010600030101010101" pitchFamily="2" charset="-122"/>
              </a:rPr>
              <a:t>实例会</a:t>
            </a:r>
            <a:r>
              <a:rPr lang="zh-CN" altLang="en-US" dirty="0">
                <a:ea typeface="宋体" panose="02010600030101010101" pitchFamily="2" charset="-122"/>
              </a:rPr>
              <a:t>在下一个网络更新时发布到合适的</a:t>
            </a:r>
            <a:r>
              <a:rPr lang="en-US" altLang="zh-CN" dirty="0">
                <a:ea typeface="宋体" panose="02010600030101010101" pitchFamily="2" charset="-122"/>
              </a:rPr>
              <a:t>Client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推荐创建的方法</a:t>
            </a:r>
            <a:r>
              <a:rPr lang="en-US" altLang="zh-CN" dirty="0">
                <a:ea typeface="宋体" panose="02010600030101010101" pitchFamily="2" charset="-122"/>
              </a:rPr>
              <a:t>: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/>
            <a:r>
              <a:rPr lang="en-AU" altLang="zh-CN" dirty="0"/>
              <a:t>Base Entit</a:t>
            </a:r>
            <a:r>
              <a:rPr lang="en-AU" altLang="zh-CN" dirty="0">
                <a:ea typeface="宋体" panose="02010600030101010101" pitchFamily="2" charset="-122"/>
              </a:rPr>
              <a:t>y</a:t>
            </a:r>
            <a:r>
              <a:rPr lang="en-AU" altLang="zh-CN" dirty="0"/>
              <a:t>:</a:t>
            </a:r>
            <a:br>
              <a:rPr lang="en-AU" altLang="zh-CN" dirty="0"/>
            </a:br>
            <a:r>
              <a:rPr lang="en-US" altLang="zh-CN" sz="2400" dirty="0" err="1" smtClean="0">
                <a:latin typeface="Courier New" panose="02070309020205020404" pitchFamily="49" charset="0"/>
                <a:ea typeface="宋体" panose="02010600030101010101" pitchFamily="2" charset="-122"/>
              </a:rPr>
              <a:t>KBEngine.createBaseAnywhere</a:t>
            </a:r>
            <a:r>
              <a:rPr lang="en-US" altLang="zh-CN" sz="2400" dirty="0">
                <a:latin typeface="Courier New" panose="02070309020205020404" pitchFamily="49" charset="0"/>
                <a:ea typeface="宋体" panose="02010600030101010101" pitchFamily="2" charset="-122"/>
              </a:rPr>
              <a:t>()</a:t>
            </a:r>
            <a:endParaRPr lang="en-US" altLang="zh-CN" sz="24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lvl="2"/>
            <a:r>
              <a:rPr lang="zh-CN" altLang="en-US" dirty="0">
                <a:ea typeface="宋体" panose="02010600030101010101" pitchFamily="2" charset="-122"/>
              </a:rPr>
              <a:t>或者</a:t>
            </a:r>
            <a:r>
              <a:rPr lang="en-US" altLang="zh-CN" dirty="0">
                <a:ea typeface="宋体" panose="02010600030101010101" pitchFamily="2" charset="-122"/>
              </a:rPr>
              <a:t>:</a:t>
            </a:r>
            <a:br>
              <a:rPr lang="en-US" altLang="zh-CN" dirty="0">
                <a:ea typeface="宋体" panose="02010600030101010101" pitchFamily="2" charset="-122"/>
              </a:rPr>
            </a:br>
            <a:r>
              <a:rPr lang="en-US" altLang="zh-CN" dirty="0" err="1">
                <a:latin typeface="Courier New" panose="02070309020205020404" pitchFamily="49" charset="0"/>
                <a:ea typeface="宋体" panose="02010600030101010101" pitchFamily="2" charset="-122"/>
                <a:cs typeface="Courier New" panose="02070309020205020404" pitchFamily="49" charset="0"/>
              </a:rPr>
              <a:t>createBaseLocally</a:t>
            </a:r>
            <a:r>
              <a:rPr lang="en-US" altLang="zh-CN" dirty="0" smtClean="0">
                <a:latin typeface="Courier New" panose="02070309020205020404" pitchFamily="49" charset="0"/>
                <a:ea typeface="宋体" panose="02010600030101010101" pitchFamily="2" charset="-122"/>
                <a:cs typeface="Courier New" panose="02070309020205020404" pitchFamily="49" charset="0"/>
              </a:rPr>
              <a:t>()</a:t>
            </a:r>
            <a:b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  <a:cs typeface="Courier New" panose="02070309020205020404" pitchFamily="49" charset="0"/>
              </a:rPr>
            </a:br>
            <a:r>
              <a:rPr lang="en-US" altLang="zh-CN" dirty="0" err="1">
                <a:latin typeface="Courier New" panose="02070309020205020404" pitchFamily="49" charset="0"/>
                <a:ea typeface="宋体" panose="02010600030101010101" pitchFamily="2" charset="-122"/>
                <a:cs typeface="Courier New" panose="02070309020205020404" pitchFamily="49" charset="0"/>
              </a:rPr>
              <a:t>createBase</a:t>
            </a: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  <a:cs typeface="Courier New" panose="02070309020205020404" pitchFamily="49" charset="0"/>
              </a:rPr>
              <a:t>...</a:t>
            </a:r>
            <a:r>
              <a:rPr lang="en-US" altLang="zh-CN" dirty="0" err="1">
                <a:latin typeface="Courier New" panose="02070309020205020404" pitchFamily="49" charset="0"/>
                <a:ea typeface="宋体" panose="02010600030101010101" pitchFamily="2" charset="-122"/>
                <a:cs typeface="Courier New" panose="02070309020205020404" pitchFamily="49" charset="0"/>
              </a:rPr>
              <a:t>FromDB</a:t>
            </a:r>
            <a: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  <a:cs typeface="Courier New" panose="02070309020205020404" pitchFamily="49" charset="0"/>
              </a:rPr>
              <a:t>()</a:t>
            </a:r>
            <a:br>
              <a:rPr lang="en-US" altLang="zh-CN" dirty="0">
                <a:latin typeface="Courier New" panose="02070309020205020404" pitchFamily="49" charset="0"/>
                <a:ea typeface="宋体" panose="02010600030101010101" pitchFamily="2" charset="-122"/>
                <a:cs typeface="Courier New" panose="02070309020205020404" pitchFamily="49" charset="0"/>
              </a:rPr>
            </a:br>
            <a:endParaRPr lang="en-AU" altLang="zh-CN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Entity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的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创建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dirty="0">
                <a:ea typeface="宋体" panose="02010600030101010101" pitchFamily="2" charset="-122"/>
              </a:rPr>
              <a:t>推荐的创建方法</a:t>
            </a:r>
            <a:r>
              <a:rPr lang="en-US" altLang="zh-CN" dirty="0">
                <a:ea typeface="宋体" panose="02010600030101010101" pitchFamily="2" charset="-122"/>
              </a:rPr>
              <a:t>: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/>
            <a:r>
              <a:rPr lang="en-AU" altLang="zh-CN" dirty="0"/>
              <a:t>Cell Entit</a:t>
            </a:r>
            <a:r>
              <a:rPr lang="en-AU" altLang="zh-CN" dirty="0">
                <a:ea typeface="宋体" panose="02010600030101010101" pitchFamily="2" charset="-122"/>
              </a:rPr>
              <a:t>y</a:t>
            </a:r>
            <a:r>
              <a:rPr lang="en-AU" altLang="zh-CN" dirty="0"/>
              <a:t>:</a:t>
            </a:r>
            <a:br>
              <a:rPr lang="en-AU" altLang="zh-CN" dirty="0"/>
            </a:br>
            <a:r>
              <a:rPr lang="en-AU" altLang="zh-CN" dirty="0" err="1">
                <a:latin typeface="Courier New" panose="02070309020205020404" pitchFamily="49" charset="0"/>
              </a:rPr>
              <a:t>createCellEntity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br>
              <a:rPr lang="en-AU" altLang="zh-CN" dirty="0">
                <a:latin typeface="Courier New" panose="02070309020205020404" pitchFamily="49" charset="0"/>
              </a:rPr>
            </a:br>
            <a:r>
              <a:rPr lang="en-AU" altLang="zh-CN" dirty="0" err="1">
                <a:latin typeface="Courier New" panose="02070309020205020404" pitchFamily="49" charset="0"/>
              </a:rPr>
              <a:t>createInNewSpace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1"/>
            <a:r>
              <a:rPr lang="en-AU" altLang="zh-CN" dirty="0"/>
              <a:t>Cell entity</a:t>
            </a:r>
            <a:r>
              <a:rPr lang="zh-CN" altLang="en-AU" dirty="0">
                <a:ea typeface="宋体" panose="02010600030101010101" pitchFamily="2" charset="-122"/>
              </a:rPr>
              <a:t>属性可以在从数据库读取后创建之前修改</a:t>
            </a:r>
            <a:r>
              <a:rPr lang="en-AU" altLang="zh-CN" dirty="0">
                <a:ea typeface="宋体" panose="02010600030101010101" pitchFamily="2" charset="-122"/>
              </a:rPr>
              <a:t> </a:t>
            </a:r>
            <a:endParaRPr lang="en-AU" altLang="zh-CN" dirty="0">
              <a:ea typeface="宋体" panose="02010600030101010101" pitchFamily="2" charset="-122"/>
            </a:endParaRPr>
          </a:p>
          <a:p>
            <a:pPr lvl="2"/>
            <a:r>
              <a:rPr lang="zh-CN" altLang="en-AU" dirty="0">
                <a:ea typeface="宋体" panose="02010600030101010101" pitchFamily="2" charset="-122"/>
              </a:rPr>
              <a:t>参看 </a:t>
            </a:r>
            <a:r>
              <a:rPr lang="en-AU" altLang="zh-CN" dirty="0"/>
              <a:t>Base API </a:t>
            </a:r>
            <a:r>
              <a:rPr lang="zh-CN" altLang="en-AU" dirty="0">
                <a:ea typeface="宋体" panose="02010600030101010101" pitchFamily="2" charset="-122"/>
              </a:rPr>
              <a:t>文档</a:t>
            </a:r>
            <a:r>
              <a:rPr lang="en-AU" altLang="zh-CN" dirty="0"/>
              <a:t>: </a:t>
            </a:r>
            <a:r>
              <a:rPr lang="en-AU" altLang="zh-CN" dirty="0" err="1" smtClean="0">
                <a:latin typeface="Courier New" panose="02070309020205020404" pitchFamily="49" charset="0"/>
              </a:rPr>
              <a:t>KBEngine.</a:t>
            </a:r>
            <a:r>
              <a:rPr lang="en-US" altLang="en-AU" dirty="0" err="1" smtClean="0">
                <a:latin typeface="Courier New" panose="02070309020205020404" pitchFamily="49" charset="0"/>
              </a:rPr>
              <a:t>Entity</a:t>
            </a:r>
            <a:r>
              <a:rPr lang="en-AU" altLang="zh-CN" dirty="0" err="1" smtClean="0">
                <a:latin typeface="Courier New" panose="02070309020205020404" pitchFamily="49" charset="0"/>
              </a:rPr>
              <a:t>.cellData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1"/>
            <a:r>
              <a:rPr lang="en-AU" altLang="zh-CN" dirty="0"/>
              <a:t>Cell Only Entit</a:t>
            </a:r>
            <a:r>
              <a:rPr lang="en-AU" altLang="zh-CN" dirty="0">
                <a:ea typeface="宋体" panose="02010600030101010101" pitchFamily="2" charset="-122"/>
              </a:rPr>
              <a:t>y</a:t>
            </a:r>
            <a:r>
              <a:rPr lang="en-AU" altLang="zh-CN" dirty="0"/>
              <a:t>:</a:t>
            </a:r>
            <a:br>
              <a:rPr lang="en-AU" altLang="zh-CN" dirty="0"/>
            </a:br>
            <a:r>
              <a:rPr lang="en-AU" altLang="zh-CN" dirty="0" err="1">
                <a:latin typeface="Courier New" panose="02070309020205020404" pitchFamily="49" charset="0"/>
              </a:rPr>
              <a:t>createEntity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2"/>
            <a:r>
              <a:rPr lang="zh-CN" altLang="en-AU" dirty="0">
                <a:ea typeface="宋体" panose="02010600030101010101" pitchFamily="2" charset="-122"/>
              </a:rPr>
              <a:t>在</a:t>
            </a:r>
            <a:r>
              <a:rPr lang="en-AU" altLang="zh-CN" dirty="0">
                <a:ea typeface="宋体" panose="02010600030101010101" pitchFamily="2" charset="-122"/>
              </a:rPr>
              <a:t>Cell</a:t>
            </a:r>
            <a:r>
              <a:rPr lang="zh-CN" altLang="en-AU" dirty="0">
                <a:ea typeface="宋体" panose="02010600030101010101" pitchFamily="2" charset="-122"/>
              </a:rPr>
              <a:t>上调用</a:t>
            </a:r>
            <a:endParaRPr lang="en-AU" altLang="zh-CN" dirty="0"/>
          </a:p>
          <a:p>
            <a:pPr lvl="2"/>
            <a:r>
              <a:rPr lang="zh-CN" altLang="en-AU" dirty="0">
                <a:ea typeface="宋体" panose="02010600030101010101" pitchFamily="2" charset="-122"/>
              </a:rPr>
              <a:t>不能被容错</a:t>
            </a:r>
            <a:endParaRPr lang="en-AU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Entity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的销毁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AU" altLang="zh-CN" dirty="0"/>
              <a:t>Cell entit</a:t>
            </a:r>
            <a:r>
              <a:rPr lang="en-AU" altLang="zh-CN" dirty="0">
                <a:ea typeface="宋体" panose="02010600030101010101" pitchFamily="2" charset="-122"/>
              </a:rPr>
              <a:t>y</a:t>
            </a:r>
            <a:r>
              <a:rPr lang="zh-CN" altLang="en-AU" dirty="0">
                <a:ea typeface="宋体" panose="02010600030101010101" pitchFamily="2" charset="-122"/>
              </a:rPr>
              <a:t>作为游戏逻辑的一部分被销毁</a:t>
            </a:r>
            <a:endParaRPr lang="en-AU" altLang="zh-CN" dirty="0"/>
          </a:p>
          <a:p>
            <a:pPr>
              <a:lnSpc>
                <a:spcPct val="90000"/>
              </a:lnSpc>
            </a:pPr>
            <a:r>
              <a:rPr lang="en-AU" altLang="zh-CN" dirty="0"/>
              <a:t>Base entity</a:t>
            </a:r>
            <a:r>
              <a:rPr lang="zh-CN" altLang="en-AU" dirty="0">
                <a:ea typeface="宋体" panose="02010600030101010101" pitchFamily="2" charset="-122"/>
              </a:rPr>
              <a:t>在</a:t>
            </a:r>
            <a:r>
              <a:rPr lang="zh-CN" altLang="en-AU" dirty="0" smtClean="0">
                <a:ea typeface="宋体" panose="02010600030101010101" pitchFamily="2" charset="-122"/>
              </a:rPr>
              <a:t>其</a:t>
            </a:r>
            <a:r>
              <a:rPr lang="en-AU" altLang="zh-CN" dirty="0" smtClean="0">
                <a:ea typeface="宋体" panose="02010600030101010101" pitchFamily="2" charset="-122"/>
              </a:rPr>
              <a:t>Cell</a:t>
            </a:r>
            <a:r>
              <a:rPr lang="zh-CN" altLang="en-AU" dirty="0">
                <a:ea typeface="宋体" panose="02010600030101010101" pitchFamily="2" charset="-122"/>
              </a:rPr>
              <a:t>部分还存在之前不能被销毁</a:t>
            </a:r>
            <a:endParaRPr lang="en-AU" altLang="zh-CN" dirty="0"/>
          </a:p>
          <a:p>
            <a:pPr>
              <a:lnSpc>
                <a:spcPct val="90000"/>
              </a:lnSpc>
            </a:pPr>
            <a:r>
              <a:rPr lang="zh-CN" altLang="en-AU" dirty="0" smtClean="0">
                <a:ea typeface="宋体" panose="02010600030101010101" pitchFamily="2" charset="-122"/>
              </a:rPr>
              <a:t>销毁</a:t>
            </a:r>
            <a:r>
              <a:rPr lang="en-AU" altLang="zh-CN" dirty="0" smtClean="0">
                <a:ea typeface="宋体" panose="02010600030101010101" pitchFamily="2" charset="-122"/>
              </a:rPr>
              <a:t>Cell</a:t>
            </a:r>
            <a:r>
              <a:rPr lang="zh-CN" altLang="en-AU" dirty="0">
                <a:ea typeface="宋体" panose="02010600030101010101" pitchFamily="2" charset="-122"/>
              </a:rPr>
              <a:t>部分</a:t>
            </a:r>
            <a:r>
              <a:rPr lang="en-AU" altLang="zh-CN" dirty="0"/>
              <a:t>:</a:t>
            </a:r>
            <a:endParaRPr lang="en-AU" altLang="zh-CN" dirty="0"/>
          </a:p>
          <a:p>
            <a:pPr lvl="1">
              <a:lnSpc>
                <a:spcPct val="90000"/>
              </a:lnSpc>
            </a:pPr>
            <a:r>
              <a:rPr lang="en-AU" altLang="zh-CN" dirty="0">
                <a:ea typeface="宋体" panose="02010600030101010101" pitchFamily="2" charset="-122"/>
              </a:rPr>
              <a:t>C</a:t>
            </a:r>
            <a:r>
              <a:rPr lang="en-AU" altLang="zh-CN" dirty="0"/>
              <a:t>ell</a:t>
            </a:r>
            <a:r>
              <a:rPr lang="zh-CN" altLang="en-AU" dirty="0">
                <a:ea typeface="宋体" panose="02010600030101010101" pitchFamily="2" charset="-122"/>
              </a:rPr>
              <a:t>上</a:t>
            </a:r>
            <a:r>
              <a:rPr lang="en-AU" altLang="zh-CN" dirty="0"/>
              <a:t>: </a:t>
            </a:r>
            <a:r>
              <a:rPr lang="en-AU" altLang="zh-CN" dirty="0" err="1">
                <a:latin typeface="Courier New" panose="02070309020205020404" pitchFamily="49" charset="0"/>
              </a:rPr>
              <a:t>Entity.destroy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AU" altLang="zh-CN" dirty="0">
                <a:ea typeface="宋体" panose="02010600030101010101" pitchFamily="2" charset="-122"/>
              </a:rPr>
              <a:t>B</a:t>
            </a:r>
            <a:r>
              <a:rPr lang="en-AU" altLang="zh-CN" dirty="0"/>
              <a:t>ase</a:t>
            </a:r>
            <a:r>
              <a:rPr lang="zh-CN" altLang="en-AU" dirty="0">
                <a:ea typeface="宋体" panose="02010600030101010101" pitchFamily="2" charset="-122"/>
              </a:rPr>
              <a:t>上</a:t>
            </a:r>
            <a:r>
              <a:rPr lang="en-AU" altLang="zh-CN" dirty="0"/>
              <a:t>: </a:t>
            </a:r>
            <a:r>
              <a:rPr lang="en-AU" altLang="zh-CN" dirty="0" err="1">
                <a:latin typeface="Courier New" panose="02070309020205020404" pitchFamily="49" charset="0"/>
              </a:rPr>
              <a:t>Base.destroyCellEntity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</a:pPr>
            <a:r>
              <a:rPr lang="zh-CN" altLang="en-AU" dirty="0">
                <a:latin typeface="Courier New" panose="02070309020205020404" pitchFamily="49" charset="0"/>
                <a:ea typeface="宋体" panose="02010600030101010101" pitchFamily="2" charset="-122"/>
              </a:rPr>
              <a:t>当</a:t>
            </a:r>
            <a:r>
              <a:rPr lang="en-AU" altLang="zh-CN" dirty="0">
                <a:latin typeface="Courier New" panose="02070309020205020404" pitchFamily="49" charset="0"/>
                <a:ea typeface="宋体" panose="02010600030101010101" pitchFamily="2" charset="-122"/>
              </a:rPr>
              <a:t>cell</a:t>
            </a:r>
            <a:r>
              <a:rPr lang="zh-CN" altLang="en-AU" dirty="0">
                <a:latin typeface="Courier New" panose="02070309020205020404" pitchFamily="49" charset="0"/>
                <a:ea typeface="宋体" panose="02010600030101010101" pitchFamily="2" charset="-122"/>
              </a:rPr>
              <a:t>部分销毁时</a:t>
            </a:r>
            <a:r>
              <a:rPr lang="en-AU" altLang="zh-CN" dirty="0" err="1">
                <a:latin typeface="Courier New" panose="02070309020205020404" pitchFamily="49" charset="0"/>
              </a:rPr>
              <a:t>Base.onLoseCell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r>
              <a:rPr lang="zh-CN" altLang="en-AU" dirty="0">
                <a:latin typeface="Courier New" panose="02070309020205020404" pitchFamily="49" charset="0"/>
                <a:ea typeface="宋体" panose="02010600030101010101" pitchFamily="2" charset="-122"/>
              </a:rPr>
              <a:t>会被调用</a:t>
            </a:r>
            <a:endParaRPr lang="en-AU" altLang="zh-CN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zh-CN" altLang="en-AU" dirty="0">
                <a:ea typeface="宋体" panose="02010600030101010101" pitchFamily="2" charset="-122"/>
              </a:rPr>
              <a:t>销毁</a:t>
            </a:r>
            <a:r>
              <a:rPr lang="en-AU" altLang="zh-CN" dirty="0">
                <a:ea typeface="宋体" panose="02010600030101010101" pitchFamily="2" charset="-122"/>
              </a:rPr>
              <a:t>base</a:t>
            </a:r>
            <a:r>
              <a:rPr lang="zh-CN" altLang="en-AU" dirty="0">
                <a:ea typeface="宋体" panose="02010600030101010101" pitchFamily="2" charset="-122"/>
              </a:rPr>
              <a:t>部分</a:t>
            </a:r>
            <a:r>
              <a:rPr lang="en-AU" altLang="zh-CN" dirty="0"/>
              <a:t>:</a:t>
            </a:r>
            <a:endParaRPr lang="en-AU" altLang="zh-CN" dirty="0"/>
          </a:p>
          <a:p>
            <a:pPr lvl="1">
              <a:lnSpc>
                <a:spcPct val="90000"/>
              </a:lnSpc>
            </a:pPr>
            <a:r>
              <a:rPr lang="en-AU" altLang="zh-CN" dirty="0" err="1">
                <a:latin typeface="Courier New" panose="02070309020205020404" pitchFamily="49" charset="0"/>
              </a:rPr>
              <a:t>Base.destroy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</a:pPr>
            <a:r>
              <a:rPr lang="zh-CN" altLang="en-AU" dirty="0">
                <a:ea typeface="宋体" panose="02010600030101010101" pitchFamily="2" charset="-122"/>
              </a:rPr>
              <a:t>如果是永久性数据会使得</a:t>
            </a:r>
            <a:r>
              <a:rPr lang="en-AU" altLang="zh-CN" dirty="0" err="1">
                <a:latin typeface="Courier New" panose="02070309020205020404" pitchFamily="49" charset="0"/>
              </a:rPr>
              <a:t>writeToDB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r>
              <a:rPr lang="zh-CN" altLang="en-AU" dirty="0">
                <a:latin typeface="Courier New" panose="02070309020205020404" pitchFamily="49" charset="0"/>
                <a:ea typeface="宋体" panose="02010600030101010101" pitchFamily="2" charset="-122"/>
              </a:rPr>
              <a:t>被调用</a:t>
            </a:r>
            <a:endParaRPr lang="en-AU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容错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ea typeface="宋体" panose="02010600030101010101" pitchFamily="2" charset="-122"/>
              </a:rPr>
              <a:t>Cell</a:t>
            </a:r>
            <a:r>
              <a:rPr lang="zh-CN" altLang="en-US" dirty="0">
                <a:ea typeface="宋体" panose="02010600030101010101" pitchFamily="2" charset="-122"/>
              </a:rPr>
              <a:t>的属性被备份</a:t>
            </a:r>
            <a:r>
              <a:rPr lang="zh-CN" altLang="en-US" dirty="0" smtClean="0">
                <a:ea typeface="宋体" panose="02010600030101010101" pitchFamily="2" charset="-122"/>
              </a:rPr>
              <a:t>到</a:t>
            </a:r>
            <a:r>
              <a:rPr lang="en-US" altLang="zh-CN" dirty="0" smtClean="0">
                <a:ea typeface="宋体" panose="02010600030101010101" pitchFamily="2" charset="-122"/>
              </a:rPr>
              <a:t>Base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en-US" altLang="zh-CN" dirty="0">
                <a:ea typeface="宋体" panose="02010600030101010101" pitchFamily="2" charset="-122"/>
              </a:rPr>
              <a:t>Base</a:t>
            </a:r>
            <a:r>
              <a:rPr lang="zh-CN" altLang="en-US" dirty="0">
                <a:ea typeface="宋体" panose="02010600030101010101" pitchFamily="2" charset="-122"/>
              </a:rPr>
              <a:t>的属性也被备份到另一个</a:t>
            </a:r>
            <a:r>
              <a:rPr lang="en-US" altLang="zh-CN" dirty="0" err="1">
                <a:ea typeface="宋体" panose="02010600030101010101" pitchFamily="2" charset="-122"/>
              </a:rPr>
              <a:t>BaseApp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永久属性备份到数据库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/>
            <a:r>
              <a:rPr lang="zh-CN" altLang="en-US" dirty="0">
                <a:ea typeface="宋体" panose="02010600030101010101" pitchFamily="2" charset="-122"/>
              </a:rPr>
              <a:t>存档</a:t>
            </a:r>
            <a:r>
              <a:rPr lang="en-US" altLang="zh-CN" dirty="0">
                <a:ea typeface="宋体" panose="02010600030101010101" pitchFamily="2" charset="-122"/>
              </a:rPr>
              <a:t>: </a:t>
            </a:r>
            <a:r>
              <a:rPr lang="zh-CN" altLang="en-US" dirty="0">
                <a:ea typeface="宋体" panose="02010600030101010101" pitchFamily="2" charset="-122"/>
              </a:rPr>
              <a:t>持续地轮流调度存档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容错</a:t>
            </a:r>
            <a:r>
              <a:rPr lang="en-US" altLang="zh-CN" dirty="0">
                <a:ea typeface="宋体" panose="02010600030101010101" pitchFamily="2" charset="-122"/>
              </a:rPr>
              <a:t>vs.</a:t>
            </a:r>
            <a:r>
              <a:rPr lang="zh-CN" altLang="en-US" dirty="0">
                <a:ea typeface="宋体" panose="02010600030101010101" pitchFamily="2" charset="-122"/>
              </a:rPr>
              <a:t>灾难恢复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/>
            <a:r>
              <a:rPr lang="zh-CN" altLang="en-US" dirty="0">
                <a:ea typeface="宋体" panose="02010600030101010101" pitchFamily="2" charset="-122"/>
              </a:rPr>
              <a:t>灾难 </a:t>
            </a:r>
            <a:r>
              <a:rPr lang="en-US" altLang="zh-CN" dirty="0">
                <a:ea typeface="宋体" panose="02010600030101010101" pitchFamily="2" charset="-122"/>
              </a:rPr>
              <a:t>= </a:t>
            </a:r>
            <a:r>
              <a:rPr lang="zh-CN" altLang="en-US" dirty="0">
                <a:ea typeface="宋体" panose="02010600030101010101" pitchFamily="2" charset="-122"/>
              </a:rPr>
              <a:t>同时很多服务器进程失败</a:t>
            </a:r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爆炸形 2 2"/>
          <p:cNvSpPr/>
          <p:nvPr/>
        </p:nvSpPr>
        <p:spPr>
          <a:xfrm>
            <a:off x="1403648" y="2846367"/>
            <a:ext cx="6840760" cy="1063462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70567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dirty="0" smtClean="0">
                <a:solidFill>
                  <a:schemeClr val="accent1"/>
                </a:solidFill>
                <a:latin typeface="+mn-ea"/>
                <a:ea typeface="+mn-ea"/>
              </a:rPr>
              <a:t>第五章</a:t>
            </a:r>
            <a:endParaRPr lang="zh-CN" altLang="en-US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19672" y="2924944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b="1" kern="0" dirty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</a:t>
            </a:r>
            <a:r>
              <a:rPr lang="en-US" altLang="zh-CN" sz="40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       Cell</a:t>
            </a:r>
            <a:r>
              <a:rPr lang="zh-CN" altLang="en-US" sz="4000" b="1" kern="0" dirty="0" smtClean="0">
                <a:solidFill>
                  <a:schemeClr val="tx2"/>
                </a:solidFill>
                <a:latin typeface="Verdana" panose="020B0604030504040204"/>
                <a:ea typeface="宋体" panose="02010600030101010101" pitchFamily="2" charset="-122"/>
              </a:rPr>
              <a:t>功能集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Entity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的</a:t>
            </a:r>
            <a:r>
              <a:rPr lang="en-US" altLang="zh-CN" sz="4900" b="1" dirty="0">
                <a:solidFill>
                  <a:schemeClr val="accent1"/>
                </a:solidFill>
                <a:latin typeface="+mn-ea"/>
                <a:ea typeface="+mn-ea"/>
              </a:rPr>
              <a:t>cell</a:t>
            </a:r>
            <a:r>
              <a:rPr lang="zh-CN" altLang="en-US" sz="4900" b="1" dirty="0">
                <a:solidFill>
                  <a:schemeClr val="accent1"/>
                </a:solidFill>
                <a:latin typeface="+mn-ea"/>
                <a:ea typeface="+mn-ea"/>
              </a:rPr>
              <a:t>部分的功能集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dirty="0" smtClean="0">
                <a:ea typeface="宋体" panose="02010600030101010101" pitchFamily="2" charset="-122"/>
              </a:rPr>
              <a:t>在</a:t>
            </a:r>
            <a:r>
              <a:rPr lang="en-US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ea typeface="宋体" panose="02010600030101010101" pitchFamily="2" charset="-122"/>
              </a:rPr>
              <a:t>的</a:t>
            </a:r>
            <a:r>
              <a:rPr lang="en-US" altLang="zh-CN" dirty="0" smtClean="0">
                <a:ea typeface="宋体" panose="02010600030101010101" pitchFamily="2" charset="-122"/>
              </a:rPr>
              <a:t>Cell</a:t>
            </a:r>
            <a:r>
              <a:rPr lang="zh-CN" altLang="en-US" dirty="0">
                <a:ea typeface="宋体" panose="02010600030101010101" pitchFamily="2" charset="-122"/>
              </a:rPr>
              <a:t>部分有许多与空间有关的功能可用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/>
            <a:r>
              <a:rPr lang="en-US" altLang="zh-CN" dirty="0" smtClean="0">
                <a:ea typeface="宋体" panose="02010600030101010101" pitchFamily="2" charset="-122"/>
              </a:rPr>
              <a:t>Navigate/</a:t>
            </a:r>
            <a:r>
              <a:rPr lang="en-US" altLang="zh-CN" dirty="0" err="1" smtClean="0">
                <a:ea typeface="宋体" panose="02010600030101010101" pitchFamily="2" charset="-122"/>
              </a:rPr>
              <a:t>MoveTo</a:t>
            </a:r>
            <a:r>
              <a:rPr lang="en-US" altLang="zh-CN" dirty="0" smtClean="0">
                <a:ea typeface="宋体" panose="02010600030101010101" pitchFamily="2" charset="-122"/>
              </a:rPr>
              <a:t>*</a:t>
            </a:r>
            <a:r>
              <a:rPr lang="zh-CN" altLang="en-US" dirty="0" smtClean="0">
                <a:ea typeface="宋体" panose="02010600030101010101" pitchFamily="2" charset="-122"/>
              </a:rPr>
              <a:t>导航系统</a:t>
            </a:r>
            <a:endParaRPr lang="zh-CN" altLang="en-US" dirty="0" smtClean="0">
              <a:ea typeface="宋体" panose="02010600030101010101" pitchFamily="2" charset="-122"/>
            </a:endParaRPr>
          </a:p>
          <a:p>
            <a:pPr lvl="1"/>
            <a:r>
              <a:rPr lang="en-US" altLang="zh-CN" dirty="0" smtClean="0">
                <a:ea typeface="宋体" panose="02010600030101010101" pitchFamily="2" charset="-122"/>
              </a:rPr>
              <a:t>Proximity</a:t>
            </a:r>
            <a:r>
              <a:rPr lang="zh-CN" altLang="en-US" dirty="0" smtClean="0">
                <a:ea typeface="宋体" panose="02010600030101010101" pitchFamily="2" charset="-122"/>
              </a:rPr>
              <a:t>触发器</a:t>
            </a:r>
            <a:r>
              <a:rPr lang="en-US" altLang="zh-CN" dirty="0" smtClean="0">
                <a:ea typeface="宋体" panose="02010600030101010101" pitchFamily="2" charset="-122"/>
              </a:rPr>
              <a:t>(</a:t>
            </a:r>
            <a:r>
              <a:rPr lang="zh-CN" altLang="en-US" dirty="0" smtClean="0">
                <a:ea typeface="宋体" panose="02010600030101010101" pitchFamily="2" charset="-122"/>
              </a:rPr>
              <a:t>陷阱</a:t>
            </a:r>
            <a:r>
              <a:rPr lang="en-US" altLang="zh-CN" dirty="0" smtClean="0">
                <a:ea typeface="宋体" panose="02010600030101010101" pitchFamily="2" charset="-122"/>
              </a:rPr>
              <a:t>)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zh-CN" altLang="en-US" dirty="0" smtClean="0">
                <a:ea typeface="宋体" panose="02010600030101010101" pitchFamily="2" charset="-122"/>
              </a:rPr>
              <a:t>这些</a:t>
            </a:r>
            <a:r>
              <a:rPr lang="zh-CN" altLang="en-US" dirty="0">
                <a:ea typeface="宋体" panose="02010600030101010101" pitchFamily="2" charset="-122"/>
              </a:rPr>
              <a:t>功能都是用</a:t>
            </a:r>
            <a:r>
              <a:rPr lang="en-US" altLang="zh-CN" dirty="0" smtClean="0">
                <a:ea typeface="宋体" panose="02010600030101010101" pitchFamily="2" charset="-122"/>
              </a:rPr>
              <a:t>Controller</a:t>
            </a:r>
            <a:r>
              <a:rPr lang="zh-CN" altLang="en-US" dirty="0" smtClean="0">
                <a:ea typeface="宋体" panose="02010600030101010101" pitchFamily="2" charset="-122"/>
              </a:rPr>
              <a:t>实现</a:t>
            </a:r>
            <a:r>
              <a:rPr lang="zh-CN" altLang="en-US" dirty="0">
                <a:ea typeface="宋体" panose="02010600030101010101" pitchFamily="2" charset="-122"/>
              </a:rPr>
              <a:t>的</a:t>
            </a:r>
            <a:endParaRPr lang="en-US" altLang="zh-CN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Entity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的</a:t>
            </a:r>
            <a:r>
              <a:rPr lang="en-US" altLang="zh-CN" sz="4900" dirty="0">
                <a:solidFill>
                  <a:schemeClr val="accent1"/>
                </a:solidFill>
                <a:ea typeface="宋体" panose="02010600030101010101" pitchFamily="2" charset="-122"/>
              </a:rPr>
              <a:t>Controller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35496" y="980728"/>
            <a:ext cx="9054876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dirty="0">
                <a:ea typeface="宋体" panose="02010600030101010101" pitchFamily="2" charset="-122"/>
              </a:rPr>
              <a:t>实现那些需要在后台花费很多</a:t>
            </a:r>
            <a:r>
              <a:rPr lang="en-US" altLang="zh-CN" dirty="0">
                <a:ea typeface="宋体" panose="02010600030101010101" pitchFamily="2" charset="-122"/>
              </a:rPr>
              <a:t>tick</a:t>
            </a:r>
            <a:r>
              <a:rPr lang="zh-CN" altLang="en-US" dirty="0">
                <a:ea typeface="宋体" panose="02010600030101010101" pitchFamily="2" charset="-122"/>
              </a:rPr>
              <a:t>处理的功能</a:t>
            </a:r>
            <a:endParaRPr lang="zh-CN" altLang="en-US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当结束时会回</a:t>
            </a:r>
            <a:r>
              <a:rPr lang="zh-CN" altLang="en-US" dirty="0" smtClean="0">
                <a:ea typeface="宋体" panose="02010600030101010101" pitchFamily="2" charset="-122"/>
              </a:rPr>
              <a:t>调</a:t>
            </a:r>
            <a:r>
              <a:rPr lang="en-US" altLang="zh-CN" dirty="0" smtClean="0">
                <a:ea typeface="宋体" panose="02010600030101010101" pitchFamily="2" charset="-122"/>
              </a:rPr>
              <a:t>Python</a:t>
            </a:r>
            <a:r>
              <a:rPr lang="zh-CN" altLang="en-US" dirty="0" smtClean="0">
                <a:ea typeface="宋体" panose="02010600030101010101" pitchFamily="2" charset="-122"/>
              </a:rPr>
              <a:t>脚本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用于实现复杂的逻辑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因为效率原因用</a:t>
            </a:r>
            <a:r>
              <a:rPr lang="en-US" altLang="zh-CN" dirty="0">
                <a:ea typeface="宋体" panose="02010600030101010101" pitchFamily="2" charset="-122"/>
              </a:rPr>
              <a:t>C/C++</a:t>
            </a:r>
            <a:r>
              <a:rPr lang="zh-CN" altLang="en-US" dirty="0">
                <a:ea typeface="宋体" panose="02010600030101010101" pitchFamily="2" charset="-122"/>
              </a:rPr>
              <a:t>实现</a:t>
            </a:r>
            <a:r>
              <a:rPr lang="en-US" altLang="zh-CN" dirty="0">
                <a:ea typeface="宋体" panose="02010600030101010101" pitchFamily="2" charset="-122"/>
              </a:rPr>
              <a:t>(</a:t>
            </a:r>
            <a:r>
              <a:rPr lang="zh-CN" altLang="en-US" dirty="0">
                <a:ea typeface="宋体" panose="02010600030101010101" pitchFamily="2" charset="-122"/>
              </a:rPr>
              <a:t>相对于</a:t>
            </a:r>
            <a:r>
              <a:rPr lang="en-US" altLang="zh-CN" dirty="0">
                <a:ea typeface="宋体" panose="02010600030101010101" pitchFamily="2" charset="-122"/>
              </a:rPr>
              <a:t>script)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zh-CN" altLang="en-US" dirty="0" smtClean="0">
                <a:ea typeface="宋体" panose="02010600030101010101" pitchFamily="2" charset="-122"/>
              </a:rPr>
              <a:t>当</a:t>
            </a:r>
            <a:r>
              <a:rPr lang="en-US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US" dirty="0" smtClean="0">
                <a:ea typeface="宋体" panose="02010600030101010101" pitchFamily="2" charset="-122"/>
              </a:rPr>
              <a:t>跨越</a:t>
            </a:r>
            <a:r>
              <a:rPr lang="en-US" altLang="zh-CN" dirty="0" smtClean="0">
                <a:ea typeface="宋体" panose="02010600030101010101" pitchFamily="2" charset="-122"/>
              </a:rPr>
              <a:t>Cell</a:t>
            </a:r>
            <a:r>
              <a:rPr lang="zh-CN" altLang="en-US" dirty="0">
                <a:ea typeface="宋体" panose="02010600030101010101" pitchFamily="2" charset="-122"/>
              </a:rPr>
              <a:t>边界</a:t>
            </a:r>
            <a:r>
              <a:rPr lang="zh-CN" altLang="en-US" dirty="0" smtClean="0">
                <a:ea typeface="宋体" panose="02010600030101010101" pitchFamily="2" charset="-122"/>
              </a:rPr>
              <a:t>时</a:t>
            </a:r>
            <a:r>
              <a:rPr lang="en-US" altLang="zh-CN" dirty="0" smtClean="0">
                <a:ea typeface="宋体" panose="02010600030101010101" pitchFamily="2" charset="-122"/>
              </a:rPr>
              <a:t>Controller</a:t>
            </a:r>
            <a:r>
              <a:rPr lang="zh-CN" altLang="en-US" dirty="0">
                <a:ea typeface="宋体" panose="02010600030101010101" pitchFamily="2" charset="-122"/>
              </a:rPr>
              <a:t>也跟着复制到新</a:t>
            </a:r>
            <a:r>
              <a:rPr lang="zh-CN" altLang="en-US" dirty="0" smtClean="0">
                <a:ea typeface="宋体" panose="02010600030101010101" pitchFamily="2" charset="-122"/>
              </a:rPr>
              <a:t>的</a:t>
            </a:r>
            <a:r>
              <a:rPr lang="en-US" altLang="zh-CN" dirty="0" smtClean="0">
                <a:ea typeface="宋体" panose="02010600030101010101" pitchFamily="2" charset="-122"/>
              </a:rPr>
              <a:t>Cell</a:t>
            </a:r>
            <a:endParaRPr lang="en-US" altLang="zh-CN" dirty="0" smtClean="0">
              <a:ea typeface="宋体" panose="02010600030101010101" pitchFamily="2" charset="-122"/>
            </a:endParaRPr>
          </a:p>
          <a:p>
            <a:r>
              <a:rPr lang="zh-CN" altLang="en-US" dirty="0" smtClean="0">
                <a:ea typeface="宋体" panose="02010600030101010101" pitchFamily="2" charset="-122"/>
              </a:rPr>
              <a:t>每个</a:t>
            </a:r>
            <a:r>
              <a:rPr lang="en-US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US" dirty="0">
                <a:ea typeface="宋体" panose="02010600030101010101" pitchFamily="2" charset="-122"/>
              </a:rPr>
              <a:t>上可以有无限多</a:t>
            </a:r>
            <a:r>
              <a:rPr lang="zh-CN" altLang="en-US" dirty="0" smtClean="0">
                <a:ea typeface="宋体" panose="02010600030101010101" pitchFamily="2" charset="-122"/>
              </a:rPr>
              <a:t>个</a:t>
            </a:r>
            <a:r>
              <a:rPr lang="en-US" altLang="zh-CN" dirty="0" smtClean="0">
                <a:ea typeface="宋体" panose="02010600030101010101" pitchFamily="2" charset="-122"/>
              </a:rPr>
              <a:t>Controller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每个实列返回一个</a:t>
            </a:r>
            <a:r>
              <a:rPr lang="en-US" altLang="zh-CN" dirty="0">
                <a:ea typeface="宋体" panose="02010600030101010101" pitchFamily="2" charset="-122"/>
              </a:rPr>
              <a:t>Controller ID</a:t>
            </a:r>
            <a:endParaRPr lang="en-US" altLang="zh-CN" dirty="0">
              <a:ea typeface="宋体" panose="02010600030101010101" pitchFamily="2" charset="-122"/>
            </a:endParaRPr>
          </a:p>
          <a:p>
            <a:pPr lvl="1"/>
            <a:r>
              <a:rPr lang="zh-CN" altLang="en-US" sz="3200" dirty="0">
                <a:ea typeface="宋体" panose="02010600030101010101" pitchFamily="2" charset="-122"/>
              </a:rPr>
              <a:t>删除</a:t>
            </a:r>
            <a:r>
              <a:rPr lang="en-US" altLang="zh-CN" sz="3200" dirty="0">
                <a:ea typeface="宋体" panose="02010600030101010101" pitchFamily="2" charset="-122"/>
              </a:rPr>
              <a:t>:</a:t>
            </a:r>
            <a:r>
              <a:rPr lang="en-US" altLang="zh-CN" sz="3200" dirty="0" err="1">
                <a:latin typeface="Courier New" panose="02070309020205020404" pitchFamily="49" charset="0"/>
                <a:ea typeface="宋体" panose="02010600030101010101" pitchFamily="2" charset="-122"/>
              </a:rPr>
              <a:t>Entity.cancel</a:t>
            </a:r>
            <a:r>
              <a:rPr lang="en-US" altLang="zh-CN" sz="3200" dirty="0">
                <a:latin typeface="Courier New" panose="02070309020205020404" pitchFamily="49" charset="0"/>
                <a:ea typeface="宋体" panose="02010600030101010101" pitchFamily="2" charset="-122"/>
              </a:rPr>
              <a:t>( id )</a:t>
            </a:r>
            <a:endParaRPr lang="en-US" altLang="zh-CN" sz="32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能在它们</a:t>
            </a:r>
            <a:r>
              <a:rPr lang="zh-CN" altLang="en-US" dirty="0" smtClean="0">
                <a:ea typeface="宋体" panose="02010600030101010101" pitchFamily="2" charset="-122"/>
              </a:rPr>
              <a:t>的</a:t>
            </a:r>
            <a:r>
              <a:rPr lang="en-US" altLang="zh-CN" dirty="0" smtClean="0">
                <a:ea typeface="宋体" panose="02010600030101010101" pitchFamily="2" charset="-122"/>
              </a:rPr>
              <a:t>Entity</a:t>
            </a:r>
            <a:r>
              <a:rPr lang="zh-CN" altLang="en-US" dirty="0">
                <a:ea typeface="宋体" panose="02010600030101010101" pitchFamily="2" charset="-122"/>
              </a:rPr>
              <a:t>的脚本上激活回调函数</a:t>
            </a:r>
            <a:endParaRPr lang="en-AU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Entity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的导航系统</a:t>
            </a:r>
            <a:r>
              <a:rPr lang="en-US" altLang="zh-CN" sz="4900" dirty="0">
                <a:solidFill>
                  <a:schemeClr val="accent1"/>
                </a:solidFill>
                <a:ea typeface="宋体" panose="02010600030101010101" pitchFamily="2" charset="-122"/>
              </a:rPr>
              <a:t>(Navigation)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tabLst>
                <a:tab pos="2962275" algn="l"/>
              </a:tabLst>
            </a:pPr>
            <a:r>
              <a:rPr lang="zh-CN" altLang="en-US" dirty="0">
                <a:latin typeface="Verdana" panose="020B0604030504040204" pitchFamily="34" charset="0"/>
                <a:ea typeface="宋体" panose="02010600030101010101" pitchFamily="2" charset="-122"/>
              </a:rPr>
              <a:t>导航系统提供了许多</a:t>
            </a:r>
            <a:r>
              <a:rPr lang="zh-CN" altLang="en-US" dirty="0" smtClean="0">
                <a:latin typeface="Verdana" panose="020B0604030504040204" pitchFamily="34" charset="0"/>
                <a:ea typeface="宋体" panose="02010600030101010101" pitchFamily="2" charset="-122"/>
              </a:rPr>
              <a:t>用于</a:t>
            </a:r>
            <a:r>
              <a:rPr lang="en-US" altLang="zh-CN" dirty="0" smtClean="0">
                <a:latin typeface="Verdana" panose="020B0604030504040204" pitchFamily="34" charset="0"/>
                <a:ea typeface="宋体" panose="02010600030101010101" pitchFamily="2" charset="-122"/>
              </a:rPr>
              <a:t>Entity</a:t>
            </a:r>
            <a:r>
              <a:rPr lang="zh-CN" altLang="en-US" dirty="0">
                <a:latin typeface="Verdana" panose="020B0604030504040204" pitchFamily="34" charset="0"/>
                <a:ea typeface="宋体" panose="02010600030101010101" pitchFamily="2" charset="-122"/>
              </a:rPr>
              <a:t>的移动和寻路的函数</a:t>
            </a:r>
            <a:endParaRPr lang="en-US" altLang="zh-CN" dirty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>
              <a:tabLst>
                <a:tab pos="2962275" algn="l"/>
              </a:tabLst>
            </a:pPr>
            <a:r>
              <a:rPr lang="en-US" altLang="zh-CN" dirty="0">
                <a:latin typeface="Verdana" panose="020B0604030504040204" pitchFamily="34" charset="0"/>
                <a:ea typeface="宋体" panose="02010600030101010101" pitchFamily="2" charset="-122"/>
              </a:rPr>
              <a:t>Navigation Controller</a:t>
            </a:r>
            <a:r>
              <a:rPr lang="zh-CN" altLang="en-US" dirty="0" smtClean="0">
                <a:latin typeface="Verdana" panose="020B0604030504040204" pitchFamily="34" charset="0"/>
                <a:ea typeface="宋体" panose="02010600030101010101" pitchFamily="2" charset="-122"/>
              </a:rPr>
              <a:t>用</a:t>
            </a:r>
            <a:r>
              <a:rPr lang="en-US" altLang="zh-CN" dirty="0" err="1"/>
              <a:t>RecastNavigation</a:t>
            </a:r>
            <a:r>
              <a:rPr lang="zh-CN" altLang="en-US" dirty="0" smtClean="0">
                <a:latin typeface="Verdana" panose="020B0604030504040204" pitchFamily="34" charset="0"/>
                <a:ea typeface="宋体" panose="02010600030101010101" pitchFamily="2" charset="-122"/>
              </a:rPr>
              <a:t>从</a:t>
            </a:r>
            <a:r>
              <a:rPr lang="zh-CN" altLang="en-US" dirty="0">
                <a:latin typeface="Verdana" panose="020B0604030504040204" pitchFamily="34" charset="0"/>
                <a:ea typeface="宋体" panose="02010600030101010101" pitchFamily="2" charset="-122"/>
              </a:rPr>
              <a:t>静态的碰撞场景里预先产生</a:t>
            </a:r>
            <a:r>
              <a:rPr lang="zh-CN" altLang="en-US" dirty="0" smtClean="0">
                <a:latin typeface="Verdana" panose="020B0604030504040204" pitchFamily="34" charset="0"/>
                <a:ea typeface="宋体" panose="02010600030101010101" pitchFamily="2" charset="-122"/>
              </a:rPr>
              <a:t>的</a:t>
            </a:r>
            <a:r>
              <a:rPr lang="en-US" altLang="zh-CN" dirty="0" err="1" smtClean="0">
                <a:latin typeface="Verdana" panose="020B0604030504040204" pitchFamily="34" charset="0"/>
                <a:ea typeface="宋体" panose="02010600030101010101" pitchFamily="2" charset="-122"/>
              </a:rPr>
              <a:t>NavMesh</a:t>
            </a:r>
            <a:r>
              <a:rPr lang="zh-CN" altLang="en-US" dirty="0">
                <a:latin typeface="Verdana" panose="020B0604030504040204" pitchFamily="34" charset="0"/>
                <a:ea typeface="宋体" panose="02010600030101010101" pitchFamily="2" charset="-122"/>
              </a:rPr>
              <a:t>来寻路</a:t>
            </a:r>
            <a:endParaRPr lang="zh-CN" altLang="en-US" dirty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131948"/>
            <a:ext cx="8856984" cy="650503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4900" b="1" dirty="0" smtClean="0">
                <a:solidFill>
                  <a:schemeClr val="accent1"/>
                </a:solidFill>
                <a:latin typeface="+mn-ea"/>
                <a:ea typeface="+mn-ea"/>
              </a:rPr>
              <a:t>Entity</a:t>
            </a:r>
            <a:r>
              <a:rPr lang="zh-CN" altLang="en-US" sz="4900" b="1" dirty="0" smtClean="0">
                <a:solidFill>
                  <a:schemeClr val="accent1"/>
                </a:solidFill>
                <a:latin typeface="+mn-ea"/>
                <a:ea typeface="+mn-ea"/>
              </a:rPr>
              <a:t>的导航系统</a:t>
            </a:r>
            <a:r>
              <a:rPr lang="en-US" altLang="zh-CN" sz="49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(</a:t>
            </a:r>
            <a:r>
              <a:rPr lang="zh-CN" altLang="en-US" sz="49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方法</a:t>
            </a:r>
            <a:r>
              <a:rPr lang="en-US" altLang="zh-CN" sz="4900" dirty="0" smtClean="0">
                <a:solidFill>
                  <a:schemeClr val="accent1"/>
                </a:solidFill>
                <a:ea typeface="宋体" panose="02010600030101010101" pitchFamily="2" charset="-122"/>
              </a:rPr>
              <a:t>)</a:t>
            </a:r>
            <a:endParaRPr lang="zh-CN" altLang="en-US" sz="4900" b="1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89124" y="1196752"/>
            <a:ext cx="905487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000" tIns="10800" rIns="36000" bIns="45720" numCol="1" anchor="t" anchorCtr="0" compatLnSpc="1"/>
          <a:lstStyle>
            <a:lvl1pPr marL="180975" indent="-1809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3200">
                <a:solidFill>
                  <a:srgbClr val="00007D"/>
                </a:solidFill>
                <a:latin typeface="+mn-lt"/>
                <a:ea typeface="+mn-ea"/>
                <a:cs typeface="+mn-cs"/>
              </a:defRPr>
            </a:lvl1pPr>
            <a:lvl2pPr marL="333375" indent="-15113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ú"/>
              <a:defRPr sz="2800">
                <a:solidFill>
                  <a:srgbClr val="00007D"/>
                </a:solidFill>
                <a:latin typeface="+mn-lt"/>
              </a:defRPr>
            </a:lvl2pPr>
            <a:lvl3pPr marL="581025" indent="-171450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rgbClr val="00007D"/>
                </a:solidFill>
                <a:latin typeface="+mn-lt"/>
              </a:defRPr>
            </a:lvl3pPr>
            <a:lvl4pPr marL="762000" indent="-14287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+mn-lt"/>
              </a:defRPr>
            </a:lvl4pPr>
            <a:lvl5pPr marL="9893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5pPr>
            <a:lvl6pPr marL="14465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6pPr>
            <a:lvl7pPr marL="19037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7pPr>
            <a:lvl8pPr marL="23609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8pPr>
            <a:lvl9pPr marL="2818130" indent="-141605" algn="l" rtl="0" fontAlgn="base"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Font typeface="Wingdings" panose="05000000000000000000" pitchFamily="2" charset="2"/>
              <a:buChar char="§"/>
              <a:defRPr sz="2000">
                <a:solidFill>
                  <a:srgbClr val="00007D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zh-CN" altLang="en-AU" dirty="0">
                <a:ea typeface="宋体" panose="02010600030101010101" pitchFamily="2" charset="-122"/>
              </a:rPr>
              <a:t>直接的直线运动</a:t>
            </a:r>
            <a:endParaRPr lang="en-AU" altLang="zh-CN" dirty="0"/>
          </a:p>
          <a:p>
            <a:pPr lvl="1">
              <a:lnSpc>
                <a:spcPct val="90000"/>
              </a:lnSpc>
            </a:pPr>
            <a:r>
              <a:rPr lang="en-AU" altLang="zh-CN" dirty="0" err="1">
                <a:latin typeface="Courier New" panose="02070309020205020404" pitchFamily="49" charset="0"/>
              </a:rPr>
              <a:t>moveToPoint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AU" altLang="zh-CN" dirty="0" err="1">
                <a:latin typeface="Courier New" panose="02070309020205020404" pitchFamily="49" charset="0"/>
              </a:rPr>
              <a:t>moveToEntity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endParaRPr lang="en-AU" altLang="zh-CN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zh-CN" altLang="en-AU" dirty="0">
                <a:ea typeface="宋体" panose="02010600030101010101" pitchFamily="2" charset="-122"/>
              </a:rPr>
              <a:t>导航</a:t>
            </a:r>
            <a:r>
              <a:rPr lang="en-AU" altLang="zh-CN" dirty="0"/>
              <a:t>(</a:t>
            </a:r>
            <a:r>
              <a:rPr lang="zh-CN" altLang="en-AU" dirty="0">
                <a:ea typeface="宋体" panose="02010600030101010101" pitchFamily="2" charset="-122"/>
              </a:rPr>
              <a:t>用</a:t>
            </a:r>
            <a:r>
              <a:rPr lang="en-AU" altLang="zh-CN" dirty="0" err="1"/>
              <a:t>NavMesh</a:t>
            </a:r>
            <a:r>
              <a:rPr lang="en-AU" altLang="zh-CN" dirty="0"/>
              <a:t>)</a:t>
            </a:r>
            <a:endParaRPr lang="en-AU" altLang="zh-CN" dirty="0"/>
          </a:p>
          <a:p>
            <a:pPr lvl="1">
              <a:lnSpc>
                <a:spcPct val="90000"/>
              </a:lnSpc>
            </a:pPr>
            <a:r>
              <a:rPr lang="en-AU" altLang="zh-CN" dirty="0">
                <a:latin typeface="Courier New" panose="02070309020205020404" pitchFamily="49" charset="0"/>
              </a:rPr>
              <a:t>navigate()</a:t>
            </a:r>
            <a:endParaRPr lang="en-AU" altLang="zh-CN" dirty="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zh-CN" altLang="en-AU" dirty="0" smtClean="0">
                <a:ea typeface="宋体" panose="02010600030101010101" pitchFamily="2" charset="-122"/>
              </a:rPr>
              <a:t>通常</a:t>
            </a:r>
            <a:r>
              <a:rPr lang="zh-CN" altLang="en-AU" dirty="0">
                <a:ea typeface="宋体" panose="02010600030101010101" pitchFamily="2" charset="-122"/>
              </a:rPr>
              <a:t>的</a:t>
            </a:r>
            <a:endParaRPr lang="en-AU" altLang="zh-CN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AU" altLang="zh-CN" dirty="0" err="1">
                <a:latin typeface="Courier New" panose="02070309020205020404" pitchFamily="49" charset="0"/>
              </a:rPr>
              <a:t>canNavigateTo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endParaRPr lang="en-AU" altLang="zh-CN" dirty="0"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AU" altLang="zh-CN" dirty="0" err="1">
                <a:latin typeface="Courier New" panose="02070309020205020404" pitchFamily="49" charset="0"/>
              </a:rPr>
              <a:t>getStopPoint</a:t>
            </a:r>
            <a:r>
              <a:rPr lang="en-AU" altLang="zh-CN" dirty="0">
                <a:latin typeface="Courier New" panose="02070309020205020404" pitchFamily="49" charset="0"/>
              </a:rPr>
              <a:t>()</a:t>
            </a:r>
            <a:endParaRPr lang="en-AU" altLang="zh-CN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23635</Words>
  <Application>WPS 演示</Application>
  <PresentationFormat>全屏显示(4:3)</PresentationFormat>
  <Paragraphs>2381</Paragraphs>
  <Slides>114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9</vt:i4>
      </vt:variant>
      <vt:variant>
        <vt:lpstr>幻灯片标题</vt:lpstr>
      </vt:variant>
      <vt:variant>
        <vt:i4>114</vt:i4>
      </vt:variant>
    </vt:vector>
  </HeadingPairs>
  <TitlesOfParts>
    <vt:vector size="135" baseType="lpstr">
      <vt:lpstr>Arial</vt:lpstr>
      <vt:lpstr>宋体</vt:lpstr>
      <vt:lpstr>Wingdings</vt:lpstr>
      <vt:lpstr>微软雅黑</vt:lpstr>
      <vt:lpstr>Verdana</vt:lpstr>
      <vt:lpstr>新宋体</vt:lpstr>
      <vt:lpstr>Calibri</vt:lpstr>
      <vt:lpstr>Arial Unicode MS</vt:lpstr>
      <vt:lpstr>Courier New</vt:lpstr>
      <vt:lpstr>Verdana</vt:lpstr>
      <vt:lpstr>Arial Black</vt:lpstr>
      <vt:lpstr>Office 主题​​</vt:lpstr>
      <vt:lpstr>PBrush</vt:lpstr>
      <vt:lpstr>PBrush</vt:lpstr>
      <vt:lpstr>PBrush</vt:lpstr>
      <vt:lpstr>PBrush</vt:lpstr>
      <vt:lpstr>PBrush</vt:lpstr>
      <vt:lpstr>PBrush</vt:lpstr>
      <vt:lpstr>PBrush</vt:lpstr>
      <vt:lpstr>PBrush</vt:lpstr>
      <vt:lpstr>PBrush</vt:lpstr>
      <vt:lpstr>KBEngine 技术概览  开源游戏服务端引擎 </vt:lpstr>
      <vt:lpstr>概要</vt:lpstr>
      <vt:lpstr>第一章</vt:lpstr>
      <vt:lpstr>KBEngine 服务器架构</vt:lpstr>
      <vt:lpstr>Loginapp进程</vt:lpstr>
      <vt:lpstr>Baseapp进程</vt:lpstr>
      <vt:lpstr>Base Entity(实体)</vt:lpstr>
      <vt:lpstr>Baseapp 容错处理</vt:lpstr>
      <vt:lpstr>Baseapp 容错处理</vt:lpstr>
      <vt:lpstr>Baseapp 容错处理</vt:lpstr>
      <vt:lpstr>Baseapp 容错处理</vt:lpstr>
      <vt:lpstr>Baseapp 的管理器(BaseappMgr)</vt:lpstr>
      <vt:lpstr>Cellapp进程</vt:lpstr>
      <vt:lpstr>Cells &amp; Spaces</vt:lpstr>
      <vt:lpstr>Cellapp主要负载的地方</vt:lpstr>
      <vt:lpstr>Entity与Cell</vt:lpstr>
      <vt:lpstr>Entity与Cell (本页跨Cell内容未实现)</vt:lpstr>
      <vt:lpstr>Entity: Real与Ghost</vt:lpstr>
      <vt:lpstr>Ghost Entity</vt:lpstr>
      <vt:lpstr>Entity的数据更新</vt:lpstr>
      <vt:lpstr>Cellapp管理器(CellappMgr)</vt:lpstr>
      <vt:lpstr>数据库管理器(DBMgr)</vt:lpstr>
      <vt:lpstr>Entity备份</vt:lpstr>
      <vt:lpstr>KBEngine的机器Daemon(machine)</vt:lpstr>
      <vt:lpstr>KBEngine服务端通常的操作</vt:lpstr>
      <vt:lpstr>登录过程</vt:lpstr>
      <vt:lpstr>第二章</vt:lpstr>
      <vt:lpstr>游戏项目资产库</vt:lpstr>
      <vt:lpstr>资产库文件夹结构</vt:lpstr>
      <vt:lpstr>资产库文件夹结构</vt:lpstr>
      <vt:lpstr>Entity的实现</vt:lpstr>
      <vt:lpstr>分布式的Entity</vt:lpstr>
      <vt:lpstr>分布式的Entity</vt:lpstr>
      <vt:lpstr>分布式的Entity-从Cellapp1来看</vt:lpstr>
      <vt:lpstr>分布式的Entity-从Cellapp2来看</vt:lpstr>
      <vt:lpstr>分布式的Entity-从Cellapp3来看</vt:lpstr>
      <vt:lpstr>简单的Entity</vt:lpstr>
      <vt:lpstr>Entity的继承</vt:lpstr>
      <vt:lpstr>Avatar的定义</vt:lpstr>
      <vt:lpstr>Entity的属性</vt:lpstr>
      <vt:lpstr>Entity属性</vt:lpstr>
      <vt:lpstr>Entity属性</vt:lpstr>
      <vt:lpstr>Entity定义数据类型</vt:lpstr>
      <vt:lpstr>Entity定义数据类型</vt:lpstr>
      <vt:lpstr>Entity定义数据类型</vt:lpstr>
      <vt:lpstr>Entity定义数据类型</vt:lpstr>
      <vt:lpstr>自定义类型</vt:lpstr>
      <vt:lpstr>Entity属性的发布</vt:lpstr>
      <vt:lpstr>Entity属性的发布</vt:lpstr>
      <vt:lpstr>Entity属性的发布 - BASE</vt:lpstr>
      <vt:lpstr>Entity属性的发布 - BASE_AND_CLIENT</vt:lpstr>
      <vt:lpstr>Entity属性的发布 – CELL_PRIVATE</vt:lpstr>
      <vt:lpstr>Entity属性的发布 – CELL_PUBLIC</vt:lpstr>
      <vt:lpstr>Entity属性的发布 – CELL_PUBLIC_AND_OWN</vt:lpstr>
      <vt:lpstr>Entity属性的发布 – ALL_CLIENTS</vt:lpstr>
      <vt:lpstr>Entity属性的发布 – OWN_CLIENT</vt:lpstr>
      <vt:lpstr>Entity属性的发布 – OTHER_CLIENTS</vt:lpstr>
      <vt:lpstr>Volatile属性</vt:lpstr>
      <vt:lpstr>属性Detail Level(未实现)</vt:lpstr>
      <vt:lpstr>属性Detail Level(未实现)</vt:lpstr>
      <vt:lpstr>Entity的数据保存</vt:lpstr>
      <vt:lpstr>Entity方法</vt:lpstr>
      <vt:lpstr>Entity方法</vt:lpstr>
      <vt:lpstr>Entity暴露方法（允许Client调用）</vt:lpstr>
      <vt:lpstr>Entity方法(本页未实现)</vt:lpstr>
      <vt:lpstr>Entity方法</vt:lpstr>
      <vt:lpstr>Entity分布式存在的例子</vt:lpstr>
      <vt:lpstr>脚本开发的指导</vt:lpstr>
      <vt:lpstr>第三章</vt:lpstr>
      <vt:lpstr>Mailbox</vt:lpstr>
      <vt:lpstr>Mailbox</vt:lpstr>
      <vt:lpstr>Mailbox</vt:lpstr>
      <vt:lpstr>Mailbox</vt:lpstr>
      <vt:lpstr>存储Mailbox</vt:lpstr>
      <vt:lpstr>存储Mailbox</vt:lpstr>
      <vt:lpstr>Cell到Client的通信</vt:lpstr>
      <vt:lpstr>Entity.ownClient 方法调用示例</vt:lpstr>
      <vt:lpstr>Entity.ownClient 方法调用示例</vt:lpstr>
      <vt:lpstr>Entity.allClients 方法调用示例</vt:lpstr>
      <vt:lpstr>Entity.allClients 方法调用示例</vt:lpstr>
      <vt:lpstr>Entity.otherClients 方法调用示例</vt:lpstr>
      <vt:lpstr>Entity.otherClients 方法调用示例</vt:lpstr>
      <vt:lpstr>第四章</vt:lpstr>
      <vt:lpstr>Baseapp上的Entity类型</vt:lpstr>
      <vt:lpstr>Baseapp上的Entity属性</vt:lpstr>
      <vt:lpstr>Baseapp上的Proxy属性</vt:lpstr>
      <vt:lpstr>Baseapp上的Entity方法</vt:lpstr>
      <vt:lpstr>Cellapp上的Entity属性</vt:lpstr>
      <vt:lpstr>Cellapp上的Entity方法</vt:lpstr>
      <vt:lpstr>Entity的典型生存周期</vt:lpstr>
      <vt:lpstr>Entity的创建</vt:lpstr>
      <vt:lpstr>Entity的创建</vt:lpstr>
      <vt:lpstr>Entity的销毁</vt:lpstr>
      <vt:lpstr>容错</vt:lpstr>
      <vt:lpstr>第五章</vt:lpstr>
      <vt:lpstr>Entity的cell部分的功能集</vt:lpstr>
      <vt:lpstr>Entity的Controller</vt:lpstr>
      <vt:lpstr>Entity的导航系统(Navigation)</vt:lpstr>
      <vt:lpstr>Entity的导航系统(方法)</vt:lpstr>
      <vt:lpstr>Entity Proximity</vt:lpstr>
      <vt:lpstr>控制其它的Entity</vt:lpstr>
      <vt:lpstr>第六章</vt:lpstr>
      <vt:lpstr>服务器配置</vt:lpstr>
      <vt:lpstr>Personality个性化脚本</vt:lpstr>
      <vt:lpstr>第七章</vt:lpstr>
      <vt:lpstr>C++断点调试</vt:lpstr>
      <vt:lpstr>工具与服务端交互调试</vt:lpstr>
      <vt:lpstr>第八章</vt:lpstr>
      <vt:lpstr>用机器人做压力测试</vt:lpstr>
      <vt:lpstr>Bot脚本</vt:lpstr>
      <vt:lpstr>增加bots</vt:lpstr>
      <vt:lpstr>Profiling 工具</vt:lpstr>
      <vt:lpstr>Profiling命令</vt:lpstr>
      <vt:lpstr>更多参考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KBEngine 技术培训  服务端 </dc:title>
  <dc:creator>Windows 用户</dc:creator>
  <cp:lastModifiedBy>kbe</cp:lastModifiedBy>
  <cp:revision>303</cp:revision>
  <dcterms:created xsi:type="dcterms:W3CDTF">2015-01-23T05:56:00Z</dcterms:created>
  <dcterms:modified xsi:type="dcterms:W3CDTF">2018-10-18T02:30:39Z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